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m4a" ContentType="audio/mp4"/>
  <Default Extension="webp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322" r:id="rId2"/>
    <p:sldId id="321" r:id="rId3"/>
    <p:sldId id="303" r:id="rId4"/>
    <p:sldId id="262" r:id="rId5"/>
    <p:sldId id="327" r:id="rId6"/>
    <p:sldId id="312" r:id="rId7"/>
    <p:sldId id="323" r:id="rId8"/>
    <p:sldId id="293" r:id="rId9"/>
    <p:sldId id="304" r:id="rId10"/>
    <p:sldId id="276" r:id="rId11"/>
    <p:sldId id="324" r:id="rId12"/>
    <p:sldId id="319" r:id="rId13"/>
    <p:sldId id="329" r:id="rId14"/>
    <p:sldId id="330" r:id="rId15"/>
    <p:sldId id="300" r:id="rId16"/>
    <p:sldId id="331" r:id="rId17"/>
    <p:sldId id="309" r:id="rId18"/>
    <p:sldId id="310" r:id="rId19"/>
    <p:sldId id="313" r:id="rId20"/>
    <p:sldId id="325" r:id="rId21"/>
    <p:sldId id="334" r:id="rId22"/>
    <p:sldId id="32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BFBFBF"/>
    <a:srgbClr val="CC00CC"/>
    <a:srgbClr val="709828"/>
    <a:srgbClr val="008000"/>
    <a:srgbClr val="3EC4F5"/>
    <a:srgbClr val="000099"/>
    <a:srgbClr val="00CC00"/>
    <a:srgbClr val="FF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86745" autoAdjust="0"/>
  </p:normalViewPr>
  <p:slideViewPr>
    <p:cSldViewPr snapToGrid="0">
      <p:cViewPr varScale="1">
        <p:scale>
          <a:sx n="81" d="100"/>
          <a:sy n="81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C6F19-B345-417D-B597-EEAB3848F351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A7AE9-FDCC-4359-9BE9-D8D344FF8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9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 </a:t>
            </a:r>
            <a:r>
              <a:rPr lang="en-US" dirty="0" err="1" smtClean="0"/>
              <a:t>তাদের</a:t>
            </a:r>
            <a:r>
              <a:rPr lang="en-US" dirty="0" smtClean="0"/>
              <a:t> </a:t>
            </a:r>
            <a:r>
              <a:rPr lang="en-US" dirty="0" err="1" smtClean="0"/>
              <a:t>হাত</a:t>
            </a:r>
            <a:r>
              <a:rPr lang="en-US" dirty="0" smtClean="0"/>
              <a:t> </a:t>
            </a:r>
            <a:r>
              <a:rPr lang="en-US" dirty="0" err="1" smtClean="0"/>
              <a:t>তুলতে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 </a:t>
            </a:r>
            <a:r>
              <a:rPr lang="en-US" dirty="0" err="1" smtClean="0"/>
              <a:t>যার</a:t>
            </a:r>
            <a:r>
              <a:rPr lang="en-US" dirty="0" smtClean="0"/>
              <a:t> </a:t>
            </a:r>
            <a:r>
              <a:rPr lang="en-US" dirty="0" err="1" smtClean="0"/>
              <a:t>হাত</a:t>
            </a:r>
            <a:r>
              <a:rPr lang="en-US" dirty="0" smtClean="0"/>
              <a:t> </a:t>
            </a:r>
            <a:r>
              <a:rPr lang="en-US" dirty="0" err="1" smtClean="0"/>
              <a:t>তুলবে</a:t>
            </a:r>
            <a:r>
              <a:rPr lang="en-US" dirty="0" smtClean="0"/>
              <a:t> </a:t>
            </a:r>
            <a:r>
              <a:rPr lang="en-US" dirty="0" err="1" smtClean="0"/>
              <a:t>তাদের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বলব</a:t>
            </a:r>
            <a:r>
              <a:rPr lang="en-US" dirty="0" smtClean="0"/>
              <a:t>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সহায়তা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</a:t>
            </a:r>
            <a:r>
              <a:rPr lang="en-US" baseline="0" dirty="0" smtClean="0"/>
              <a:t>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A7AE9-FDCC-4359-9BE9-D8D344FF81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1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কবিতার</a:t>
            </a:r>
            <a:r>
              <a:rPr lang="en-US" dirty="0" smtClean="0"/>
              <a:t> </a:t>
            </a:r>
            <a:r>
              <a:rPr lang="en-US" dirty="0" err="1" smtClean="0"/>
              <a:t>অডিও</a:t>
            </a:r>
            <a:r>
              <a:rPr lang="en-US" dirty="0" smtClean="0"/>
              <a:t> </a:t>
            </a:r>
            <a:r>
              <a:rPr lang="en-US" dirty="0" err="1" smtClean="0"/>
              <a:t>রেকড</a:t>
            </a:r>
            <a:r>
              <a:rPr lang="en-US" dirty="0" smtClean="0"/>
              <a:t> </a:t>
            </a:r>
            <a:r>
              <a:rPr lang="en-US" dirty="0" err="1" smtClean="0"/>
              <a:t>দেওয়া</a:t>
            </a:r>
            <a:r>
              <a:rPr lang="en-US" dirty="0" smtClean="0"/>
              <a:t> </a:t>
            </a:r>
            <a:r>
              <a:rPr lang="en-US" dirty="0" err="1" smtClean="0"/>
              <a:t>আছে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A7AE9-FDCC-4359-9BE9-D8D344FF81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55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A7AE9-FDCC-4359-9BE9-D8D344FF81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4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../theme/media/image1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../theme/media/image13.svg"/><Relationship Id="rId7" Type="http://schemas.openxmlformats.org/officeDocument/2006/relationships/image" Target="../../theme/media/image17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../theme/media/image15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../theme/media/image19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18D2A45-21A1-34B6-2A67-8B86F1D6F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510" y="1640656"/>
            <a:ext cx="3034786" cy="478943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7A26D00E-3B98-20A7-2F19-530B9544A039}"/>
              </a:ext>
            </a:extLst>
          </p:cNvPr>
          <p:cNvSpPr/>
          <p:nvPr/>
        </p:nvSpPr>
        <p:spPr>
          <a:xfrm>
            <a:off x="2572654" y="783257"/>
            <a:ext cx="8567572" cy="4406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39700" dist="165100" dir="3900000" sx="99000" sy="99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3D5597B-7B11-E20A-F84A-61EEEC2F7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421"/>
            <a:ext cx="870801" cy="834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A4F4496-4915-9CAE-A99E-55A3B0B587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69" y="1842076"/>
            <a:ext cx="2165041" cy="21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0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3912 L 0.64987 0.8664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8" y="4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3613D-67E4-4288-B254-0D0047EF57E0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6A899-93DD-4FFE-969F-B71B8096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152" y="0"/>
            <a:ext cx="11990231" cy="672921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3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528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bg>
      <p:bgPr>
        <a:gradFill flip="none" rotWithShape="1">
          <a:gsLst>
            <a:gs pos="48000">
              <a:srgbClr val="BED7EF"/>
            </a:gs>
            <a:gs pos="43000">
              <a:srgbClr val="C6DCF1"/>
            </a:gs>
            <a:gs pos="33000">
              <a:schemeClr val="accent4">
                <a:lumMod val="40000"/>
                <a:lumOff val="60000"/>
              </a:schemeClr>
            </a:gs>
            <a:gs pos="13000">
              <a:schemeClr val="accent1">
                <a:lumMod val="5000"/>
                <a:lumOff val="9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75232">
              <a:srgbClr val="BBD5ED"/>
            </a:gs>
            <a:gs pos="68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98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731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end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156C0E0-AEBD-A6AD-7336-39B075885C8B}"/>
              </a:ext>
            </a:extLst>
          </p:cNvPr>
          <p:cNvSpPr txBox="1"/>
          <p:nvPr/>
        </p:nvSpPr>
        <p:spPr>
          <a:xfrm>
            <a:off x="5171693" y="462296"/>
            <a:ext cx="2895923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A42758E-9EA4-428E-9F78-BBDF42125B0F}"/>
              </a:ext>
            </a:extLst>
          </p:cNvPr>
          <p:cNvSpPr/>
          <p:nvPr/>
        </p:nvSpPr>
        <p:spPr>
          <a:xfrm flipV="1">
            <a:off x="363415" y="1341715"/>
            <a:ext cx="11083512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A3F07E6-1309-37C6-3309-E58345E229EB}"/>
              </a:ext>
            </a:extLst>
          </p:cNvPr>
          <p:cNvSpPr/>
          <p:nvPr/>
        </p:nvSpPr>
        <p:spPr>
          <a:xfrm flipV="1">
            <a:off x="4072776" y="1257138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EB28EDD-F09C-1E93-4043-58BCAC4B3F8E}"/>
              </a:ext>
            </a:extLst>
          </p:cNvPr>
          <p:cNvSpPr/>
          <p:nvPr/>
        </p:nvSpPr>
        <p:spPr>
          <a:xfrm rot="5400000" flipV="1">
            <a:off x="4270531" y="3909144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355BEEE2-C372-7224-CB6F-0079CE40E0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52729" y="2241811"/>
            <a:ext cx="1970252" cy="19508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="" xmlns:a16="http://schemas.microsoft.com/office/drawing/2014/main" id="{AEC83A02-EA9B-F924-11E8-5D5D82A5F0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67616" y="2241811"/>
            <a:ext cx="1970252" cy="19508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53B9FA6-4A0F-4E2B-6CEA-704829109C7D}"/>
              </a:ext>
            </a:extLst>
          </p:cNvPr>
          <p:cNvSpPr txBox="1"/>
          <p:nvPr/>
        </p:nvSpPr>
        <p:spPr>
          <a:xfrm>
            <a:off x="2201901" y="1553012"/>
            <a:ext cx="296979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7B961E-3913-4CCF-9314-6D725B6D97D5}"/>
              </a:ext>
            </a:extLst>
          </p:cNvPr>
          <p:cNvSpPr txBox="1"/>
          <p:nvPr/>
        </p:nvSpPr>
        <p:spPr>
          <a:xfrm>
            <a:off x="7758523" y="1553012"/>
            <a:ext cx="299533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up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487295" y="102283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B7A97FF-4485-7CF1-D49C-6805D20D51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2" b="83462" l="3385" r="92538">
                        <a14:foregroundMark x1="8846" y1="50154" x2="8846" y2="50154"/>
                        <a14:foregroundMark x1="4769" y1="48923" x2="4769" y2="48923"/>
                        <a14:foregroundMark x1="62769" y1="37000" x2="62769" y2="37000"/>
                        <a14:foregroundMark x1="61692" y1="36615" x2="61692" y2="36615"/>
                        <a14:foregroundMark x1="92692" y1="43538" x2="92692" y2="43538"/>
                        <a14:foregroundMark x1="81769" y1="64077" x2="81769" y2="64077"/>
                        <a14:foregroundMark x1="81769" y1="64077" x2="81769" y2="64077"/>
                        <a14:foregroundMark x1="24538" y1="37000" x2="24538" y2="37000"/>
                        <a14:foregroundMark x1="42769" y1="17769" x2="42769" y2="17769"/>
                        <a14:foregroundMark x1="41308" y1="34923" x2="41308" y2="34923"/>
                        <a14:foregroundMark x1="3385" y1="48077" x2="3385" y2="48077"/>
                        <a14:foregroundMark x1="38000" y1="39077" x2="38000" y2="39077"/>
                        <a14:foregroundMark x1="55154" y1="32923" x2="55154" y2="32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5173683" y="385729"/>
            <a:ext cx="1844634" cy="1326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44663F5-F511-4080-762D-BB7C01908D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2" b="83462" l="3385" r="92538">
                        <a14:foregroundMark x1="8846" y1="50154" x2="8846" y2="50154"/>
                        <a14:foregroundMark x1="4769" y1="48923" x2="4769" y2="48923"/>
                        <a14:foregroundMark x1="62769" y1="37000" x2="62769" y2="37000"/>
                        <a14:foregroundMark x1="61692" y1="36615" x2="61692" y2="36615"/>
                        <a14:foregroundMark x1="92692" y1="43538" x2="92692" y2="43538"/>
                        <a14:foregroundMark x1="81769" y1="64077" x2="81769" y2="64077"/>
                        <a14:foregroundMark x1="81769" y1="64077" x2="81769" y2="64077"/>
                        <a14:foregroundMark x1="24538" y1="37000" x2="24538" y2="37000"/>
                        <a14:foregroundMark x1="42769" y1="17769" x2="42769" y2="17769"/>
                        <a14:foregroundMark x1="41308" y1="34923" x2="41308" y2="34923"/>
                        <a14:foregroundMark x1="3385" y1="48077" x2="3385" y2="48077"/>
                        <a14:foregroundMark x1="38000" y1="39077" x2="38000" y2="39077"/>
                        <a14:foregroundMark x1="55154" y1="32923" x2="55154" y2="32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7483496" y="389887"/>
            <a:ext cx="1844634" cy="13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7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ir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930354" y="102283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579B8868-7EC4-E706-E9B4-674029332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7918" y="518682"/>
            <a:ext cx="1198298" cy="119829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5C87DC50-4D73-F1D6-CE85-9F673A216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20207" y="518682"/>
            <a:ext cx="1198298" cy="119829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F5998754-D26F-8593-7BED-6F2AD3263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62497" y="518682"/>
            <a:ext cx="1198298" cy="11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5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ividual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487295" y="102283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23C8203A-B144-71F9-629E-7AA1C5AF7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90450" y="490194"/>
            <a:ext cx="1226786" cy="122678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765FB252-1BCA-872A-1B93-6B1E14E5C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66858" y="395660"/>
            <a:ext cx="1420933" cy="142093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0931C303-E426-6793-EDC3-8EDF7AA4C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297381" y="466991"/>
            <a:ext cx="1226786" cy="122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6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val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F5E0898-8128-24A8-FADF-7A77D81201FE}"/>
              </a:ext>
            </a:extLst>
          </p:cNvPr>
          <p:cNvSpPr/>
          <p:nvPr/>
        </p:nvSpPr>
        <p:spPr>
          <a:xfrm>
            <a:off x="1804737" y="934613"/>
            <a:ext cx="1402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209D32A-EAA1-D7E4-909F-FFD664F2F4AB}"/>
              </a:ext>
            </a:extLst>
          </p:cNvPr>
          <p:cNvSpPr/>
          <p:nvPr/>
        </p:nvSpPr>
        <p:spPr>
          <a:xfrm rot="10800000">
            <a:off x="749835" y="1647920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9CE8DBAB-10C4-C698-FC7A-57D34C7D0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2764" y="409487"/>
            <a:ext cx="1182230" cy="11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me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F5E0898-8128-24A8-FADF-7A77D81201FE}"/>
              </a:ext>
            </a:extLst>
          </p:cNvPr>
          <p:cNvSpPr/>
          <p:nvPr/>
        </p:nvSpPr>
        <p:spPr>
          <a:xfrm>
            <a:off x="2007803" y="962894"/>
            <a:ext cx="1996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209D32A-EAA1-D7E4-909F-FFD664F2F4AB}"/>
              </a:ext>
            </a:extLst>
          </p:cNvPr>
          <p:cNvSpPr/>
          <p:nvPr/>
        </p:nvSpPr>
        <p:spPr>
          <a:xfrm rot="10800000">
            <a:off x="749835" y="1647920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FBFA1B8-A48D-255B-BB50-9E8F27EC0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5" y="552034"/>
            <a:ext cx="1257968" cy="10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26EC8AC-13C0-7804-74FD-0F9CC44E9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9738">
            <a:off x="4714154" y="-647607"/>
            <a:ext cx="2795673" cy="5847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4097423-3D74-84E9-2AD3-A45B31046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" y="2713313"/>
            <a:ext cx="11957157" cy="29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2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B8E7872C-1867-4538-1453-42919C14A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5483"/>
            </a:avLst>
          </a:prstGeom>
          <a:blipFill dpi="0" rotWithShape="1">
            <a:blip r:embed="rId16"/>
            <a:srcRect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effectLst>
            <a:outerShdw blurRad="469900" dir="10800000" algn="ctr" rotWithShape="0">
              <a:schemeClr val="accent5">
                <a:lumMod val="20000"/>
                <a:lumOff val="80000"/>
                <a:alpha val="43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106043" y="6228968"/>
            <a:ext cx="1704626" cy="610027"/>
            <a:chOff x="10106043" y="6228968"/>
            <a:chExt cx="1704626" cy="610027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386" y="6259983"/>
              <a:ext cx="568489" cy="57590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10106043" y="6315075"/>
              <a:ext cx="523920" cy="52392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1875" y="6228968"/>
              <a:ext cx="618794" cy="606923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 userDrawn="1"/>
        </p:nvSpPr>
        <p:spPr>
          <a:xfrm>
            <a:off x="3562174" y="6548987"/>
            <a:ext cx="65438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কয়েছ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মোহাম্মদপুর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এ.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গফুর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সুরমা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7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  <p:sldLayoutId id="2147483676" r:id="rId12"/>
    <p:sldLayoutId id="2147483678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web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4913131" y="2821648"/>
            <a:ext cx="302708" cy="255071"/>
          </a:xfrm>
          <a:custGeom>
            <a:avLst/>
            <a:gdLst>
              <a:gd name="connsiteX0" fmla="*/ 417092 w 1229194"/>
              <a:gd name="connsiteY0" fmla="*/ 0 h 1424066"/>
              <a:gd name="connsiteX1" fmla="*/ 812101 w 1229194"/>
              <a:gd name="connsiteY1" fmla="*/ 0 h 1424066"/>
              <a:gd name="connsiteX2" fmla="*/ 1026826 w 1229194"/>
              <a:gd name="connsiteY2" fmla="*/ 449704 h 1424066"/>
              <a:gd name="connsiteX3" fmla="*/ 1020980 w 1229194"/>
              <a:gd name="connsiteY3" fmla="*/ 449704 h 1424066"/>
              <a:gd name="connsiteX4" fmla="*/ 1049183 w 1229194"/>
              <a:gd name="connsiteY4" fmla="*/ 470845 h 1424066"/>
              <a:gd name="connsiteX5" fmla="*/ 1229194 w 1229194"/>
              <a:gd name="connsiteY5" fmla="*/ 865682 h 1424066"/>
              <a:gd name="connsiteX6" fmla="*/ 614597 w 1229194"/>
              <a:gd name="connsiteY6" fmla="*/ 1424066 h 1424066"/>
              <a:gd name="connsiteX7" fmla="*/ 0 w 1229194"/>
              <a:gd name="connsiteY7" fmla="*/ 865682 h 1424066"/>
              <a:gd name="connsiteX8" fmla="*/ 180011 w 1229194"/>
              <a:gd name="connsiteY8" fmla="*/ 470845 h 1424066"/>
              <a:gd name="connsiteX9" fmla="*/ 208214 w 1229194"/>
              <a:gd name="connsiteY9" fmla="*/ 449704 h 1424066"/>
              <a:gd name="connsiteX10" fmla="*/ 202367 w 1229194"/>
              <a:gd name="connsiteY10" fmla="*/ 449704 h 142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9194" h="1424066">
                <a:moveTo>
                  <a:pt x="417092" y="0"/>
                </a:moveTo>
                <a:lnTo>
                  <a:pt x="812101" y="0"/>
                </a:lnTo>
                <a:lnTo>
                  <a:pt x="1026826" y="449704"/>
                </a:lnTo>
                <a:lnTo>
                  <a:pt x="1020980" y="449704"/>
                </a:lnTo>
                <a:lnTo>
                  <a:pt x="1049183" y="470845"/>
                </a:lnTo>
                <a:cubicBezTo>
                  <a:pt x="1160403" y="571893"/>
                  <a:pt x="1229194" y="711489"/>
                  <a:pt x="1229194" y="865682"/>
                </a:cubicBezTo>
                <a:cubicBezTo>
                  <a:pt x="1229194" y="1174069"/>
                  <a:pt x="954030" y="1424066"/>
                  <a:pt x="614597" y="1424066"/>
                </a:cubicBezTo>
                <a:cubicBezTo>
                  <a:pt x="275164" y="1424066"/>
                  <a:pt x="0" y="1174069"/>
                  <a:pt x="0" y="865682"/>
                </a:cubicBezTo>
                <a:cubicBezTo>
                  <a:pt x="0" y="711489"/>
                  <a:pt x="68791" y="571893"/>
                  <a:pt x="180011" y="470845"/>
                </a:cubicBezTo>
                <a:lnTo>
                  <a:pt x="208214" y="449704"/>
                </a:lnTo>
                <a:lnTo>
                  <a:pt x="202367" y="44970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614220" y="3541046"/>
            <a:ext cx="328156" cy="291912"/>
          </a:xfrm>
          <a:custGeom>
            <a:avLst/>
            <a:gdLst>
              <a:gd name="connsiteX0" fmla="*/ 417092 w 1229194"/>
              <a:gd name="connsiteY0" fmla="*/ 0 h 1424066"/>
              <a:gd name="connsiteX1" fmla="*/ 812101 w 1229194"/>
              <a:gd name="connsiteY1" fmla="*/ 0 h 1424066"/>
              <a:gd name="connsiteX2" fmla="*/ 1026826 w 1229194"/>
              <a:gd name="connsiteY2" fmla="*/ 449704 h 1424066"/>
              <a:gd name="connsiteX3" fmla="*/ 1020980 w 1229194"/>
              <a:gd name="connsiteY3" fmla="*/ 449704 h 1424066"/>
              <a:gd name="connsiteX4" fmla="*/ 1049183 w 1229194"/>
              <a:gd name="connsiteY4" fmla="*/ 470845 h 1424066"/>
              <a:gd name="connsiteX5" fmla="*/ 1229194 w 1229194"/>
              <a:gd name="connsiteY5" fmla="*/ 865682 h 1424066"/>
              <a:gd name="connsiteX6" fmla="*/ 614597 w 1229194"/>
              <a:gd name="connsiteY6" fmla="*/ 1424066 h 1424066"/>
              <a:gd name="connsiteX7" fmla="*/ 0 w 1229194"/>
              <a:gd name="connsiteY7" fmla="*/ 865682 h 1424066"/>
              <a:gd name="connsiteX8" fmla="*/ 180011 w 1229194"/>
              <a:gd name="connsiteY8" fmla="*/ 470845 h 1424066"/>
              <a:gd name="connsiteX9" fmla="*/ 208214 w 1229194"/>
              <a:gd name="connsiteY9" fmla="*/ 449704 h 1424066"/>
              <a:gd name="connsiteX10" fmla="*/ 202367 w 1229194"/>
              <a:gd name="connsiteY10" fmla="*/ 449704 h 142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9194" h="1424066">
                <a:moveTo>
                  <a:pt x="417092" y="0"/>
                </a:moveTo>
                <a:lnTo>
                  <a:pt x="812101" y="0"/>
                </a:lnTo>
                <a:lnTo>
                  <a:pt x="1026826" y="449704"/>
                </a:lnTo>
                <a:lnTo>
                  <a:pt x="1020980" y="449704"/>
                </a:lnTo>
                <a:lnTo>
                  <a:pt x="1049183" y="470845"/>
                </a:lnTo>
                <a:cubicBezTo>
                  <a:pt x="1160403" y="571893"/>
                  <a:pt x="1229194" y="711489"/>
                  <a:pt x="1229194" y="865682"/>
                </a:cubicBezTo>
                <a:cubicBezTo>
                  <a:pt x="1229194" y="1174069"/>
                  <a:pt x="954030" y="1424066"/>
                  <a:pt x="614597" y="1424066"/>
                </a:cubicBezTo>
                <a:cubicBezTo>
                  <a:pt x="275164" y="1424066"/>
                  <a:pt x="0" y="1174069"/>
                  <a:pt x="0" y="865682"/>
                </a:cubicBezTo>
                <a:cubicBezTo>
                  <a:pt x="0" y="711489"/>
                  <a:pt x="68791" y="571893"/>
                  <a:pt x="180011" y="470845"/>
                </a:cubicBezTo>
                <a:lnTo>
                  <a:pt x="208214" y="449704"/>
                </a:lnTo>
                <a:lnTo>
                  <a:pt x="202367" y="44970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493519" y="1960123"/>
            <a:ext cx="328156" cy="342263"/>
          </a:xfrm>
          <a:custGeom>
            <a:avLst/>
            <a:gdLst>
              <a:gd name="connsiteX0" fmla="*/ 417092 w 1229194"/>
              <a:gd name="connsiteY0" fmla="*/ 0 h 1424066"/>
              <a:gd name="connsiteX1" fmla="*/ 812101 w 1229194"/>
              <a:gd name="connsiteY1" fmla="*/ 0 h 1424066"/>
              <a:gd name="connsiteX2" fmla="*/ 1026826 w 1229194"/>
              <a:gd name="connsiteY2" fmla="*/ 449704 h 1424066"/>
              <a:gd name="connsiteX3" fmla="*/ 1020980 w 1229194"/>
              <a:gd name="connsiteY3" fmla="*/ 449704 h 1424066"/>
              <a:gd name="connsiteX4" fmla="*/ 1049183 w 1229194"/>
              <a:gd name="connsiteY4" fmla="*/ 470845 h 1424066"/>
              <a:gd name="connsiteX5" fmla="*/ 1229194 w 1229194"/>
              <a:gd name="connsiteY5" fmla="*/ 865682 h 1424066"/>
              <a:gd name="connsiteX6" fmla="*/ 614597 w 1229194"/>
              <a:gd name="connsiteY6" fmla="*/ 1424066 h 1424066"/>
              <a:gd name="connsiteX7" fmla="*/ 0 w 1229194"/>
              <a:gd name="connsiteY7" fmla="*/ 865682 h 1424066"/>
              <a:gd name="connsiteX8" fmla="*/ 180011 w 1229194"/>
              <a:gd name="connsiteY8" fmla="*/ 470845 h 1424066"/>
              <a:gd name="connsiteX9" fmla="*/ 208214 w 1229194"/>
              <a:gd name="connsiteY9" fmla="*/ 449704 h 1424066"/>
              <a:gd name="connsiteX10" fmla="*/ 202367 w 1229194"/>
              <a:gd name="connsiteY10" fmla="*/ 449704 h 142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9194" h="1424066">
                <a:moveTo>
                  <a:pt x="417092" y="0"/>
                </a:moveTo>
                <a:lnTo>
                  <a:pt x="812101" y="0"/>
                </a:lnTo>
                <a:lnTo>
                  <a:pt x="1026826" y="449704"/>
                </a:lnTo>
                <a:lnTo>
                  <a:pt x="1020980" y="449704"/>
                </a:lnTo>
                <a:lnTo>
                  <a:pt x="1049183" y="470845"/>
                </a:lnTo>
                <a:cubicBezTo>
                  <a:pt x="1160403" y="571893"/>
                  <a:pt x="1229194" y="711489"/>
                  <a:pt x="1229194" y="865682"/>
                </a:cubicBezTo>
                <a:cubicBezTo>
                  <a:pt x="1229194" y="1174069"/>
                  <a:pt x="954030" y="1424066"/>
                  <a:pt x="614597" y="1424066"/>
                </a:cubicBezTo>
                <a:cubicBezTo>
                  <a:pt x="275164" y="1424066"/>
                  <a:pt x="0" y="1174069"/>
                  <a:pt x="0" y="865682"/>
                </a:cubicBezTo>
                <a:cubicBezTo>
                  <a:pt x="0" y="711489"/>
                  <a:pt x="68791" y="571893"/>
                  <a:pt x="180011" y="470845"/>
                </a:cubicBezTo>
                <a:lnTo>
                  <a:pt x="208214" y="449704"/>
                </a:lnTo>
                <a:lnTo>
                  <a:pt x="202367" y="44970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Block Arc 8"/>
          <p:cNvSpPr/>
          <p:nvPr/>
        </p:nvSpPr>
        <p:spPr>
          <a:xfrm>
            <a:off x="6598052" y="2879811"/>
            <a:ext cx="1171423" cy="964817"/>
          </a:xfrm>
          <a:prstGeom prst="blockArc">
            <a:avLst>
              <a:gd name="adj1" fmla="val 10800000"/>
              <a:gd name="adj2" fmla="val 166313"/>
              <a:gd name="adj3" fmla="val 668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Block Arc 9"/>
          <p:cNvSpPr/>
          <p:nvPr/>
        </p:nvSpPr>
        <p:spPr>
          <a:xfrm>
            <a:off x="4994084" y="2115117"/>
            <a:ext cx="1691094" cy="1064820"/>
          </a:xfrm>
          <a:prstGeom prst="blockArc">
            <a:avLst>
              <a:gd name="adj1" fmla="val 10800000"/>
              <a:gd name="adj2" fmla="val 166313"/>
              <a:gd name="adj3" fmla="val 668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rapezoid 10"/>
          <p:cNvSpPr/>
          <p:nvPr/>
        </p:nvSpPr>
        <p:spPr>
          <a:xfrm>
            <a:off x="7266019" y="3322529"/>
            <a:ext cx="965486" cy="253528"/>
          </a:xfrm>
          <a:prstGeom prst="trapezoid">
            <a:avLst>
              <a:gd name="adj" fmla="val 6774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61512" y="1263371"/>
            <a:ext cx="2087737" cy="3626695"/>
            <a:chOff x="6061512" y="1263371"/>
            <a:chExt cx="2087737" cy="3626695"/>
          </a:xfrm>
        </p:grpSpPr>
        <p:grpSp>
          <p:nvGrpSpPr>
            <p:cNvPr id="19" name="Group 18"/>
            <p:cNvGrpSpPr/>
            <p:nvPr/>
          </p:nvGrpSpPr>
          <p:grpSpPr>
            <a:xfrm>
              <a:off x="6061512" y="1263371"/>
              <a:ext cx="1716786" cy="3626695"/>
              <a:chOff x="6067509" y="1234865"/>
              <a:chExt cx="1716786" cy="3626695"/>
            </a:xfrm>
          </p:grpSpPr>
          <p:sp>
            <p:nvSpPr>
              <p:cNvPr id="6" name="Trapezoid 5"/>
              <p:cNvSpPr/>
              <p:nvPr/>
            </p:nvSpPr>
            <p:spPr>
              <a:xfrm>
                <a:off x="6067509" y="4337601"/>
                <a:ext cx="1139390" cy="523959"/>
              </a:xfrm>
              <a:prstGeom prst="trapezoid">
                <a:avLst>
                  <a:gd name="adj" fmla="val 46212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589229" y="1760061"/>
                <a:ext cx="95949" cy="25775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Block Arc 7"/>
              <p:cNvSpPr/>
              <p:nvPr/>
            </p:nvSpPr>
            <p:spPr>
              <a:xfrm>
                <a:off x="6598052" y="1234865"/>
                <a:ext cx="1186243" cy="1064820"/>
              </a:xfrm>
              <a:prstGeom prst="blockArc">
                <a:avLst>
                  <a:gd name="adj1" fmla="val 10800000"/>
                  <a:gd name="adj2" fmla="val 166313"/>
                  <a:gd name="adj3" fmla="val 668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2" name="Trapezoid 11"/>
            <p:cNvSpPr/>
            <p:nvPr/>
          </p:nvSpPr>
          <p:spPr>
            <a:xfrm>
              <a:off x="7183763" y="1767275"/>
              <a:ext cx="965486" cy="192848"/>
            </a:xfrm>
            <a:prstGeom prst="trapezoid">
              <a:avLst>
                <a:gd name="adj" fmla="val 6774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rapezoid 12"/>
          <p:cNvSpPr/>
          <p:nvPr/>
        </p:nvSpPr>
        <p:spPr>
          <a:xfrm>
            <a:off x="4592303" y="2626282"/>
            <a:ext cx="965486" cy="253528"/>
          </a:xfrm>
          <a:prstGeom prst="trapezoid">
            <a:avLst>
              <a:gd name="adj" fmla="val 6774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rapezoid 13"/>
          <p:cNvSpPr/>
          <p:nvPr/>
        </p:nvSpPr>
        <p:spPr>
          <a:xfrm>
            <a:off x="6801943" y="3576057"/>
            <a:ext cx="1952709" cy="771855"/>
          </a:xfrm>
          <a:prstGeom prst="trapezoid">
            <a:avLst>
              <a:gd name="adj" fmla="val 55277"/>
            </a:avLst>
          </a:prstGeom>
          <a:gradFill flip="none" rotWithShape="1">
            <a:gsLst>
              <a:gs pos="57000">
                <a:srgbClr val="FFFF00">
                  <a:alpha val="36000"/>
                </a:srgbClr>
              </a:gs>
              <a:gs pos="96000">
                <a:srgbClr val="FF9900">
                  <a:alpha val="15000"/>
                </a:srgbClr>
              </a:gs>
              <a:gs pos="13000">
                <a:schemeClr val="bg1">
                  <a:alpha val="8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5" name="Trapezoid 14"/>
          <p:cNvSpPr/>
          <p:nvPr/>
        </p:nvSpPr>
        <p:spPr>
          <a:xfrm>
            <a:off x="6728269" y="1969027"/>
            <a:ext cx="1952709" cy="771855"/>
          </a:xfrm>
          <a:prstGeom prst="trapezoid">
            <a:avLst>
              <a:gd name="adj" fmla="val 55277"/>
            </a:avLst>
          </a:prstGeom>
          <a:gradFill flip="none" rotWithShape="1">
            <a:gsLst>
              <a:gs pos="57000">
                <a:srgbClr val="FFFF00">
                  <a:alpha val="37000"/>
                </a:srgbClr>
              </a:gs>
              <a:gs pos="96000">
                <a:srgbClr val="FF9900">
                  <a:alpha val="15000"/>
                </a:srgbClr>
              </a:gs>
              <a:gs pos="13000">
                <a:schemeClr val="bg1">
                  <a:alpha val="8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8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rapezoid 15"/>
          <p:cNvSpPr/>
          <p:nvPr/>
        </p:nvSpPr>
        <p:spPr>
          <a:xfrm>
            <a:off x="4098554" y="2926275"/>
            <a:ext cx="1861638" cy="1018380"/>
          </a:xfrm>
          <a:prstGeom prst="trapezoid">
            <a:avLst>
              <a:gd name="adj" fmla="val 55277"/>
            </a:avLst>
          </a:prstGeom>
          <a:gradFill flip="none" rotWithShape="1">
            <a:gsLst>
              <a:gs pos="57000">
                <a:srgbClr val="FFFF00">
                  <a:alpha val="72000"/>
                </a:srgbClr>
              </a:gs>
              <a:gs pos="96000">
                <a:srgbClr val="FF9900">
                  <a:alpha val="15000"/>
                </a:srgbClr>
              </a:gs>
              <a:gs pos="13000">
                <a:schemeClr val="bg1">
                  <a:alpha val="8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</p:spTree>
    <p:extLst>
      <p:ext uri="{BB962C8B-B14F-4D97-AF65-F5344CB8AC3E}">
        <p14:creationId xmlns:p14="http://schemas.microsoft.com/office/powerpoint/2010/main" val="146751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1560" y="4286135"/>
            <a:ext cx="9564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তোমরা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আনিবে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ফুল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ও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ফসল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পাখি-ডাকা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রাঙা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ভোর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9" y="395287"/>
            <a:ext cx="5525563" cy="2972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77" y="395287"/>
            <a:ext cx="4363815" cy="2972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929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23160" y="4507137"/>
            <a:ext cx="896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জগ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ৎ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করিবে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মধুময়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,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প্রাণে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প্রাণে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বাঁধি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প্রীতিডোর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।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04" y="362902"/>
            <a:ext cx="2861310" cy="3893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798" y="386061"/>
            <a:ext cx="2885431" cy="3847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7" y="362902"/>
            <a:ext cx="2888933" cy="3857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159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9850" y="636219"/>
            <a:ext cx="353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/>
              </a:rPr>
              <a:t>আজিকার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শিশু</a:t>
            </a:r>
            <a:r>
              <a:rPr lang="en-US" sz="2800" b="1" dirty="0" smtClean="0">
                <a:latin typeface="NikoshBAN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7690" y="1415743"/>
            <a:ext cx="353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/>
              </a:rPr>
              <a:t>সুফিয়া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কামাল</a:t>
            </a:r>
            <a:r>
              <a:rPr lang="en-US" sz="2400" b="1" dirty="0" smtClean="0">
                <a:latin typeface="NikoshBAN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7440" y="2158443"/>
            <a:ext cx="902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তোমাদের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ঘরে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আলোর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অভাব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কভু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নাহি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হবে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আর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77440" y="2876411"/>
            <a:ext cx="852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আকাশ-আলোক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বাঁধি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আনি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দূর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করিবে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অন্ধকার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।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23160" y="3691774"/>
            <a:ext cx="7892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তোমারা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আনিবে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ফুল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ও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ফসল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পাখি-ডাকা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রাঙা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ভোর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3160" y="4507137"/>
            <a:ext cx="7892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জগ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ৎ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করিবে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মধুময়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প্রাণে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প্রাণে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বাঁধি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প্রীতিডোর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।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4198" y="5322501"/>
            <a:ext cx="8363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/>
              </a:rPr>
              <a:t>কয়েকবার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সমস্বরে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আবৃত্তি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করার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পর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শিক্ষক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আবৃত্তি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শুরু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করে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থেমে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যাবে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যাতে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শিক্ষার্থীরা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সঠিক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ভাবে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আবৃত্তি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করতে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পারছে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কিনা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তা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দেখবে</a:t>
            </a:r>
            <a:r>
              <a:rPr lang="en-US" sz="2000" dirty="0" smtClean="0">
                <a:latin typeface="NikoshBAN" panose="02000000000000000000"/>
              </a:rPr>
              <a:t>। </a:t>
            </a:r>
            <a:endParaRPr lang="en-US" sz="2000" dirty="0">
              <a:latin typeface="NikoshBAN" panose="0200000000000000000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084" y="465000"/>
            <a:ext cx="177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/>
              </a:rPr>
              <a:t>শিক্ষকের</a:t>
            </a:r>
            <a:r>
              <a:rPr lang="en-US" dirty="0" smtClean="0">
                <a:latin typeface="NikoshBAN" panose="02000000000000000000"/>
              </a:rPr>
              <a:t> </a:t>
            </a:r>
            <a:r>
              <a:rPr lang="en-US" dirty="0" err="1" smtClean="0">
                <a:latin typeface="NikoshBAN" panose="02000000000000000000"/>
              </a:rPr>
              <a:t>কাজ</a:t>
            </a:r>
            <a:r>
              <a:rPr lang="en-US" dirty="0" smtClean="0">
                <a:latin typeface="NikoshBAN" panose="02000000000000000000"/>
              </a:rPr>
              <a:t> </a:t>
            </a:r>
            <a:endParaRPr lang="en-US" dirty="0">
              <a:latin typeface="NikoshBAN" panose="02000000000000000000"/>
            </a:endParaRPr>
          </a:p>
        </p:txBody>
      </p:sp>
      <p:pic>
        <p:nvPicPr>
          <p:cNvPr id="2" name="Voice 07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76296" y="7445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30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75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75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25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175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475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8" grpId="0"/>
      <p:bldP spid="5" grpId="0"/>
      <p:bldP spid="11" grpId="0"/>
      <p:bldP spid="12" grpId="0"/>
      <p:bldP spid="13" grpId="0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5814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/>
              </a:rPr>
              <a:t>একদল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আবৃত্তি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করবে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অন্য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দলগুলো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শুনবে</a:t>
            </a:r>
            <a:r>
              <a:rPr lang="en-US" sz="2800" dirty="0" smtClean="0">
                <a:latin typeface="NikoshBAN" panose="02000000000000000000"/>
              </a:rPr>
              <a:t> </a:t>
            </a:r>
            <a:endParaRPr lang="en-US" sz="2800" dirty="0">
              <a:latin typeface="NikoshBAN" panose="020000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2675055"/>
            <a:ext cx="10459229" cy="9063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541" y="349623"/>
            <a:ext cx="2931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/>
              </a:rPr>
              <a:t>শিক্ষকের</a:t>
            </a:r>
            <a:r>
              <a:rPr lang="en-US" dirty="0" smtClean="0">
                <a:latin typeface="NikoshBAN" panose="02000000000000000000"/>
              </a:rPr>
              <a:t> </a:t>
            </a:r>
            <a:r>
              <a:rPr lang="en-US" dirty="0" err="1" smtClean="0">
                <a:latin typeface="NikoshBAN" panose="02000000000000000000"/>
              </a:rPr>
              <a:t>কাজ</a:t>
            </a:r>
            <a:endParaRPr lang="en-US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875560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701040"/>
            <a:ext cx="483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/>
              </a:rPr>
              <a:t>পর্যায়ক্রমিক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আবৃত্তি</a:t>
            </a:r>
            <a:r>
              <a:rPr lang="en-US" sz="3200" dirty="0" smtClean="0">
                <a:latin typeface="NikoshBAN" panose="02000000000000000000"/>
              </a:rPr>
              <a:t> </a:t>
            </a:r>
            <a:endParaRPr lang="en-US" sz="3200" dirty="0">
              <a:latin typeface="NikoshBAN" panose="0200000000000000000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965" y="2497184"/>
            <a:ext cx="11223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/>
              </a:rPr>
              <a:t>আজকের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পাঠের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অংশটুকু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একজন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এক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লাইন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আবৃত্তি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করবে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পাশের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জন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পরের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লাইন</a:t>
            </a:r>
            <a:r>
              <a:rPr lang="en-US" sz="2400" dirty="0" smtClean="0">
                <a:latin typeface="NikoshBAN" panose="02000000000000000000"/>
              </a:rPr>
              <a:t> ।</a:t>
            </a:r>
          </a:p>
          <a:p>
            <a:r>
              <a:rPr lang="en-US" sz="2400" dirty="0" err="1" smtClean="0">
                <a:latin typeface="NikoshBAN" panose="02000000000000000000"/>
              </a:rPr>
              <a:t>এভাবে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সকল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শিক্ষার্থী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আবৃত্তি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করবে</a:t>
            </a:r>
            <a:r>
              <a:rPr lang="en-US" sz="2400" dirty="0" smtClean="0">
                <a:latin typeface="NikoshBAN" panose="02000000000000000000"/>
              </a:rPr>
              <a:t>।  </a:t>
            </a:r>
            <a:endParaRPr lang="en-US" sz="24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81837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3986" y="488731"/>
            <a:ext cx="5612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শব্দের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অর্থ</a:t>
            </a:r>
            <a:r>
              <a:rPr lang="en-US" sz="2800" dirty="0" smtClean="0">
                <a:latin typeface="NikoshBAN"/>
              </a:rPr>
              <a:t> ও </a:t>
            </a:r>
            <a:r>
              <a:rPr lang="en-US" sz="2800" dirty="0" err="1" smtClean="0">
                <a:latin typeface="NikoshBAN"/>
              </a:rPr>
              <a:t>বাক্য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গঠন</a:t>
            </a:r>
            <a:r>
              <a:rPr lang="en-US" sz="2800" dirty="0" smtClean="0">
                <a:latin typeface="NikoshBAN"/>
              </a:rPr>
              <a:t>    </a:t>
            </a:r>
            <a:endParaRPr lang="en-US" sz="28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545" y="1508759"/>
            <a:ext cx="994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/>
              </a:rPr>
              <a:t>বাঁধি</a:t>
            </a:r>
            <a:r>
              <a:rPr lang="en-US" sz="2400" b="1" dirty="0" smtClean="0">
                <a:latin typeface="NikoshBAN" panose="02000000000000000000"/>
              </a:rPr>
              <a:t>   </a:t>
            </a:r>
            <a:endParaRPr lang="en-US" sz="2400" b="1" dirty="0">
              <a:latin typeface="NikoshBAN" panose="0200000000000000000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493222" y="1604512"/>
            <a:ext cx="349467" cy="141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587043" y="1675368"/>
            <a:ext cx="358931" cy="201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1827" y="1568963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/>
              </a:rPr>
              <a:t>বেঁধে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রাখি</a:t>
            </a:r>
            <a:r>
              <a:rPr lang="en-US" sz="2400" b="1" dirty="0" smtClean="0">
                <a:latin typeface="NikoshBAN" panose="02000000000000000000"/>
              </a:rPr>
              <a:t> ।  </a:t>
            </a:r>
            <a:endParaRPr lang="en-US" sz="2400" b="1" dirty="0">
              <a:latin typeface="NikoshBAN" panose="0200000000000000000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2240" y="4189589"/>
            <a:ext cx="149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/>
              </a:rPr>
              <a:t>অন্ধকার</a:t>
            </a:r>
            <a:r>
              <a:rPr lang="en-US" sz="2400" b="1" dirty="0" smtClean="0">
                <a:latin typeface="NikoshBAN" panose="02000000000000000000"/>
              </a:rPr>
              <a:t>    </a:t>
            </a:r>
            <a:endParaRPr lang="en-US" sz="2400" b="1" dirty="0">
              <a:latin typeface="NikoshBAN" panose="0200000000000000000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1846935" y="4312271"/>
            <a:ext cx="454838" cy="176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5112232" y="4400741"/>
            <a:ext cx="391381" cy="88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03613" y="4128034"/>
            <a:ext cx="1501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/>
              </a:rPr>
              <a:t>আঁধার</a:t>
            </a:r>
            <a:r>
              <a:rPr lang="en-US" sz="2800" b="1" dirty="0" smtClean="0">
                <a:latin typeface="NikoshBAN" panose="02000000000000000000"/>
              </a:rPr>
              <a:t>।     </a:t>
            </a:r>
            <a:endParaRPr lang="en-US" sz="2800" b="1" dirty="0">
              <a:latin typeface="NikoshBAN" panose="020000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58" y="1136675"/>
            <a:ext cx="2582816" cy="1475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35610" y="1554478"/>
            <a:ext cx="5186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/>
              </a:rPr>
              <a:t>আমরা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ভালোবাসা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দিয়ে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বাঁধি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হাত</a:t>
            </a:r>
            <a:r>
              <a:rPr lang="en-US" sz="2800" dirty="0" smtClean="0">
                <a:latin typeface="NikoshBAN" panose="02000000000000000000"/>
              </a:rPr>
              <a:t>। </a:t>
            </a:r>
            <a:endParaRPr lang="en-US" sz="2800" dirty="0">
              <a:latin typeface="NikoshBAN" panose="0200000000000000000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73" y="3659211"/>
            <a:ext cx="2636551" cy="14830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35610" y="4050661"/>
            <a:ext cx="5356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/>
              </a:rPr>
              <a:t>রাতে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অন্ধকারে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কিছু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দেখা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যায়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না</a:t>
            </a:r>
            <a:r>
              <a:rPr lang="en-US" sz="2800" dirty="0" smtClean="0">
                <a:latin typeface="NikoshBAN" panose="02000000000000000000"/>
              </a:rPr>
              <a:t>। </a:t>
            </a:r>
            <a:endParaRPr lang="en-US" sz="28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102737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21" grpId="0" animBg="1"/>
      <p:bldP spid="23" grpId="0"/>
      <p:bldP spid="24" grpId="0"/>
      <p:bldP spid="25" grpId="0" animBg="1"/>
      <p:bldP spid="27" grpId="0" animBg="1"/>
      <p:bldP spid="28" grpId="0"/>
      <p:bldP spid="6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3986" y="488731"/>
            <a:ext cx="5612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শব্দের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অর্থ</a:t>
            </a:r>
            <a:r>
              <a:rPr lang="en-US" sz="2800" dirty="0" smtClean="0">
                <a:latin typeface="NikoshBAN"/>
              </a:rPr>
              <a:t> ও </a:t>
            </a:r>
            <a:r>
              <a:rPr lang="en-US" sz="2800" dirty="0" err="1" smtClean="0">
                <a:latin typeface="NikoshBAN"/>
              </a:rPr>
              <a:t>বাক্য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গঠন</a:t>
            </a:r>
            <a:r>
              <a:rPr lang="en-US" sz="2800" dirty="0" smtClean="0">
                <a:latin typeface="NikoshBAN"/>
              </a:rPr>
              <a:t>     </a:t>
            </a:r>
            <a:endParaRPr lang="en-US" sz="28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545" y="1508759"/>
            <a:ext cx="994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/>
              </a:rPr>
              <a:t>রাঙা</a:t>
            </a:r>
            <a:r>
              <a:rPr lang="en-US" sz="2400" b="1" dirty="0" smtClean="0">
                <a:latin typeface="NikoshBAN" panose="02000000000000000000"/>
              </a:rPr>
              <a:t>   </a:t>
            </a:r>
            <a:endParaRPr lang="en-US" sz="2400" b="1" dirty="0">
              <a:latin typeface="NikoshBAN" panose="0200000000000000000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33205" y="1786849"/>
            <a:ext cx="349467" cy="141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994352" y="1756790"/>
            <a:ext cx="358931" cy="201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33021" y="1614185"/>
            <a:ext cx="127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/>
              </a:rPr>
              <a:t>রঙিন</a:t>
            </a:r>
            <a:r>
              <a:rPr lang="en-US" sz="2400" b="1" dirty="0" smtClean="0">
                <a:latin typeface="NikoshBAN" panose="02000000000000000000"/>
              </a:rPr>
              <a:t>।     </a:t>
            </a:r>
            <a:endParaRPr lang="en-US" sz="2400" b="1" dirty="0">
              <a:latin typeface="NikoshBAN" panose="0200000000000000000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5963" y="4133397"/>
            <a:ext cx="191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/>
              </a:rPr>
              <a:t>প্রীতিডোর</a:t>
            </a:r>
            <a:r>
              <a:rPr lang="en-US" sz="2400" b="1" dirty="0" smtClean="0">
                <a:latin typeface="NikoshBAN" panose="02000000000000000000"/>
              </a:rPr>
              <a:t>     </a:t>
            </a:r>
            <a:endParaRPr lang="en-US" sz="2400" b="1" dirty="0">
              <a:latin typeface="NikoshBAN" panose="0200000000000000000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063787" y="4364230"/>
            <a:ext cx="454838" cy="73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5198063" y="4249723"/>
            <a:ext cx="510406" cy="188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08469" y="4113184"/>
            <a:ext cx="293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/>
              </a:rPr>
              <a:t>ভালোবাসার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বন্ধন</a:t>
            </a:r>
            <a:r>
              <a:rPr lang="en-US" sz="2400" b="1" dirty="0" smtClean="0">
                <a:latin typeface="NikoshBAN" panose="02000000000000000000"/>
              </a:rPr>
              <a:t>।     </a:t>
            </a:r>
            <a:endParaRPr lang="en-US" sz="2400" b="1" dirty="0">
              <a:latin typeface="NikoshBAN" panose="0200000000000000000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17" y="788470"/>
            <a:ext cx="1800497" cy="24006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47802" y="1601122"/>
            <a:ext cx="4624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/>
              </a:rPr>
              <a:t>প্রজাপতিটির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রাঙা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পাখনা</a:t>
            </a:r>
            <a:r>
              <a:rPr lang="en-US" sz="2800" dirty="0" smtClean="0">
                <a:latin typeface="NikoshBAN" panose="02000000000000000000"/>
              </a:rPr>
              <a:t>। </a:t>
            </a:r>
            <a:endParaRPr lang="en-US" sz="2800" dirty="0">
              <a:latin typeface="NikoshBAN" panose="0200000000000000000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004" y="3802883"/>
            <a:ext cx="2636982" cy="1226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360078" y="4071842"/>
            <a:ext cx="3030733" cy="95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/>
              </a:rPr>
              <a:t>আমাদের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বন্ধুত্ব</a:t>
            </a:r>
            <a:r>
              <a:rPr lang="en-US" sz="2800" dirty="0" smtClean="0">
                <a:latin typeface="NikoshBAN" panose="02000000000000000000"/>
              </a:rPr>
              <a:t> </a:t>
            </a:r>
          </a:p>
          <a:p>
            <a:r>
              <a:rPr lang="en-US" sz="2800" dirty="0" err="1" smtClean="0">
                <a:latin typeface="NikoshBAN" panose="02000000000000000000"/>
              </a:rPr>
              <a:t>প্রীতিডোরে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বাঁধা</a:t>
            </a:r>
            <a:r>
              <a:rPr lang="en-US" sz="2800" dirty="0" smtClean="0">
                <a:latin typeface="NikoshBAN" panose="02000000000000000000"/>
              </a:rPr>
              <a:t>।        </a:t>
            </a:r>
            <a:endParaRPr lang="en-US" sz="28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502430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21" grpId="0" animBg="1"/>
      <p:bldP spid="23" grpId="0"/>
      <p:bldP spid="24" grpId="0"/>
      <p:bldP spid="25" grpId="0" animBg="1"/>
      <p:bldP spid="27" grpId="0" animBg="1"/>
      <p:bldP spid="28" grpId="0"/>
      <p:bldP spid="14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6297" y="3073750"/>
            <a:ext cx="5817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/>
              </a:rPr>
              <a:t>একজন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পড়বে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অন্যজন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শুনবে</a:t>
            </a:r>
            <a:endParaRPr lang="en-US" sz="3200" dirty="0">
              <a:latin typeface="NikoshBAN" panose="020000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147" y="3018389"/>
            <a:ext cx="10051865" cy="1280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8565" y="57822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/>
              </a:rPr>
              <a:t>শিক্ষকের</a:t>
            </a:r>
            <a:r>
              <a:rPr lang="en-US" dirty="0" smtClean="0">
                <a:latin typeface="NikoshBAN" panose="02000000000000000000"/>
              </a:rPr>
              <a:t> </a:t>
            </a:r>
            <a:r>
              <a:rPr lang="en-US" dirty="0" err="1" smtClean="0">
                <a:latin typeface="NikoshBAN" panose="02000000000000000000"/>
              </a:rPr>
              <a:t>কাজ</a:t>
            </a:r>
            <a:r>
              <a:rPr lang="en-US" dirty="0" smtClean="0">
                <a:latin typeface="NikoshBAN" panose="02000000000000000000"/>
              </a:rPr>
              <a:t> </a:t>
            </a:r>
            <a:endParaRPr lang="en-US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59836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529" y="4318105"/>
            <a:ext cx="989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/>
              </a:rPr>
              <a:t>সামনে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এসে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কবিতার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প্রথম</a:t>
            </a:r>
            <a:r>
              <a:rPr lang="en-US" sz="3200" dirty="0" smtClean="0">
                <a:latin typeface="NikoshBAN" panose="02000000000000000000"/>
              </a:rPr>
              <a:t> ৪ </a:t>
            </a:r>
            <a:r>
              <a:rPr lang="en-US" sz="3200" dirty="0" err="1" smtClean="0">
                <a:latin typeface="NikoshBAN" panose="02000000000000000000"/>
              </a:rPr>
              <a:t>লাইন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সঠিক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উচ্চারণে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পড়া</a:t>
            </a:r>
            <a:r>
              <a:rPr lang="en-US" sz="3200" dirty="0" smtClean="0">
                <a:latin typeface="NikoshBAN" panose="02000000000000000000"/>
              </a:rPr>
              <a:t> </a:t>
            </a:r>
            <a:endParaRPr lang="en-US" sz="3200" dirty="0">
              <a:latin typeface="NikoshBAN" panose="020000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367" y="2861421"/>
            <a:ext cx="8872216" cy="1145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9640" y="537882"/>
            <a:ext cx="221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শিক্ষকের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7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t="19717" r="6239" b="23024"/>
          <a:stretch/>
        </p:blipFill>
        <p:spPr>
          <a:xfrm>
            <a:off x="3031833" y="946301"/>
            <a:ext cx="6976608" cy="4585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7" y="1415189"/>
            <a:ext cx="3841221" cy="54547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6802" y="1917989"/>
            <a:ext cx="3249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অভাব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7167" y="1816571"/>
            <a:ext cx="3249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রাঙা</a:t>
            </a:r>
            <a:r>
              <a:rPr lang="en-US" sz="3600" dirty="0" smtClean="0">
                <a:solidFill>
                  <a:schemeClr val="bg1"/>
                </a:solidFill>
              </a:rPr>
              <a:t>   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7165" y="423081"/>
            <a:ext cx="7642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নিচের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খুঁজে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করো</a:t>
            </a:r>
            <a:r>
              <a:rPr lang="en-US" sz="2800" dirty="0" smtClean="0"/>
              <a:t> </a:t>
            </a:r>
            <a:r>
              <a:rPr lang="bn-IN" sz="2800" dirty="0" smtClean="0"/>
              <a:t> 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687" flipH="1">
            <a:off x="3600083" y="1734202"/>
            <a:ext cx="945985" cy="9459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687" flipH="1">
            <a:off x="3752483" y="1886602"/>
            <a:ext cx="945985" cy="9459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87531" y="1886536"/>
            <a:ext cx="3249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অন্ধকার</a:t>
            </a:r>
            <a:r>
              <a:rPr lang="en-US" sz="3600" dirty="0" smtClean="0">
                <a:solidFill>
                  <a:schemeClr val="bg1"/>
                </a:solidFill>
              </a:rPr>
              <a:t>   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687" flipH="1">
            <a:off x="3600082" y="1734201"/>
            <a:ext cx="945985" cy="9459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59640" y="1918608"/>
            <a:ext cx="3249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প্রীতিডোর</a:t>
            </a:r>
            <a:r>
              <a:rPr lang="en-US" sz="3600" dirty="0" smtClean="0">
                <a:solidFill>
                  <a:schemeClr val="bg1"/>
                </a:solidFill>
              </a:rPr>
              <a:t>    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687" flipH="1">
            <a:off x="3641509" y="1734200"/>
            <a:ext cx="945985" cy="94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80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1018 L 0.01029 0.01018 C 0.01511 0.01018 0.02045 0.00254 0.02539 0.00115 C 0.02904 0.00115 0.03555 0.00856 0.03867 0.00856 C 0.04284 0.00856 0.04714 0.00625 0.05495 0.00625 L 0.06042 -0.08033 L 0.06641 0.0243 L 0.0737 0.01018 L 0.07982 0.00625 L 0.09427 0.00972 C 0.10091 0.00787 0.10638 0.00069 0.11302 -0.00209 C 0.1155 -0.00278 0.12084 -0.00324 0.12448 -0.00209 C 0.12813 -0.00116 0.13125 0.00671 0.13242 0.00717 C 0.13412 0.00972 0.13841 0.00717 0.14076 0.00856 L 0.14453 0.01018 L 0.15117 0.01018 " pathEditMode="relative" rAng="0" ptsTypes="FfffFFFFFffffFFF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-381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01028 3.33333E-6 C 0.0151 3.33333E-6 0.02044 -0.00764 0.02539 -0.00903 C 0.02903 -0.00903 0.03554 -0.00162 0.03867 -0.00162 C 0.04283 -0.00162 0.04713 -0.00394 0.05494 -0.00394 L 0.06041 -0.09051 L 0.0664 0.01412 L 0.07369 3.33333E-6 L 0.07981 -0.00394 L 0.09427 -0.00047 C 0.10091 -0.00232 0.10638 -0.00949 0.11302 -0.01227 C 0.11549 -0.01297 0.12083 -0.01343 0.12447 -0.01227 C 0.12812 -0.01135 0.13125 -0.00348 0.13242 -0.00301 C 0.13411 -0.00047 0.13841 -0.00301 0.14075 -0.00162 L 0.14453 3.33333E-6 L 0.15117 3.33333E-6 " pathEditMode="relative" rAng="0" ptsTypes="AAAAAAAAAAAAAA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xit" presetSubtype="8" fill="hold" grpId="1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70833E-6 0.01018 L 0.01029 0.01018 C 0.01511 0.01018 0.02045 0.00254 0.02539 0.00115 C 0.02904 0.00115 0.03555 0.00856 0.03867 0.00856 C 0.04284 0.00856 0.04714 0.00625 0.05495 0.00625 L 0.06042 -0.08033 L 0.06641 0.0243 L 0.0737 0.01018 L 0.07982 0.00625 L 0.09427 0.00972 C 0.10091 0.00787 0.10638 0.00069 0.11302 -0.00209 C 0.1155 -0.00278 0.12084 -0.00324 0.12448 -0.00209 C 0.12813 -0.00116 0.13125 0.00671 0.13242 0.00717 C 0.13412 0.00972 0.13841 0.00717 0.14076 0.00856 L 0.14453 0.01018 L 0.15117 0.01018 " pathEditMode="relative" rAng="0" ptsTypes="FfffFFFFFffffFFF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8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01029 -4.44444E-6 C 0.0151 -4.44444E-6 0.02044 -0.00763 0.02539 -0.00902 C 0.02904 -0.00902 0.03555 -0.00162 0.03867 -0.00162 C 0.04284 -0.00162 0.04714 -0.00393 0.05495 -0.00393 L 0.06042 -0.0905 L 0.06641 0.01412 L 0.0737 -4.44444E-6 L 0.07982 -0.00393 L 0.09427 -0.00046 C 0.10091 -0.00231 0.10638 -0.00949 0.11302 -0.01226 C 0.11549 -0.01296 0.12083 -0.01342 0.12448 -0.01226 C 0.12812 -0.01134 0.13125 -0.00347 0.13242 -0.003 C 0.13411 -0.00046 0.13841 -0.003 0.14075 -0.00162 L 0.14453 -4.44444E-6 L 0.15117 -4.44444E-6 " pathEditMode="relative" rAng="0" ptsTypes="AAAAAAAAAAAAAAAA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-381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11" grpId="0"/>
      <p:bldP spid="11" grpId="1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65" y="4752754"/>
            <a:ext cx="1305926" cy="1470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59823" y="5203878"/>
            <a:ext cx="3206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পিরিয়ড-৮৬)   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6" b="12236"/>
          <a:stretch>
            <a:fillRect/>
          </a:stretch>
        </p:blipFill>
        <p:spPr>
          <a:xfrm>
            <a:off x="7842107" y="2148526"/>
            <a:ext cx="2821537" cy="2961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473289" y="4680658"/>
            <a:ext cx="2531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কয়েছ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7545" y="5109610"/>
            <a:ext cx="3105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মোহাম্মদপুর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এ.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গফুর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সুরমা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01710504502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73" y="2120595"/>
            <a:ext cx="2897776" cy="2661784"/>
          </a:xfrm>
        </p:spPr>
      </p:pic>
    </p:spTree>
    <p:extLst>
      <p:ext uri="{BB962C8B-B14F-4D97-AF65-F5344CB8AC3E}">
        <p14:creationId xmlns:p14="http://schemas.microsoft.com/office/powerpoint/2010/main" val="3606886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0863" y="502887"/>
            <a:ext cx="7060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/>
              </a:rPr>
              <a:t>নির্ধারিত</a:t>
            </a:r>
            <a:r>
              <a:rPr lang="en-US" sz="2800" b="1" dirty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কবিতার</a:t>
            </a:r>
            <a:r>
              <a:rPr lang="en-US" sz="2800" b="1" dirty="0" smtClean="0">
                <a:latin typeface="NikoshBAN"/>
              </a:rPr>
              <a:t> ৪ </a:t>
            </a:r>
            <a:r>
              <a:rPr lang="en-US" sz="2800" b="1" dirty="0" err="1" smtClean="0">
                <a:latin typeface="NikoshBAN"/>
              </a:rPr>
              <a:t>লাইন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না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দেখে</a:t>
            </a:r>
            <a:r>
              <a:rPr lang="en-US" sz="2800" b="1" dirty="0" smtClean="0">
                <a:latin typeface="NikoshBAN"/>
              </a:rPr>
              <a:t>  </a:t>
            </a:r>
            <a:r>
              <a:rPr lang="en-US" sz="2800" b="1" dirty="0" err="1" smtClean="0">
                <a:latin typeface="NikoshBAN"/>
              </a:rPr>
              <a:t>লিখো</a:t>
            </a:r>
            <a:r>
              <a:rPr lang="en-US" sz="2800" b="1" dirty="0" smtClean="0">
                <a:latin typeface="NikoshBAN"/>
              </a:rPr>
              <a:t> </a:t>
            </a:r>
            <a:endParaRPr lang="en-US" sz="2800" b="1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7440" y="2158442"/>
            <a:ext cx="793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তোমাদের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ঘরে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আলোর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অভাব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কভু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নাহি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হবে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আর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77440" y="2876411"/>
            <a:ext cx="852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আকাশ-আলোক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বাঁধি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আনি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দূর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করিবে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অন্ধকার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।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3160" y="3691774"/>
            <a:ext cx="7892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তোমরা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আনিবে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ফুল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ও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ফসল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পাখি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ডাকা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রাঙা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ভোর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3160" y="4507137"/>
            <a:ext cx="7892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জগ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ৎ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করিবে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মধুময়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প্রাণে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প্রাণে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বাঁধি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প্রীতিডোর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।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388" y="318221"/>
            <a:ext cx="1653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/>
              </a:rPr>
              <a:t>শিক্ষকের</a:t>
            </a:r>
            <a:r>
              <a:rPr lang="en-US" sz="1600" dirty="0" smtClean="0">
                <a:latin typeface="NikoshBAN" panose="02000000000000000000"/>
              </a:rPr>
              <a:t> </a:t>
            </a:r>
            <a:r>
              <a:rPr lang="en-US" sz="1600" dirty="0" err="1" smtClean="0">
                <a:latin typeface="NikoshBAN" panose="02000000000000000000"/>
              </a:rPr>
              <a:t>কাজ</a:t>
            </a:r>
            <a:r>
              <a:rPr lang="en-US" sz="1600" dirty="0" smtClean="0">
                <a:latin typeface="NikoshBAN" panose="02000000000000000000"/>
              </a:rPr>
              <a:t> </a:t>
            </a:r>
            <a:endParaRPr lang="en-US" sz="1600" dirty="0">
              <a:latin typeface="NikoshBAN" panose="020000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004" y="1475774"/>
            <a:ext cx="8764747" cy="120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9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3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4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198" y="1078448"/>
            <a:ext cx="1616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/>
              </a:rPr>
              <a:t>ঘুড়ি</a:t>
            </a:r>
            <a:r>
              <a:rPr lang="en-US" sz="2800" b="1" dirty="0" smtClean="0">
                <a:solidFill>
                  <a:srgbClr val="FF0000"/>
                </a:solidFill>
                <a:latin typeface="NikoshBAN"/>
              </a:rPr>
              <a:t>   </a:t>
            </a:r>
            <a:endParaRPr lang="en-US" sz="2800" b="1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4773" y="1159328"/>
            <a:ext cx="1368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NikoshBAN"/>
              </a:rPr>
              <a:t>প্রীতি</a:t>
            </a:r>
            <a:r>
              <a:rPr lang="en-US" sz="2800" b="1" dirty="0" smtClean="0">
                <a:solidFill>
                  <a:srgbClr val="0070C0"/>
                </a:solidFill>
                <a:latin typeface="NikoshBAN"/>
              </a:rPr>
              <a:t>    </a:t>
            </a:r>
            <a:endParaRPr lang="en-US" sz="2800" b="1" dirty="0"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6364" y="1178866"/>
            <a:ext cx="128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NikoshBAN"/>
              </a:rPr>
              <a:t>পাখি</a:t>
            </a:r>
            <a:r>
              <a:rPr lang="en-US" sz="2800" b="1" dirty="0" smtClean="0">
                <a:solidFill>
                  <a:srgbClr val="7030A0"/>
                </a:solidFill>
                <a:latin typeface="NikoshBAN"/>
              </a:rPr>
              <a:t>      </a:t>
            </a:r>
            <a:endParaRPr lang="en-US" sz="2800" b="1" dirty="0">
              <a:solidFill>
                <a:srgbClr val="7030A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0563" y="1162209"/>
            <a:ext cx="114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ikoshBAN"/>
              </a:rPr>
              <a:t>ফসল</a:t>
            </a:r>
            <a:r>
              <a:rPr lang="en-US" sz="2800" b="1" dirty="0" smtClean="0">
                <a:solidFill>
                  <a:srgbClr val="00B050"/>
                </a:solidFill>
                <a:latin typeface="NikoshBAN"/>
              </a:rPr>
              <a:t>       </a:t>
            </a:r>
            <a:endParaRPr lang="en-US" sz="2800" b="1" dirty="0">
              <a:solidFill>
                <a:srgbClr val="00B050"/>
              </a:solidFill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9032" y="577516"/>
            <a:ext cx="675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/>
              </a:rPr>
              <a:t>সঠিক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শব্দ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দিয়ে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শূন্যস্থান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পূরণ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r>
              <a:rPr lang="en-US" sz="2400" b="1" dirty="0" err="1" smtClean="0">
                <a:latin typeface="NikoshBAN" panose="02000000000000000000"/>
              </a:rPr>
              <a:t>করো</a:t>
            </a:r>
            <a:r>
              <a:rPr lang="en-US" sz="2400" b="1" dirty="0" smtClean="0">
                <a:latin typeface="NikoshBAN" panose="02000000000000000000"/>
              </a:rPr>
              <a:t> </a:t>
            </a:r>
            <a:endParaRPr lang="en-US" sz="2400" b="1" dirty="0">
              <a:latin typeface="NikoshBAN" panose="020000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215" y="2328331"/>
            <a:ext cx="115643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১) ………………ও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শুভেচ্ছা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রইল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। </a:t>
            </a:r>
          </a:p>
          <a:p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/>
            </a:endParaRP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২)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গাছে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……………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বাসা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তৈরি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করেছে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। </a:t>
            </a:r>
          </a:p>
          <a:p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/>
            </a:endParaRP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৩)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শিশুরা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আকাশে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…………………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উড়াচ্ছে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।</a:t>
            </a:r>
          </a:p>
          <a:p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/>
            </a:endParaRP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৪)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কৃষক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মাঠে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…………………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কাঠে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।     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31297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C -0.00326 -0.00463 -0.01433 -0.00926 -0.01849 -0.00926 C -0.04323 -0.00926 -0.06888 0.06482 -0.06888 0.13912 C -0.06888 0.10162 -0.08177 0.06482 -0.09375 0.06482 C -0.10651 0.06482 -0.11849 0.10209 -0.11849 0.13912 C -0.11849 0.1206 -0.12487 0.10162 -0.13125 0.10162 C -0.13763 0.10162 -0.14414 0.11991 -0.14414 0.13912 C -0.14414 0.1294 -0.1474 0.1206 -0.15052 0.1206 C -0.15378 0.1206 -0.15677 0.1301 -0.15677 0.13912 C -0.15677 0.13403 -0.15847 0.1294 -0.16016 0.1294 C -0.16094 0.1294 -0.16329 0.13426 -0.16329 0.13912 C -0.16329 0.13658 -0.16407 0.13403 -0.16485 0.13403 C -0.16485 0.13473 -0.16641 0.13658 -0.16641 0.13912 C -0.16641 0.13773 -0.16641 0.13658 -0.16732 0.13658 C -0.16732 0.13727 -0.1681 0.13797 -0.1681 0.13912 C -0.1681 0.13843 -0.1681 0.13773 -0.1681 0.13727 C -0.16901 0.13727 -0.16901 0.13773 -0.16901 0.13843 C -0.1698 0.13843 -0.1698 0.13797 -0.1698 0.13727 C -0.17058 0.13727 -0.17058 0.13773 -0.17058 0.13843 " pathEditMode="relative" rAng="0" ptsTypes="AAAAAAAAAAAAAAAAAAA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C -0.00404 -0.00949 -0.01862 -0.01829 -0.0237 -0.01829 C -0.05573 -0.01829 -0.0888 0.12569 -0.0888 0.27014 C -0.0888 0.19745 -0.10547 0.12569 -0.12083 0.12569 C -0.13737 0.12569 -0.15312 0.19838 -0.15312 0.27014 C -0.15312 0.23426 -0.16146 0.19745 -0.16979 0.19745 C -0.17799 0.19745 -0.18633 0.2331 -0.18633 0.27014 C -0.18633 0.25162 -0.19023 0.23426 -0.19453 0.23426 C -0.19857 0.23426 -0.20247 0.25254 -0.20247 0.27014 C -0.20247 0.26065 -0.20482 0.25162 -0.20677 0.25162 C -0.20807 0.25162 -0.2112 0.26088 -0.2112 0.27014 C -0.2112 0.26551 -0.21198 0.26065 -0.21315 0.26065 C -0.21315 0.2618 -0.2151 0.26504 -0.2151 0.27014 C -0.2151 0.26759 -0.2151 0.26551 -0.21628 0.26551 C -0.21628 0.26643 -0.21706 0.26782 -0.21706 0.27014 C -0.21706 0.26898 -0.21706 0.26759 -0.21706 0.26643 C -0.21823 0.26643 -0.21823 0.26759 -0.21823 0.26898 C -0.2194 0.26898 -0.2194 0.26782 -0.2194 0.26643 C -0.22057 0.26643 -0.22057 0.26759 -0.22057 0.26898 " pathEditMode="relative" rAng="0" ptsTypes="AAAAAAAAAAAAAAAAAAA">
                                      <p:cBhvr>
                                        <p:cTn id="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81 C 0.00495 -0.02361 0.02292 -0.03819 0.02956 -0.03819 C 0.06927 -0.03819 0.11055 0.19815 0.11055 0.43495 C 0.11055 0.31551 0.13138 0.19815 0.15052 0.19815 C 0.17136 0.19815 0.19037 0.31713 0.19037 0.43495 C 0.19037 0.37593 0.20078 0.31551 0.21107 0.31551 C 0.22136 0.31551 0.23177 0.37407 0.23177 0.43495 C 0.23177 0.4044 0.23698 0.37593 0.2418 0.37593 C 0.24714 0.37593 0.25222 0.40625 0.25222 0.43495 C 0.25222 0.41921 0.25469 0.4044 0.25729 0.4044 C 0.2586 0.4044 0.2625 0.41968 0.2625 0.43495 C 0.2625 0.42732 0.26393 0.41921 0.26511 0.41921 C 0.26511 0.42107 0.26758 0.42685 0.26758 0.43495 C 0.26758 0.43079 0.26758 0.42732 0.26901 0.42732 C 0.26901 0.42894 0.27031 0.43102 0.27031 0.43495 C 0.27031 0.43264 0.27031 0.43079 0.27031 0.42894 C 0.27175 0.42894 0.27175 0.43079 0.27175 0.43264 C 0.27305 0.43264 0.27305 0.43102 0.27305 0.42894 C 0.27448 0.42894 0.27448 0.43079 0.27448 0.43264 " pathEditMode="relative" rAng="0" ptsTypes="AAAAAAAAAAAAAAAAAAA">
                                      <p:cBhvr>
                                        <p:cTn id="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C -0.00494 -0.01875 -0.02278 -0.03657 -0.02942 -0.03657 C -0.06888 -0.03657 -0.10976 0.25301 -0.10976 0.54236 C -0.10976 0.39607 -0.1302 0.25301 -0.14921 0.25301 C -0.16966 0.25301 -0.18867 0.39815 -0.18867 0.54236 C -0.18867 0.47037 -0.19869 0.39607 -0.20911 0.39607 C -0.21914 0.39607 -0.22955 0.46829 -0.22955 0.54236 C -0.22955 0.50532 -0.23463 0.47037 -0.23958 0.47037 C -0.24479 0.47037 -0.24961 0.50741 -0.24961 0.54236 C -0.24961 0.52361 -0.25221 0.50532 -0.25481 0.50532 C -0.25625 0.50532 -0.26002 0.52407 -0.26002 0.54236 C -0.26002 0.53333 -0.26145 0.52361 -0.26263 0.52361 C -0.26263 0.5257 -0.26484 0.53241 -0.26484 0.54236 C -0.26484 0.5375 -0.26484 0.53333 -0.26627 0.53333 C -0.26627 0.53542 -0.26783 0.53796 -0.26783 0.54236 C -0.26783 0.54005 -0.26783 0.5375 -0.26783 0.53542 C -0.26888 0.53542 -0.26888 0.5375 -0.26888 0.54005 C -0.27031 0.54005 -0.27031 0.53796 -0.27031 0.53542 C -0.27174 0.53542 -0.27174 0.5375 -0.27174 0.54005 " pathEditMode="relative" rAng="0" ptsTypes="AAAAAAAAAAAAAAAAAAA">
                                      <p:cBhvr>
                                        <p:cTn id="10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2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4" grpId="1"/>
      <p:bldP spid="4" grpId="2"/>
      <p:bldP spid="6" grpId="0"/>
      <p:bldP spid="6" grpId="1"/>
      <p:bldP spid="6" grpId="2"/>
      <p:bldP spid="7" grpId="0"/>
      <p:bldP spid="7" grpId="1"/>
      <p:bldP spid="7" grpId="2"/>
      <p:bldP spid="10" grpId="0"/>
      <p:bldP spid="1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187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3000">
              <a:schemeClr val="accent2">
                <a:lumMod val="40000"/>
                <a:lumOff val="60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67000">
              <a:srgbClr val="EFDEA5"/>
            </a:gs>
            <a:gs pos="42000">
              <a:schemeClr val="accent5">
                <a:lumMod val="60000"/>
                <a:lumOff val="40000"/>
              </a:schemeClr>
            </a:gs>
            <a:gs pos="89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3707631" y="177758"/>
            <a:ext cx="5967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শিখনফল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  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10351" y="747144"/>
            <a:ext cx="6241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এই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পিরিয়ড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শেষে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শিক্ষার্থীরা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672909" y="1281703"/>
            <a:ext cx="10517919" cy="1080000"/>
            <a:chOff x="618509" y="3315690"/>
            <a:chExt cx="10517919" cy="949047"/>
          </a:xfrm>
        </p:grpSpPr>
        <p:grpSp>
          <p:nvGrpSpPr>
            <p:cNvPr id="71" name="Group 70"/>
            <p:cNvGrpSpPr/>
            <p:nvPr/>
          </p:nvGrpSpPr>
          <p:grpSpPr>
            <a:xfrm>
              <a:off x="618509" y="3315690"/>
              <a:ext cx="10517919" cy="949047"/>
              <a:chOff x="618509" y="3315690"/>
              <a:chExt cx="10517919" cy="949047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3187628" y="3315690"/>
                <a:ext cx="7948800" cy="93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NikoshBAN"/>
                    <a:cs typeface="Times New Roman" panose="02020603050405020304" pitchFamily="18" charset="0"/>
                  </a:rPr>
                  <a:t>   </a:t>
                </a:r>
                <a:endParaRPr lang="en-US" sz="2000" dirty="0">
                  <a:solidFill>
                    <a:schemeClr val="tx1"/>
                  </a:solidFill>
                  <a:latin typeface="NikoshBAN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18509" y="3325137"/>
                <a:ext cx="2395887" cy="9396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shade val="30000"/>
                      <a:satMod val="115000"/>
                    </a:schemeClr>
                  </a:gs>
                  <a:gs pos="50000">
                    <a:schemeClr val="accent6">
                      <a:shade val="67500"/>
                      <a:satMod val="115000"/>
                    </a:schemeClr>
                  </a:gs>
                  <a:gs pos="100000">
                    <a:schemeClr val="accent6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ctr">
                  <a:buFont typeface="Wingdings" panose="05000000000000000000" pitchFamily="2" charset="2"/>
                  <a:buChar char="q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2653044" y="3466924"/>
                <a:ext cx="907139" cy="581838"/>
                <a:chOff x="2758149" y="2437020"/>
                <a:chExt cx="907139" cy="581838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>
                  <a:off x="2758149" y="2437020"/>
                  <a:ext cx="907139" cy="581838"/>
                  <a:chOff x="2758149" y="2437020"/>
                  <a:chExt cx="907139" cy="581838"/>
                </a:xfrm>
              </p:grpSpPr>
              <p:sp>
                <p:nvSpPr>
                  <p:cNvPr id="80" name="Oval 79"/>
                  <p:cNvSpPr/>
                  <p:nvPr/>
                </p:nvSpPr>
                <p:spPr>
                  <a:xfrm>
                    <a:off x="2758149" y="2437020"/>
                    <a:ext cx="154706" cy="95458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2758149" y="2680210"/>
                    <a:ext cx="154706" cy="95458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2758149" y="2923400"/>
                    <a:ext cx="154706" cy="95458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3" name="Group 82"/>
                  <p:cNvGrpSpPr/>
                  <p:nvPr/>
                </p:nvGrpSpPr>
                <p:grpSpPr>
                  <a:xfrm>
                    <a:off x="3510582" y="2437020"/>
                    <a:ext cx="154706" cy="581837"/>
                    <a:chOff x="4337050" y="2368550"/>
                    <a:chExt cx="139700" cy="812800"/>
                  </a:xfrm>
                </p:grpSpPr>
                <p:sp>
                  <p:nvSpPr>
                    <p:cNvPr id="84" name="Oval 83"/>
                    <p:cNvSpPr/>
                    <p:nvPr/>
                  </p:nvSpPr>
                  <p:spPr>
                    <a:xfrm>
                      <a:off x="4337050" y="2368550"/>
                      <a:ext cx="139700" cy="133350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" name="Oval 84"/>
                    <p:cNvSpPr/>
                    <p:nvPr/>
                  </p:nvSpPr>
                  <p:spPr>
                    <a:xfrm>
                      <a:off x="4337050" y="2708275"/>
                      <a:ext cx="139700" cy="133350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Oval 85"/>
                    <p:cNvSpPr/>
                    <p:nvPr/>
                  </p:nvSpPr>
                  <p:spPr>
                    <a:xfrm>
                      <a:off x="4337050" y="3048000"/>
                      <a:ext cx="139700" cy="133350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77" name="Rounded Rectangle 76"/>
                <p:cNvSpPr/>
                <p:nvPr/>
              </p:nvSpPr>
              <p:spPr>
                <a:xfrm>
                  <a:off x="2793602" y="2460587"/>
                  <a:ext cx="826270" cy="58255"/>
                </a:xfrm>
                <a:prstGeom prst="roundRect">
                  <a:avLst>
                    <a:gd name="adj" fmla="val 44167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ounded Rectangle 77"/>
                <p:cNvSpPr/>
                <p:nvPr/>
              </p:nvSpPr>
              <p:spPr>
                <a:xfrm>
                  <a:off x="2793602" y="2698952"/>
                  <a:ext cx="826270" cy="58255"/>
                </a:xfrm>
                <a:prstGeom prst="roundRect">
                  <a:avLst>
                    <a:gd name="adj" fmla="val 44167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ounded Rectangle 78"/>
                <p:cNvSpPr/>
                <p:nvPr/>
              </p:nvSpPr>
              <p:spPr>
                <a:xfrm>
                  <a:off x="2793602" y="2937316"/>
                  <a:ext cx="826270" cy="58255"/>
                </a:xfrm>
                <a:prstGeom prst="roundRect">
                  <a:avLst>
                    <a:gd name="adj" fmla="val 44167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2" name="Rectangle 71"/>
            <p:cNvSpPr/>
            <p:nvPr/>
          </p:nvSpPr>
          <p:spPr>
            <a:xfrm>
              <a:off x="3705101" y="3588999"/>
              <a:ext cx="5036956" cy="3515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স্পষ্ট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উচ্চারণে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কবিতা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আবৃত্তি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করতে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পারবে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।   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72909" y="2476886"/>
            <a:ext cx="10517919" cy="1080000"/>
            <a:chOff x="618509" y="3315690"/>
            <a:chExt cx="10517919" cy="949047"/>
          </a:xfrm>
        </p:grpSpPr>
        <p:grpSp>
          <p:nvGrpSpPr>
            <p:cNvPr id="88" name="Group 87"/>
            <p:cNvGrpSpPr/>
            <p:nvPr/>
          </p:nvGrpSpPr>
          <p:grpSpPr>
            <a:xfrm>
              <a:off x="618509" y="3315690"/>
              <a:ext cx="10517919" cy="949047"/>
              <a:chOff x="618509" y="3315690"/>
              <a:chExt cx="10517919" cy="949047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3187628" y="3315690"/>
                <a:ext cx="7948800" cy="93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NikoshBAN"/>
                    <a:cs typeface="Times New Roman" panose="02020603050405020304" pitchFamily="18" charset="0"/>
                  </a:rPr>
                  <a:t>   </a:t>
                </a:r>
                <a:endParaRPr lang="en-US" sz="2000" dirty="0">
                  <a:solidFill>
                    <a:schemeClr val="tx1"/>
                  </a:solidFill>
                  <a:latin typeface="NikoshBAN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18509" y="3325137"/>
                <a:ext cx="2395887" cy="9396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shade val="30000"/>
                      <a:satMod val="115000"/>
                    </a:schemeClr>
                  </a:gs>
                  <a:gs pos="50000">
                    <a:schemeClr val="accent6">
                      <a:shade val="67500"/>
                      <a:satMod val="115000"/>
                    </a:schemeClr>
                  </a:gs>
                  <a:gs pos="100000">
                    <a:schemeClr val="accent6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ctr">
                  <a:buFont typeface="Wingdings" panose="05000000000000000000" pitchFamily="2" charset="2"/>
                  <a:buChar char="q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2653044" y="3466924"/>
                <a:ext cx="907139" cy="581838"/>
                <a:chOff x="2758149" y="2437020"/>
                <a:chExt cx="907139" cy="581838"/>
              </a:xfrm>
            </p:grpSpPr>
            <p:grpSp>
              <p:nvGrpSpPr>
                <p:cNvPr id="93" name="Group 92"/>
                <p:cNvGrpSpPr/>
                <p:nvPr/>
              </p:nvGrpSpPr>
              <p:grpSpPr>
                <a:xfrm>
                  <a:off x="2758149" y="2437020"/>
                  <a:ext cx="907139" cy="581838"/>
                  <a:chOff x="2758149" y="2437020"/>
                  <a:chExt cx="907139" cy="581838"/>
                </a:xfrm>
              </p:grpSpPr>
              <p:sp>
                <p:nvSpPr>
                  <p:cNvPr id="97" name="Oval 96"/>
                  <p:cNvSpPr/>
                  <p:nvPr/>
                </p:nvSpPr>
                <p:spPr>
                  <a:xfrm>
                    <a:off x="2758149" y="2437020"/>
                    <a:ext cx="154706" cy="95458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>
                  <a:xfrm>
                    <a:off x="2758149" y="2680210"/>
                    <a:ext cx="154706" cy="95458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>
                  <a:xfrm>
                    <a:off x="2758149" y="2923400"/>
                    <a:ext cx="154706" cy="95458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0" name="Group 99"/>
                  <p:cNvGrpSpPr/>
                  <p:nvPr/>
                </p:nvGrpSpPr>
                <p:grpSpPr>
                  <a:xfrm>
                    <a:off x="3510582" y="2437020"/>
                    <a:ext cx="154706" cy="581837"/>
                    <a:chOff x="4337050" y="2368550"/>
                    <a:chExt cx="139700" cy="812800"/>
                  </a:xfrm>
                </p:grpSpPr>
                <p:sp>
                  <p:nvSpPr>
                    <p:cNvPr id="101" name="Oval 100"/>
                    <p:cNvSpPr/>
                    <p:nvPr/>
                  </p:nvSpPr>
                  <p:spPr>
                    <a:xfrm>
                      <a:off x="4337050" y="2368550"/>
                      <a:ext cx="139700" cy="133350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Oval 101"/>
                    <p:cNvSpPr/>
                    <p:nvPr/>
                  </p:nvSpPr>
                  <p:spPr>
                    <a:xfrm>
                      <a:off x="4337050" y="2708275"/>
                      <a:ext cx="139700" cy="133350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" name="Oval 102"/>
                    <p:cNvSpPr/>
                    <p:nvPr/>
                  </p:nvSpPr>
                  <p:spPr>
                    <a:xfrm>
                      <a:off x="4337050" y="3048000"/>
                      <a:ext cx="139700" cy="133350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94" name="Rounded Rectangle 93"/>
                <p:cNvSpPr/>
                <p:nvPr/>
              </p:nvSpPr>
              <p:spPr>
                <a:xfrm>
                  <a:off x="2793602" y="2460587"/>
                  <a:ext cx="826270" cy="58255"/>
                </a:xfrm>
                <a:prstGeom prst="roundRect">
                  <a:avLst>
                    <a:gd name="adj" fmla="val 44167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ounded Rectangle 94"/>
                <p:cNvSpPr/>
                <p:nvPr/>
              </p:nvSpPr>
              <p:spPr>
                <a:xfrm>
                  <a:off x="2793602" y="2698952"/>
                  <a:ext cx="826270" cy="58255"/>
                </a:xfrm>
                <a:prstGeom prst="roundRect">
                  <a:avLst>
                    <a:gd name="adj" fmla="val 44167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ounded Rectangle 95"/>
                <p:cNvSpPr/>
                <p:nvPr/>
              </p:nvSpPr>
              <p:spPr>
                <a:xfrm>
                  <a:off x="2793602" y="2937316"/>
                  <a:ext cx="826270" cy="58255"/>
                </a:xfrm>
                <a:prstGeom prst="roundRect">
                  <a:avLst>
                    <a:gd name="adj" fmla="val 44167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9" name="Rectangle 88"/>
            <p:cNvSpPr/>
            <p:nvPr/>
          </p:nvSpPr>
          <p:spPr>
            <a:xfrm>
              <a:off x="3639467" y="3613054"/>
              <a:ext cx="7427033" cy="3515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স্পষ্ট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উচ্চারণে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ছড়া,কবিতা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গল্প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ও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রূপকথার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বিষয়বস্তু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বলতে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পারবে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। 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72909" y="3654539"/>
            <a:ext cx="10517919" cy="1080000"/>
            <a:chOff x="618509" y="3315690"/>
            <a:chExt cx="10517919" cy="949047"/>
          </a:xfrm>
        </p:grpSpPr>
        <p:grpSp>
          <p:nvGrpSpPr>
            <p:cNvPr id="105" name="Group 104"/>
            <p:cNvGrpSpPr/>
            <p:nvPr/>
          </p:nvGrpSpPr>
          <p:grpSpPr>
            <a:xfrm>
              <a:off x="618509" y="3315690"/>
              <a:ext cx="10517919" cy="949047"/>
              <a:chOff x="618509" y="3315690"/>
              <a:chExt cx="10517919" cy="949047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3187628" y="3315690"/>
                <a:ext cx="7948800" cy="93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NikoshBAN"/>
                    <a:cs typeface="Times New Roman" panose="02020603050405020304" pitchFamily="18" charset="0"/>
                  </a:rPr>
                  <a:t>   </a:t>
                </a:r>
                <a:endParaRPr lang="en-US" sz="2000" dirty="0">
                  <a:solidFill>
                    <a:schemeClr val="tx1"/>
                  </a:solidFill>
                  <a:latin typeface="NikoshBAN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618509" y="3325137"/>
                <a:ext cx="2395887" cy="9396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shade val="30000"/>
                      <a:satMod val="115000"/>
                    </a:schemeClr>
                  </a:gs>
                  <a:gs pos="50000">
                    <a:schemeClr val="accent6">
                      <a:shade val="67500"/>
                      <a:satMod val="115000"/>
                    </a:schemeClr>
                  </a:gs>
                  <a:gs pos="100000">
                    <a:schemeClr val="accent6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ctr">
                  <a:buFont typeface="Wingdings" panose="05000000000000000000" pitchFamily="2" charset="2"/>
                  <a:buChar char="q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9" name="Group 108"/>
              <p:cNvGrpSpPr/>
              <p:nvPr/>
            </p:nvGrpSpPr>
            <p:grpSpPr>
              <a:xfrm>
                <a:off x="2653044" y="3466924"/>
                <a:ext cx="907139" cy="581838"/>
                <a:chOff x="2758149" y="2437020"/>
                <a:chExt cx="907139" cy="581838"/>
              </a:xfrm>
            </p:grpSpPr>
            <p:grpSp>
              <p:nvGrpSpPr>
                <p:cNvPr id="110" name="Group 109"/>
                <p:cNvGrpSpPr/>
                <p:nvPr/>
              </p:nvGrpSpPr>
              <p:grpSpPr>
                <a:xfrm>
                  <a:off x="2758149" y="2437020"/>
                  <a:ext cx="907139" cy="581838"/>
                  <a:chOff x="2758149" y="2437020"/>
                  <a:chExt cx="907139" cy="581838"/>
                </a:xfrm>
              </p:grpSpPr>
              <p:sp>
                <p:nvSpPr>
                  <p:cNvPr id="114" name="Oval 113"/>
                  <p:cNvSpPr/>
                  <p:nvPr/>
                </p:nvSpPr>
                <p:spPr>
                  <a:xfrm>
                    <a:off x="2758149" y="2437020"/>
                    <a:ext cx="154706" cy="95458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Oval 114"/>
                  <p:cNvSpPr/>
                  <p:nvPr/>
                </p:nvSpPr>
                <p:spPr>
                  <a:xfrm>
                    <a:off x="2758149" y="2680210"/>
                    <a:ext cx="154706" cy="95458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2758149" y="2923400"/>
                    <a:ext cx="154706" cy="95458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7" name="Group 116"/>
                  <p:cNvGrpSpPr/>
                  <p:nvPr/>
                </p:nvGrpSpPr>
                <p:grpSpPr>
                  <a:xfrm>
                    <a:off x="3510582" y="2437020"/>
                    <a:ext cx="154706" cy="581837"/>
                    <a:chOff x="4337050" y="2368550"/>
                    <a:chExt cx="139700" cy="812800"/>
                  </a:xfrm>
                </p:grpSpPr>
                <p:sp>
                  <p:nvSpPr>
                    <p:cNvPr id="118" name="Oval 117"/>
                    <p:cNvSpPr/>
                    <p:nvPr/>
                  </p:nvSpPr>
                  <p:spPr>
                    <a:xfrm>
                      <a:off x="4337050" y="2368550"/>
                      <a:ext cx="139700" cy="133350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" name="Oval 118"/>
                    <p:cNvSpPr/>
                    <p:nvPr/>
                  </p:nvSpPr>
                  <p:spPr>
                    <a:xfrm>
                      <a:off x="4337050" y="2708275"/>
                      <a:ext cx="139700" cy="133350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" name="Oval 119"/>
                    <p:cNvSpPr/>
                    <p:nvPr/>
                  </p:nvSpPr>
                  <p:spPr>
                    <a:xfrm>
                      <a:off x="4337050" y="3048000"/>
                      <a:ext cx="139700" cy="133350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11" name="Rounded Rectangle 110"/>
                <p:cNvSpPr/>
                <p:nvPr/>
              </p:nvSpPr>
              <p:spPr>
                <a:xfrm>
                  <a:off x="2793602" y="2460587"/>
                  <a:ext cx="826270" cy="58255"/>
                </a:xfrm>
                <a:prstGeom prst="roundRect">
                  <a:avLst>
                    <a:gd name="adj" fmla="val 44167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ounded Rectangle 111"/>
                <p:cNvSpPr/>
                <p:nvPr/>
              </p:nvSpPr>
              <p:spPr>
                <a:xfrm>
                  <a:off x="2793602" y="2698952"/>
                  <a:ext cx="826270" cy="58255"/>
                </a:xfrm>
                <a:prstGeom prst="roundRect">
                  <a:avLst>
                    <a:gd name="adj" fmla="val 44167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ounded Rectangle 112"/>
                <p:cNvSpPr/>
                <p:nvPr/>
              </p:nvSpPr>
              <p:spPr>
                <a:xfrm>
                  <a:off x="2793602" y="2937316"/>
                  <a:ext cx="826270" cy="58255"/>
                </a:xfrm>
                <a:prstGeom prst="roundRect">
                  <a:avLst>
                    <a:gd name="adj" fmla="val 44167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6" name="Rectangle 105"/>
            <p:cNvSpPr/>
            <p:nvPr/>
          </p:nvSpPr>
          <p:spPr>
            <a:xfrm>
              <a:off x="3740207" y="3593699"/>
              <a:ext cx="6707285" cy="3515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পাঠের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অন্তর্ভুক্ত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ছড়ার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চরণ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দেখে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বা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না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দেখে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লিখতে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পারা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।     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63483" y="4851744"/>
            <a:ext cx="10517919" cy="1080000"/>
            <a:chOff x="618509" y="3315690"/>
            <a:chExt cx="10517919" cy="949047"/>
          </a:xfrm>
        </p:grpSpPr>
        <p:grpSp>
          <p:nvGrpSpPr>
            <p:cNvPr id="122" name="Group 121"/>
            <p:cNvGrpSpPr/>
            <p:nvPr/>
          </p:nvGrpSpPr>
          <p:grpSpPr>
            <a:xfrm>
              <a:off x="618509" y="3315690"/>
              <a:ext cx="10517919" cy="949047"/>
              <a:chOff x="618509" y="3315690"/>
              <a:chExt cx="10517919" cy="949047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3187628" y="3315690"/>
                <a:ext cx="7948800" cy="93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NikoshBAN"/>
                    <a:cs typeface="Times New Roman" panose="02020603050405020304" pitchFamily="18" charset="0"/>
                  </a:rPr>
                  <a:t>   </a:t>
                </a:r>
                <a:endParaRPr lang="en-US" sz="2000" dirty="0">
                  <a:solidFill>
                    <a:schemeClr val="tx1"/>
                  </a:solidFill>
                  <a:latin typeface="NikoshBAN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618509" y="3325137"/>
                <a:ext cx="2395887" cy="9396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shade val="30000"/>
                      <a:satMod val="115000"/>
                    </a:schemeClr>
                  </a:gs>
                  <a:gs pos="50000">
                    <a:schemeClr val="accent6">
                      <a:shade val="67500"/>
                      <a:satMod val="115000"/>
                    </a:schemeClr>
                  </a:gs>
                  <a:gs pos="100000">
                    <a:schemeClr val="accent6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ctr">
                  <a:buFont typeface="Wingdings" panose="05000000000000000000" pitchFamily="2" charset="2"/>
                  <a:buChar char="q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2653044" y="3466924"/>
                <a:ext cx="907139" cy="581838"/>
                <a:chOff x="2758149" y="2437020"/>
                <a:chExt cx="907139" cy="581838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2758149" y="2437020"/>
                  <a:ext cx="907139" cy="581838"/>
                  <a:chOff x="2758149" y="2437020"/>
                  <a:chExt cx="907139" cy="581838"/>
                </a:xfrm>
              </p:grpSpPr>
              <p:sp>
                <p:nvSpPr>
                  <p:cNvPr id="131" name="Oval 130"/>
                  <p:cNvSpPr/>
                  <p:nvPr/>
                </p:nvSpPr>
                <p:spPr>
                  <a:xfrm>
                    <a:off x="2758149" y="2437020"/>
                    <a:ext cx="154706" cy="95458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Oval 131"/>
                  <p:cNvSpPr/>
                  <p:nvPr/>
                </p:nvSpPr>
                <p:spPr>
                  <a:xfrm>
                    <a:off x="2758149" y="2680210"/>
                    <a:ext cx="154706" cy="95458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2758149" y="2923400"/>
                    <a:ext cx="154706" cy="95458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34" name="Group 133"/>
                  <p:cNvGrpSpPr/>
                  <p:nvPr/>
                </p:nvGrpSpPr>
                <p:grpSpPr>
                  <a:xfrm>
                    <a:off x="3510582" y="2437020"/>
                    <a:ext cx="154706" cy="581837"/>
                    <a:chOff x="4337050" y="2368550"/>
                    <a:chExt cx="139700" cy="812800"/>
                  </a:xfrm>
                </p:grpSpPr>
                <p:sp>
                  <p:nvSpPr>
                    <p:cNvPr id="135" name="Oval 134"/>
                    <p:cNvSpPr/>
                    <p:nvPr/>
                  </p:nvSpPr>
                  <p:spPr>
                    <a:xfrm>
                      <a:off x="4337050" y="2368550"/>
                      <a:ext cx="139700" cy="133350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" name="Oval 135"/>
                    <p:cNvSpPr/>
                    <p:nvPr/>
                  </p:nvSpPr>
                  <p:spPr>
                    <a:xfrm>
                      <a:off x="4337050" y="2708275"/>
                      <a:ext cx="139700" cy="133350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" name="Oval 136"/>
                    <p:cNvSpPr/>
                    <p:nvPr/>
                  </p:nvSpPr>
                  <p:spPr>
                    <a:xfrm>
                      <a:off x="4337050" y="3048000"/>
                      <a:ext cx="139700" cy="133350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28" name="Rounded Rectangle 127"/>
                <p:cNvSpPr/>
                <p:nvPr/>
              </p:nvSpPr>
              <p:spPr>
                <a:xfrm>
                  <a:off x="2793602" y="2460587"/>
                  <a:ext cx="826270" cy="58255"/>
                </a:xfrm>
                <a:prstGeom prst="roundRect">
                  <a:avLst>
                    <a:gd name="adj" fmla="val 44167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ounded Rectangle 128"/>
                <p:cNvSpPr/>
                <p:nvPr/>
              </p:nvSpPr>
              <p:spPr>
                <a:xfrm>
                  <a:off x="2793602" y="2698952"/>
                  <a:ext cx="826270" cy="58255"/>
                </a:xfrm>
                <a:prstGeom prst="roundRect">
                  <a:avLst>
                    <a:gd name="adj" fmla="val 44167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ounded Rectangle 129"/>
                <p:cNvSpPr/>
                <p:nvPr/>
              </p:nvSpPr>
              <p:spPr>
                <a:xfrm>
                  <a:off x="2793602" y="2937316"/>
                  <a:ext cx="826270" cy="58255"/>
                </a:xfrm>
                <a:prstGeom prst="roundRect">
                  <a:avLst>
                    <a:gd name="adj" fmla="val 44167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3" name="Rectangle 122"/>
            <p:cNvSpPr/>
            <p:nvPr/>
          </p:nvSpPr>
          <p:spPr>
            <a:xfrm>
              <a:off x="3687999" y="3601144"/>
              <a:ext cx="5581976" cy="3515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পাঠের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অন্তর্ভুক্ত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কবিতার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চরণ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দেখে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লিখতে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পারা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।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2772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3825240" y="545517"/>
            <a:ext cx="580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</a:rPr>
              <a:t>চলো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একটা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গান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শুনি</a:t>
            </a:r>
            <a:r>
              <a:rPr lang="en-US" sz="3600" dirty="0" smtClean="0">
                <a:solidFill>
                  <a:srgbClr val="0070C0"/>
                </a:solidFill>
              </a:rPr>
              <a:t>   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41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/>
        </p:nvSpPr>
        <p:spPr>
          <a:xfrm flipV="1">
            <a:off x="2098623" y="3597639"/>
            <a:ext cx="299803" cy="2053652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-1778135" y="359763"/>
            <a:ext cx="6115987" cy="6115987"/>
          </a:xfrm>
          <a:prstGeom prst="arc">
            <a:avLst>
              <a:gd name="adj1" fmla="val 16200000"/>
              <a:gd name="adj2" fmla="val 4957405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20486" y="1022881"/>
            <a:ext cx="884420" cy="899409"/>
          </a:xfrm>
          <a:prstGeom prst="ellipse">
            <a:avLst/>
          </a:prstGeom>
          <a:solidFill>
            <a:srgbClr val="FFC000">
              <a:alpha val="85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১</a:t>
            </a:r>
          </a:p>
        </p:txBody>
      </p:sp>
      <p:grpSp>
        <p:nvGrpSpPr>
          <p:cNvPr id="20" name="Group 19"/>
          <p:cNvGrpSpPr/>
          <p:nvPr/>
        </p:nvGrpSpPr>
        <p:grpSpPr>
          <a:xfrm rot="3641707">
            <a:off x="818571" y="555465"/>
            <a:ext cx="733835" cy="5345684"/>
            <a:chOff x="6468808" y="1052567"/>
            <a:chExt cx="733835" cy="5345684"/>
          </a:xfrm>
        </p:grpSpPr>
        <p:grpSp>
          <p:nvGrpSpPr>
            <p:cNvPr id="19" name="Group 18"/>
            <p:cNvGrpSpPr/>
            <p:nvPr/>
          </p:nvGrpSpPr>
          <p:grpSpPr>
            <a:xfrm>
              <a:off x="6685825" y="1052567"/>
              <a:ext cx="299803" cy="5345684"/>
              <a:chOff x="6685825" y="1052567"/>
              <a:chExt cx="299803" cy="5345684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6685825" y="1052567"/>
                <a:ext cx="299803" cy="267284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flipV="1">
                <a:off x="6685825" y="3725409"/>
                <a:ext cx="299803" cy="2672842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6468808" y="3492705"/>
              <a:ext cx="733835" cy="788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337850" y="1108309"/>
            <a:ext cx="7442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/>
                <a:cs typeface="Times New Roman" panose="02020603050405020304" pitchFamily="18" charset="0"/>
              </a:rPr>
              <a:t>জিন</a:t>
            </a:r>
            <a:r>
              <a:rPr lang="en-US" sz="2800" b="1" dirty="0" smtClean="0">
                <a:latin typeface="NikoshBAN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NikoshBAN"/>
                <a:cs typeface="Times New Roman" panose="02020603050405020304" pitchFamily="18" charset="0"/>
              </a:rPr>
              <a:t>পরি</a:t>
            </a:r>
            <a:r>
              <a:rPr lang="en-US" sz="2800" b="1" dirty="0" smtClean="0">
                <a:latin typeface="NikoshBAN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NikoshBAN"/>
                <a:cs typeface="Times New Roman" panose="02020603050405020304" pitchFamily="18" charset="0"/>
              </a:rPr>
              <a:t>দেও</a:t>
            </a:r>
            <a:r>
              <a:rPr lang="en-US" sz="2800" b="1" dirty="0" smtClean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NikoshBAN"/>
                <a:cs typeface="Times New Roman" panose="02020603050405020304" pitchFamily="18" charset="0"/>
              </a:rPr>
              <a:t>কোথায়</a:t>
            </a:r>
            <a:r>
              <a:rPr lang="en-US" sz="2800" b="1" dirty="0" smtClean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NikoshBAN"/>
                <a:cs typeface="Times New Roman" panose="02020603050405020304" pitchFamily="18" charset="0"/>
              </a:rPr>
              <a:t>আছে</a:t>
            </a:r>
            <a:r>
              <a:rPr lang="en-US" sz="2800" b="1" dirty="0" smtClean="0">
                <a:latin typeface="NikoshBAN"/>
                <a:cs typeface="Times New Roman" panose="02020603050405020304" pitchFamily="18" charset="0"/>
              </a:rPr>
              <a:t>?      </a:t>
            </a:r>
            <a:endParaRPr lang="en-US" sz="2800" b="1" dirty="0">
              <a:latin typeface="NikoshBAN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977846" y="2968051"/>
            <a:ext cx="884420" cy="899409"/>
          </a:xfrm>
          <a:prstGeom prst="ellipse">
            <a:avLst/>
          </a:prstGeom>
          <a:solidFill>
            <a:schemeClr val="accent6">
              <a:lumMod val="75000"/>
              <a:alpha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২</a:t>
            </a:r>
          </a:p>
        </p:txBody>
      </p:sp>
      <p:sp>
        <p:nvSpPr>
          <p:cNvPr id="26" name="Oval 25"/>
          <p:cNvSpPr/>
          <p:nvPr/>
        </p:nvSpPr>
        <p:spPr>
          <a:xfrm>
            <a:off x="3202745" y="4788613"/>
            <a:ext cx="884420" cy="899409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৩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7847" y="326781"/>
            <a:ext cx="8003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নিচের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প্রশ্নের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উত্তর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যে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যে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পরবে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হাত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তুলো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2265" y="3210970"/>
            <a:ext cx="7750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/>
                <a:cs typeface="Times New Roman" panose="02020603050405020304" pitchFamily="18" charset="0"/>
              </a:rPr>
              <a:t>পাতালপুরী</a:t>
            </a:r>
            <a:r>
              <a:rPr lang="en-US" sz="2800" b="1" dirty="0" smtClean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NikoshBAN"/>
                <a:cs typeface="Times New Roman" panose="02020603050405020304" pitchFamily="18" charset="0"/>
              </a:rPr>
              <a:t>কোথায়</a:t>
            </a:r>
            <a:r>
              <a:rPr lang="en-US" sz="2800" b="1" dirty="0" smtClean="0">
                <a:latin typeface="NikoshBAN"/>
                <a:cs typeface="Times New Roman" panose="02020603050405020304" pitchFamily="18" charset="0"/>
              </a:rPr>
              <a:t>?      </a:t>
            </a:r>
            <a:endParaRPr lang="en-US" sz="2800" b="1" dirty="0">
              <a:latin typeface="NikoshBAN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59008" y="4911593"/>
            <a:ext cx="7024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/>
                <a:cs typeface="Times New Roman" panose="02020603050405020304" pitchFamily="18" charset="0"/>
              </a:rPr>
              <a:t>আজকের</a:t>
            </a:r>
            <a:r>
              <a:rPr lang="en-US" sz="2800" b="1" dirty="0" smtClean="0">
                <a:latin typeface="NikoshBAN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latin typeface="NikoshBAN"/>
                <a:cs typeface="Times New Roman" panose="02020603050405020304" pitchFamily="18" charset="0"/>
              </a:rPr>
              <a:t>শিশুরা</a:t>
            </a:r>
            <a:r>
              <a:rPr lang="en-US" sz="2800" b="1" dirty="0" smtClean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NikoshBAN"/>
                <a:cs typeface="Times New Roman" panose="02020603050405020304" pitchFamily="18" charset="0"/>
              </a:rPr>
              <a:t>কী</a:t>
            </a:r>
            <a:r>
              <a:rPr lang="en-US" sz="2800" b="1" dirty="0" smtClean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NikoshBAN"/>
                <a:cs typeface="Times New Roman" panose="02020603050405020304" pitchFamily="18" charset="0"/>
              </a:rPr>
              <a:t>কী</a:t>
            </a:r>
            <a:r>
              <a:rPr lang="en-US" sz="2800" b="1" dirty="0" smtClean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NikoshBAN"/>
                <a:cs typeface="Times New Roman" panose="02020603050405020304" pitchFamily="18" charset="0"/>
              </a:rPr>
              <a:t>জানে</a:t>
            </a:r>
            <a:r>
              <a:rPr lang="en-US" sz="2800" b="1" dirty="0" smtClean="0">
                <a:latin typeface="NikoshBAN"/>
                <a:cs typeface="Times New Roman" panose="02020603050405020304" pitchFamily="18" charset="0"/>
              </a:rPr>
              <a:t>?      </a:t>
            </a:r>
            <a:endParaRPr lang="en-US" sz="2800" b="1" dirty="0">
              <a:latin typeface="NikoshB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06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/>
      <p:bldP spid="24" grpId="0" animBg="1"/>
      <p:bldP spid="26" grpId="0" animBg="1"/>
      <p:bldP spid="3" grpId="0"/>
      <p:bldP spid="1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46331" y="536028"/>
            <a:ext cx="4934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/>
              </a:rPr>
              <a:t>আজকের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/>
              </a:rPr>
              <a:t>পাঠ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anose="0200000000000000000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5690" y="2535168"/>
            <a:ext cx="6843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/>
              </a:rPr>
              <a:t>আজিকার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/>
              </a:rPr>
              <a:t>শিশু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/>
              </a:rPr>
              <a:t> </a:t>
            </a:r>
            <a:endParaRPr lang="en-US" sz="6000" b="1" dirty="0">
              <a:solidFill>
                <a:srgbClr val="C00000"/>
              </a:solidFill>
              <a:latin typeface="NikoshBAN" panose="0200000000000000000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9878" y="3812545"/>
            <a:ext cx="3799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/>
              </a:rPr>
              <a:t>সুফিয়া</a:t>
            </a:r>
            <a:r>
              <a:rPr lang="en-US" sz="3600" b="1" dirty="0" smtClean="0">
                <a:latin typeface="NikoshBAN" panose="02000000000000000000"/>
              </a:rPr>
              <a:t> </a:t>
            </a:r>
            <a:r>
              <a:rPr lang="en-US" sz="3600" b="1" dirty="0" err="1" smtClean="0">
                <a:latin typeface="NikoshBAN" panose="02000000000000000000"/>
              </a:rPr>
              <a:t>কামাল</a:t>
            </a:r>
            <a:r>
              <a:rPr lang="en-US" sz="3600" b="1" dirty="0" smtClean="0">
                <a:latin typeface="NikoshBAN" panose="02000000000000000000"/>
              </a:rPr>
              <a:t> </a:t>
            </a:r>
            <a:endParaRPr lang="en-US" sz="3600" b="1" dirty="0">
              <a:latin typeface="NikoshBAN" panose="0200000000000000000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9681" y="4805052"/>
            <a:ext cx="9572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/>
              </a:rPr>
              <a:t>তোমাদের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ঘরে</a:t>
            </a:r>
            <a:r>
              <a:rPr lang="en-US" sz="3200" b="1" dirty="0" smtClean="0">
                <a:latin typeface="NikoshBAN" panose="02000000000000000000"/>
              </a:rPr>
              <a:t>…………………</a:t>
            </a:r>
            <a:r>
              <a:rPr lang="en-US" sz="3200" b="1" dirty="0" err="1" smtClean="0">
                <a:latin typeface="NikoshBAN" panose="02000000000000000000"/>
              </a:rPr>
              <a:t>বাঁধি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প্রীতিডোর</a:t>
            </a:r>
            <a:r>
              <a:rPr lang="en-US" sz="3200" b="1" dirty="0" smtClean="0">
                <a:latin typeface="NikoshBAN" panose="02000000000000000000"/>
              </a:rPr>
              <a:t>। </a:t>
            </a:r>
            <a:endParaRPr lang="en-US" sz="3200" b="1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66886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72" y="665414"/>
            <a:ext cx="4510388" cy="5770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সফয-কমল--আনসল-ইসলম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33360" y="217932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14264" y="326860"/>
            <a:ext cx="2272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/>
              </a:rPr>
              <a:t>শিক্ষকের</a:t>
            </a:r>
            <a:r>
              <a:rPr lang="en-US" sz="1600" dirty="0" smtClean="0">
                <a:latin typeface="NikoshBAN" panose="02000000000000000000"/>
              </a:rPr>
              <a:t> </a:t>
            </a:r>
            <a:r>
              <a:rPr lang="en-US" sz="1600" dirty="0" err="1" smtClean="0">
                <a:latin typeface="NikoshBAN" panose="02000000000000000000"/>
              </a:rPr>
              <a:t>কাজ</a:t>
            </a:r>
            <a:r>
              <a:rPr lang="en-US" sz="1600" dirty="0" smtClean="0">
                <a:latin typeface="NikoshBAN" panose="02000000000000000000"/>
              </a:rPr>
              <a:t> </a:t>
            </a:r>
            <a:endParaRPr lang="en-US" sz="1600" dirty="0">
              <a:latin typeface="NikoshBAN" panose="0200000000000000000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0769" y="2272188"/>
            <a:ext cx="9497978" cy="116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6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2">
                <a:lumMod val="90000"/>
              </a:schemeClr>
            </a:gs>
            <a:gs pos="83000">
              <a:schemeClr val="bg2">
                <a:lumMod val="7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3828" y="4526280"/>
            <a:ext cx="9398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/>
              </a:rPr>
              <a:t>  </a:t>
            </a:r>
            <a:endParaRPr lang="en-US" sz="3200" b="1" dirty="0">
              <a:latin typeface="NikoshBAN" panose="0200000000000000000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4560" y="426467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তোমাদের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ঘরে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আলোর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অভাব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কভু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নাহি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হবে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আর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" y="373380"/>
            <a:ext cx="516255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294" y="373380"/>
            <a:ext cx="5152869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3815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85900" y="4349428"/>
            <a:ext cx="9494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আকাশ-আলোক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বাঁধি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আনি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দূর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করিবে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অন্ধকার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" y="567690"/>
            <a:ext cx="5022440" cy="2830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0" y="567690"/>
            <a:ext cx="4389120" cy="2830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39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Bangla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gla Theme" id="{35FA9EBE-4744-45E4-BE25-91657615086E}" vid="{4E732455-97D7-4B72-8733-D70887AA41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Bangla Theme (1)</Template>
  <TotalTime>5266</TotalTime>
  <Words>438</Words>
  <Application>Microsoft Office PowerPoint</Application>
  <PresentationFormat>Widescreen</PresentationFormat>
  <Paragraphs>104</Paragraphs>
  <Slides>22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SutonnyMJ</vt:lpstr>
      <vt:lpstr>Times New Roman</vt:lpstr>
      <vt:lpstr>Vrinda</vt:lpstr>
      <vt:lpstr>Wingdings</vt:lpstr>
      <vt:lpstr>Bangla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Mohammadpur AG GPS</cp:lastModifiedBy>
  <cp:revision>402</cp:revision>
  <dcterms:created xsi:type="dcterms:W3CDTF">2021-07-26T10:09:43Z</dcterms:created>
  <dcterms:modified xsi:type="dcterms:W3CDTF">2026-06-13T04:06:51Z</dcterms:modified>
</cp:coreProperties>
</file>