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  <p:sldMasterId id="2147483744" r:id="rId2"/>
    <p:sldMasterId id="2147483756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0CCFF"/>
    <a:srgbClr val="FFCCCC"/>
    <a:srgbClr val="66FF33"/>
    <a:srgbClr val="003300"/>
    <a:srgbClr val="00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294" y="-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8A5EA5B-F4D3-4CE7-B5B8-AB0F8C9CFB33}" type="datetimeFigureOut">
              <a:rPr lang="en-US" smtClean="0"/>
              <a:pPr/>
              <a:t>6/13/2026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42339955-A402-4DAF-80A8-8D1C87DD43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A5EA5B-F4D3-4CE7-B5B8-AB0F8C9CFB33}" type="datetimeFigureOut">
              <a:rPr lang="en-US" smtClean="0"/>
              <a:pPr/>
              <a:t>6/13/2026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2339955-A402-4DAF-80A8-8D1C87DD43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18A5EA5B-F4D3-4CE7-B5B8-AB0F8C9CFB33}" type="datetimeFigureOut">
              <a:rPr lang="en-US" smtClean="0"/>
              <a:pPr/>
              <a:t>6/13/2026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2339955-A402-4DAF-80A8-8D1C87DD43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A5EA5B-F4D3-4CE7-B5B8-AB0F8C9CFB33}" type="datetimeFigureOut">
              <a:rPr lang="en-US" smtClean="0"/>
              <a:pPr/>
              <a:t>6/13/2026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2339955-A402-4DAF-80A8-8D1C87DD43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A5EA5B-F4D3-4CE7-B5B8-AB0F8C9CFB33}" type="datetimeFigureOut">
              <a:rPr lang="en-US" smtClean="0"/>
              <a:pPr/>
              <a:t>6/13/2026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2339955-A402-4DAF-80A8-8D1C87DD43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A5EA5B-F4D3-4CE7-B5B8-AB0F8C9CFB33}" type="datetimeFigureOut">
              <a:rPr lang="en-US" smtClean="0"/>
              <a:pPr/>
              <a:t>6/13/2026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2339955-A402-4DAF-80A8-8D1C87DD43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A5EA5B-F4D3-4CE7-B5B8-AB0F8C9CFB33}" type="datetimeFigureOut">
              <a:rPr lang="en-US" smtClean="0"/>
              <a:pPr/>
              <a:t>6/13/2026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2339955-A402-4DAF-80A8-8D1C87DD43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A5EA5B-F4D3-4CE7-B5B8-AB0F8C9CFB33}" type="datetimeFigureOut">
              <a:rPr lang="en-US" smtClean="0"/>
              <a:pPr/>
              <a:t>6/13/2026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2339955-A402-4DAF-80A8-8D1C87DD43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A5EA5B-F4D3-4CE7-B5B8-AB0F8C9CFB33}" type="datetimeFigureOut">
              <a:rPr lang="en-US" smtClean="0"/>
              <a:pPr/>
              <a:t>6/13/2026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2339955-A402-4DAF-80A8-8D1C87DD43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A5EA5B-F4D3-4CE7-B5B8-AB0F8C9CFB33}" type="datetimeFigureOut">
              <a:rPr lang="en-US" smtClean="0"/>
              <a:pPr/>
              <a:t>6/13/2026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2339955-A402-4DAF-80A8-8D1C87DD43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A5EA5B-F4D3-4CE7-B5B8-AB0F8C9CFB33}" type="datetimeFigureOut">
              <a:rPr lang="en-US" smtClean="0"/>
              <a:pPr/>
              <a:t>6/13/2026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2339955-A402-4DAF-80A8-8D1C87DD43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A5EA5B-F4D3-4CE7-B5B8-AB0F8C9CFB33}" type="datetimeFigureOut">
              <a:rPr lang="en-US" smtClean="0"/>
              <a:pPr/>
              <a:t>6/13/2026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2339955-A402-4DAF-80A8-8D1C87DD43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A5EA5B-F4D3-4CE7-B5B8-AB0F8C9CFB33}" type="datetimeFigureOut">
              <a:rPr lang="en-US" smtClean="0"/>
              <a:pPr/>
              <a:t>6/13/2026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2339955-A402-4DAF-80A8-8D1C87DD43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A5EA5B-F4D3-4CE7-B5B8-AB0F8C9CFB33}" type="datetimeFigureOut">
              <a:rPr lang="en-US" smtClean="0"/>
              <a:pPr/>
              <a:t>6/13/2026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2339955-A402-4DAF-80A8-8D1C87DD43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A5EA5B-F4D3-4CE7-B5B8-AB0F8C9CFB33}" type="datetimeFigureOut">
              <a:rPr lang="en-US" smtClean="0"/>
              <a:pPr/>
              <a:t>6/13/2026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2339955-A402-4DAF-80A8-8D1C87DD43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5EA5B-F4D3-4CE7-B5B8-AB0F8C9CFB33}" type="datetimeFigureOut">
              <a:rPr lang="en-US" smtClean="0"/>
              <a:pPr/>
              <a:t>6/13/2026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39955-A402-4DAF-80A8-8D1C87DD43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5EA5B-F4D3-4CE7-B5B8-AB0F8C9CFB33}" type="datetimeFigureOut">
              <a:rPr lang="en-US" smtClean="0"/>
              <a:pPr/>
              <a:t>6/13/2026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39955-A402-4DAF-80A8-8D1C87DD43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5EA5B-F4D3-4CE7-B5B8-AB0F8C9CFB33}" type="datetimeFigureOut">
              <a:rPr lang="en-US" smtClean="0"/>
              <a:pPr/>
              <a:t>6/13/2026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39955-A402-4DAF-80A8-8D1C87DD43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5EA5B-F4D3-4CE7-B5B8-AB0F8C9CFB33}" type="datetimeFigureOut">
              <a:rPr lang="en-US" smtClean="0"/>
              <a:pPr/>
              <a:t>6/13/2026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39955-A402-4DAF-80A8-8D1C87DD43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5EA5B-F4D3-4CE7-B5B8-AB0F8C9CFB33}" type="datetimeFigureOut">
              <a:rPr lang="en-US" smtClean="0"/>
              <a:pPr/>
              <a:t>6/13/2026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39955-A402-4DAF-80A8-8D1C87DD43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5EA5B-F4D3-4CE7-B5B8-AB0F8C9CFB33}" type="datetimeFigureOut">
              <a:rPr lang="en-US" smtClean="0"/>
              <a:pPr/>
              <a:t>6/13/2026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39955-A402-4DAF-80A8-8D1C87DD43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5EA5B-F4D3-4CE7-B5B8-AB0F8C9CFB33}" type="datetimeFigureOut">
              <a:rPr lang="en-US" smtClean="0"/>
              <a:pPr/>
              <a:t>6/13/2026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39955-A402-4DAF-80A8-8D1C87DD43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8A5EA5B-F4D3-4CE7-B5B8-AB0F8C9CFB33}" type="datetimeFigureOut">
              <a:rPr lang="en-US" smtClean="0"/>
              <a:pPr/>
              <a:t>6/13/2026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42339955-A402-4DAF-80A8-8D1C87DD43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5EA5B-F4D3-4CE7-B5B8-AB0F8C9CFB33}" type="datetimeFigureOut">
              <a:rPr lang="en-US" smtClean="0"/>
              <a:pPr/>
              <a:t>6/13/2026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39955-A402-4DAF-80A8-8D1C87DD43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5EA5B-F4D3-4CE7-B5B8-AB0F8C9CFB33}" type="datetimeFigureOut">
              <a:rPr lang="en-US" smtClean="0"/>
              <a:pPr/>
              <a:t>6/13/2026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2339955-A402-4DAF-80A8-8D1C87DD43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5EA5B-F4D3-4CE7-B5B8-AB0F8C9CFB33}" type="datetimeFigureOut">
              <a:rPr lang="en-US" smtClean="0"/>
              <a:pPr/>
              <a:t>6/13/2026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39955-A402-4DAF-80A8-8D1C87DD43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5EA5B-F4D3-4CE7-B5B8-AB0F8C9CFB33}" type="datetimeFigureOut">
              <a:rPr lang="en-US" smtClean="0"/>
              <a:pPr/>
              <a:t>6/13/2026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39955-A402-4DAF-80A8-8D1C87DD43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A5EA5B-F4D3-4CE7-B5B8-AB0F8C9CFB33}" type="datetimeFigureOut">
              <a:rPr lang="en-US" smtClean="0"/>
              <a:pPr/>
              <a:t>6/13/2026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2339955-A402-4DAF-80A8-8D1C87DD43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A5EA5B-F4D3-4CE7-B5B8-AB0F8C9CFB33}" type="datetimeFigureOut">
              <a:rPr lang="en-US" smtClean="0"/>
              <a:pPr/>
              <a:t>6/13/2026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2339955-A402-4DAF-80A8-8D1C87DD43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A5EA5B-F4D3-4CE7-B5B8-AB0F8C9CFB33}" type="datetimeFigureOut">
              <a:rPr lang="en-US" smtClean="0"/>
              <a:pPr/>
              <a:t>6/13/2026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2339955-A402-4DAF-80A8-8D1C87DD43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8A5EA5B-F4D3-4CE7-B5B8-AB0F8C9CFB33}" type="datetimeFigureOut">
              <a:rPr lang="en-US" smtClean="0"/>
              <a:pPr/>
              <a:t>6/13/2026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2339955-A402-4DAF-80A8-8D1C87DD43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A5EA5B-F4D3-4CE7-B5B8-AB0F8C9CFB33}" type="datetimeFigureOut">
              <a:rPr lang="en-US" smtClean="0"/>
              <a:pPr/>
              <a:t>6/13/2026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2339955-A402-4DAF-80A8-8D1C87DD43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A5EA5B-F4D3-4CE7-B5B8-AB0F8C9CFB33}" type="datetimeFigureOut">
              <a:rPr lang="en-US" smtClean="0"/>
              <a:pPr/>
              <a:t>6/13/2026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2339955-A402-4DAF-80A8-8D1C87DD43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18A5EA5B-F4D3-4CE7-B5B8-AB0F8C9CFB33}" type="datetimeFigureOut">
              <a:rPr lang="en-US" smtClean="0"/>
              <a:pPr/>
              <a:t>6/13/2026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42339955-A402-4DAF-80A8-8D1C87DD436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8A5EA5B-F4D3-4CE7-B5B8-AB0F8C9CFB33}" type="datetimeFigureOut">
              <a:rPr lang="en-US" smtClean="0"/>
              <a:pPr/>
              <a:t>6/13/2026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42339955-A402-4DAF-80A8-8D1C87DD436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8A5EA5B-F4D3-4CE7-B5B8-AB0F8C9CFB33}" type="datetimeFigureOut">
              <a:rPr lang="en-US" smtClean="0"/>
              <a:pPr/>
              <a:t>6/13/2026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2339955-A402-4DAF-80A8-8D1C87DD4369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76600" y="609600"/>
            <a:ext cx="5562600" cy="1219200"/>
          </a:xfrm>
        </p:spPr>
        <p:txBody>
          <a:bodyPr>
            <a:normAutofit fontScale="90000"/>
          </a:bodyPr>
          <a:lstStyle/>
          <a:p>
            <a:r>
              <a:rPr lang="en-US" sz="3600" dirty="0" err="1" smtClean="0"/>
              <a:t>বিষয়</a:t>
            </a:r>
            <a:r>
              <a:rPr lang="en-US" sz="3600" dirty="0" smtClean="0"/>
              <a:t> : </a:t>
            </a:r>
            <a:r>
              <a:rPr lang="en-US" sz="3600" dirty="0" err="1" smtClean="0"/>
              <a:t>পৌরনীতি</a:t>
            </a:r>
            <a:r>
              <a:rPr lang="en-US" sz="3600" dirty="0" smtClean="0"/>
              <a:t> ও </a:t>
            </a:r>
            <a:r>
              <a:rPr lang="en-US" sz="3600" dirty="0" err="1" smtClean="0"/>
              <a:t>সুশাসন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১ম </a:t>
            </a:r>
            <a:r>
              <a:rPr lang="en-US" sz="3600" dirty="0" err="1" smtClean="0"/>
              <a:t>পত্র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অধ্যায়-৯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00" y="5105400"/>
            <a:ext cx="6172200" cy="1447800"/>
          </a:xfrm>
        </p:spPr>
        <p:txBody>
          <a:bodyPr>
            <a:normAutofit/>
          </a:bodyPr>
          <a:lstStyle/>
          <a:p>
            <a:r>
              <a:rPr lang="en-US" b="1" dirty="0" err="1" smtClean="0">
                <a:solidFill>
                  <a:schemeClr val="bg1"/>
                </a:solidFill>
              </a:rPr>
              <a:t>মো</a:t>
            </a:r>
            <a:r>
              <a:rPr lang="en-US" b="1" dirty="0" smtClean="0">
                <a:solidFill>
                  <a:schemeClr val="bg1"/>
                </a:solidFill>
              </a:rPr>
              <a:t>: </a:t>
            </a:r>
            <a:r>
              <a:rPr lang="en-US" b="1" dirty="0" err="1" smtClean="0">
                <a:solidFill>
                  <a:schemeClr val="bg1"/>
                </a:solidFill>
              </a:rPr>
              <a:t>মিজানুর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রহমান</a:t>
            </a:r>
            <a:endParaRPr lang="en-US" b="1" dirty="0" smtClean="0">
              <a:solidFill>
                <a:schemeClr val="bg1"/>
              </a:solidFill>
            </a:endParaRPr>
          </a:p>
          <a:p>
            <a:r>
              <a:rPr lang="en-US" dirty="0" err="1" smtClean="0">
                <a:solidFill>
                  <a:srgbClr val="66FF33"/>
                </a:solidFill>
              </a:rPr>
              <a:t>প্রভাষক</a:t>
            </a:r>
            <a:r>
              <a:rPr lang="en-US" dirty="0" smtClean="0">
                <a:solidFill>
                  <a:srgbClr val="66FF33"/>
                </a:solidFill>
              </a:rPr>
              <a:t>, </a:t>
            </a:r>
            <a:r>
              <a:rPr lang="en-US" dirty="0" err="1" smtClean="0">
                <a:solidFill>
                  <a:srgbClr val="66FF33"/>
                </a:solidFill>
              </a:rPr>
              <a:t>পৌরনীতি</a:t>
            </a:r>
            <a:r>
              <a:rPr lang="en-US" dirty="0" smtClean="0">
                <a:solidFill>
                  <a:srgbClr val="66FF33"/>
                </a:solidFill>
              </a:rPr>
              <a:t> ও </a:t>
            </a:r>
            <a:r>
              <a:rPr lang="en-US" dirty="0" err="1" smtClean="0">
                <a:solidFill>
                  <a:srgbClr val="66FF33"/>
                </a:solidFill>
              </a:rPr>
              <a:t>সুশাসন</a:t>
            </a:r>
            <a:endParaRPr lang="en-US" dirty="0" smtClean="0">
              <a:solidFill>
                <a:srgbClr val="66FF33"/>
              </a:solidFill>
            </a:endParaRPr>
          </a:p>
          <a:p>
            <a:r>
              <a:rPr lang="en-US" sz="2400" dirty="0" err="1" smtClean="0">
                <a:solidFill>
                  <a:srgbClr val="00CCFF"/>
                </a:solidFill>
              </a:rPr>
              <a:t>বীরশ্রেষ্ঠ</a:t>
            </a:r>
            <a:r>
              <a:rPr lang="en-US" sz="2400" dirty="0" smtClean="0">
                <a:solidFill>
                  <a:srgbClr val="00CCFF"/>
                </a:solidFill>
              </a:rPr>
              <a:t> </a:t>
            </a:r>
            <a:r>
              <a:rPr lang="en-US" sz="2400" dirty="0" err="1" smtClean="0">
                <a:solidFill>
                  <a:srgbClr val="00CCFF"/>
                </a:solidFill>
              </a:rPr>
              <a:t>মোস্তফা</a:t>
            </a:r>
            <a:r>
              <a:rPr lang="en-US" sz="2400" dirty="0" smtClean="0">
                <a:solidFill>
                  <a:srgbClr val="00CCFF"/>
                </a:solidFill>
              </a:rPr>
              <a:t> </a:t>
            </a:r>
            <a:r>
              <a:rPr lang="en-US" sz="2400" dirty="0" err="1" smtClean="0">
                <a:solidFill>
                  <a:srgbClr val="00CCFF"/>
                </a:solidFill>
              </a:rPr>
              <a:t>কামাল</a:t>
            </a:r>
            <a:r>
              <a:rPr lang="en-US" sz="2400" dirty="0" smtClean="0">
                <a:solidFill>
                  <a:srgbClr val="00CCFF"/>
                </a:solidFill>
              </a:rPr>
              <a:t> </a:t>
            </a:r>
            <a:r>
              <a:rPr lang="en-US" sz="2400" dirty="0" err="1" smtClean="0">
                <a:solidFill>
                  <a:srgbClr val="00CCFF"/>
                </a:solidFill>
              </a:rPr>
              <a:t>মহাবিদ্যালয়</a:t>
            </a:r>
            <a:r>
              <a:rPr lang="en-US" sz="2400" dirty="0" smtClean="0">
                <a:solidFill>
                  <a:srgbClr val="00CCFF"/>
                </a:solidFill>
              </a:rPr>
              <a:t>, </a:t>
            </a:r>
            <a:r>
              <a:rPr lang="en-US" sz="2400" dirty="0" err="1" smtClean="0">
                <a:solidFill>
                  <a:srgbClr val="00CCFF"/>
                </a:solidFill>
              </a:rPr>
              <a:t>ভোলা</a:t>
            </a:r>
            <a:r>
              <a:rPr lang="en-US" sz="2400" dirty="0" smtClean="0">
                <a:solidFill>
                  <a:srgbClr val="00CCFF"/>
                </a:solidFill>
              </a:rPr>
              <a:t>।</a:t>
            </a:r>
            <a:endParaRPr lang="en-US" sz="2400" dirty="0">
              <a:solidFill>
                <a:srgbClr val="00CCFF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 rot="16200000">
            <a:off x="-2057400" y="3044280"/>
            <a:ext cx="6858002" cy="769441"/>
          </a:xfrm>
          <a:prstGeom prst="rect">
            <a:avLst/>
          </a:prstGeom>
          <a:solidFill>
            <a:srgbClr val="002060"/>
          </a:solidFill>
          <a:ln>
            <a:solidFill>
              <a:srgbClr val="00B050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400" b="1" spc="50" dirty="0" err="1" smtClean="0">
                <a:ln w="11430"/>
                <a:solidFill>
                  <a:srgbClr val="92D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পৌরনীতি</a:t>
            </a:r>
            <a:r>
              <a:rPr lang="en-US" sz="4400" b="1" spc="50" dirty="0" smtClean="0">
                <a:ln w="11430"/>
                <a:solidFill>
                  <a:srgbClr val="92D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ও </a:t>
            </a:r>
            <a:r>
              <a:rPr lang="en-US" sz="4400" b="1" spc="50" dirty="0" err="1" smtClean="0">
                <a:ln w="11430"/>
                <a:solidFill>
                  <a:srgbClr val="92D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সুশাসন</a:t>
            </a:r>
            <a:endParaRPr lang="en-US" sz="4400" b="1" spc="50" dirty="0">
              <a:ln w="11430"/>
              <a:solidFill>
                <a:srgbClr val="92D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743200" y="2895600"/>
            <a:ext cx="6351419" cy="584775"/>
          </a:xfrm>
          <a:prstGeom prst="rect">
            <a:avLst/>
          </a:prstGeom>
          <a:solidFill>
            <a:schemeClr val="accent1"/>
          </a:solidFill>
          <a:ln w="25400" cap="rnd" cmpd="thickThin">
            <a:gradFill>
              <a:gsLst>
                <a:gs pos="95000">
                  <a:schemeClr val="accent4">
                    <a:lumMod val="75000"/>
                    <a:alpha val="6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</p:spPr>
        <p:txBody>
          <a:bodyPr wrap="none" rtlCol="0">
            <a:spAutoFit/>
          </a:bodyPr>
          <a:lstStyle/>
          <a:p>
            <a:r>
              <a:rPr lang="en-US" sz="3200" b="1" dirty="0" err="1" smtClean="0">
                <a:solidFill>
                  <a:srgbClr val="FFFF00"/>
                </a:solidFill>
              </a:rPr>
              <a:t>আমলাতন্ত্রে</a:t>
            </a:r>
            <a:r>
              <a:rPr lang="en-US" sz="3200" b="1" dirty="0" smtClean="0">
                <a:solidFill>
                  <a:srgbClr val="FFFF00"/>
                </a:solidFill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</a:rPr>
              <a:t>লালফিতার</a:t>
            </a:r>
            <a:r>
              <a:rPr lang="en-US" sz="3200" b="1" dirty="0" smtClean="0">
                <a:solidFill>
                  <a:srgbClr val="FFFF00"/>
                </a:solidFill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</a:rPr>
              <a:t>দৌরাত্ম্য</a:t>
            </a:r>
            <a:endParaRPr lang="en-US" sz="3200" b="1" dirty="0">
              <a:solidFill>
                <a:srgbClr val="FFFF00"/>
              </a:solidFill>
            </a:endParaRPr>
          </a:p>
        </p:txBody>
      </p:sp>
      <p:pic>
        <p:nvPicPr>
          <p:cNvPr id="7" name="Picture 6" descr="dct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0" y="3810000"/>
            <a:ext cx="1554480" cy="1828800"/>
          </a:xfrm>
          <a:prstGeom prst="rect">
            <a:avLst/>
          </a:prstGeom>
        </p:spPr>
      </p:pic>
    </p:spTree>
  </p:cSld>
  <p:clrMapOvr>
    <a:masterClrMapping/>
  </p:clrMapOvr>
  <p:transition spd="slow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1" animBg="1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90800" y="685800"/>
            <a:ext cx="3614693" cy="83099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as-IN" sz="4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শিখন</a:t>
            </a:r>
            <a:r>
              <a:rPr lang="as-IN" sz="4800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as-IN" sz="4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ফল</a:t>
            </a:r>
            <a:endParaRPr lang="en-US" sz="4800" b="1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8200" y="2438400"/>
            <a:ext cx="4495800" cy="461665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/>
              <a:t>এ </a:t>
            </a:r>
            <a:r>
              <a:rPr lang="en-US" sz="2400" dirty="0" err="1" smtClean="0"/>
              <a:t>পাঠ</a:t>
            </a:r>
            <a:r>
              <a:rPr lang="en-US" sz="2400" dirty="0" smtClean="0"/>
              <a:t> </a:t>
            </a:r>
            <a:r>
              <a:rPr lang="en-US" sz="2400" dirty="0" err="1" smtClean="0"/>
              <a:t>শেষে</a:t>
            </a:r>
            <a:r>
              <a:rPr lang="en-US" sz="2400" dirty="0" smtClean="0"/>
              <a:t> </a:t>
            </a:r>
            <a:r>
              <a:rPr lang="en-US" sz="2400" dirty="0" err="1" smtClean="0"/>
              <a:t>শিক্ষার্থী</a:t>
            </a:r>
            <a:r>
              <a:rPr lang="en-US" sz="2400" dirty="0" smtClean="0"/>
              <a:t> </a:t>
            </a:r>
            <a:r>
              <a:rPr lang="en-US" sz="2400" dirty="0" err="1" smtClean="0"/>
              <a:t>যা</a:t>
            </a:r>
            <a:r>
              <a:rPr lang="en-US" sz="2400" dirty="0" smtClean="0"/>
              <a:t> </a:t>
            </a:r>
            <a:r>
              <a:rPr lang="en-US" sz="2400" dirty="0" err="1" smtClean="0"/>
              <a:t>শিখবে</a:t>
            </a:r>
            <a:r>
              <a:rPr lang="en-US" sz="2400" dirty="0" smtClean="0"/>
              <a:t>-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381000" y="3733800"/>
            <a:ext cx="8305800" cy="2123658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6200000" scaled="0"/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buFont typeface="Wingdings"/>
              <a:buChar char="@"/>
            </a:pPr>
            <a:r>
              <a:rPr lang="en-US" dirty="0" err="1" smtClean="0">
                <a:solidFill>
                  <a:schemeClr val="tx1"/>
                </a:solidFill>
              </a:rPr>
              <a:t>আমলাতন্ত্রে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লালফিতার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দৌরাত্ম্য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  <a:sym typeface="Wingdings"/>
              </a:rPr>
              <a:t>সম্পর্কে</a:t>
            </a:r>
            <a:r>
              <a:rPr lang="en-US" dirty="0" smtClean="0">
                <a:solidFill>
                  <a:schemeClr val="tx1"/>
                </a:solidFill>
                <a:sym typeface="Wingdings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sym typeface="Wingdings"/>
              </a:rPr>
              <a:t>জানতে</a:t>
            </a:r>
            <a:r>
              <a:rPr lang="en-US" dirty="0" smtClean="0">
                <a:solidFill>
                  <a:schemeClr val="tx1"/>
                </a:solidFill>
                <a:sym typeface="Wingdings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sym typeface="Wingdings"/>
              </a:rPr>
              <a:t>পারবে</a:t>
            </a:r>
            <a:r>
              <a:rPr lang="en-US" dirty="0" smtClean="0">
                <a:solidFill>
                  <a:schemeClr val="tx1"/>
                </a:solidFill>
                <a:sym typeface="Wingdings"/>
              </a:rPr>
              <a:t>।</a:t>
            </a:r>
          </a:p>
          <a:p>
            <a:pPr>
              <a:buFont typeface="Wingdings"/>
              <a:buChar char="@"/>
            </a:pPr>
            <a:endParaRPr lang="en-US" sz="2800" dirty="0" smtClean="0">
              <a:solidFill>
                <a:srgbClr val="FFFF00"/>
              </a:solidFill>
              <a:sym typeface="Wingdings"/>
            </a:endParaRPr>
          </a:p>
          <a:p>
            <a:pPr>
              <a:buFont typeface="Wingdings"/>
              <a:buChar char="@"/>
            </a:pPr>
            <a:r>
              <a:rPr lang="en-US" dirty="0" err="1" smtClean="0">
                <a:solidFill>
                  <a:schemeClr val="tx1"/>
                </a:solidFill>
                <a:sym typeface="Wingdings"/>
              </a:rPr>
              <a:t>কোন</a:t>
            </a:r>
            <a:r>
              <a:rPr lang="en-US" dirty="0" smtClean="0">
                <a:solidFill>
                  <a:schemeClr val="tx1"/>
                </a:solidFill>
                <a:sym typeface="Wingdings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sym typeface="Wingdings"/>
              </a:rPr>
              <a:t>কোন</a:t>
            </a:r>
            <a:r>
              <a:rPr lang="en-US" dirty="0" smtClean="0">
                <a:solidFill>
                  <a:schemeClr val="tx1"/>
                </a:solidFill>
                <a:sym typeface="Wingdings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sym typeface="Wingdings"/>
              </a:rPr>
              <a:t>পর্যায়ের</a:t>
            </a:r>
            <a:r>
              <a:rPr lang="en-US" dirty="0" smtClean="0">
                <a:solidFill>
                  <a:schemeClr val="tx1"/>
                </a:solidFill>
                <a:sym typeface="Wingdings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sym typeface="Wingdings"/>
              </a:rPr>
              <a:t>সরকারী</a:t>
            </a:r>
            <a:r>
              <a:rPr lang="en-US" dirty="0" smtClean="0">
                <a:solidFill>
                  <a:schemeClr val="tx1"/>
                </a:solidFill>
                <a:sym typeface="Wingdings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sym typeface="Wingdings"/>
              </a:rPr>
              <a:t>কর্মচারীদের</a:t>
            </a:r>
            <a:r>
              <a:rPr lang="en-US" dirty="0" smtClean="0">
                <a:solidFill>
                  <a:schemeClr val="tx1"/>
                </a:solidFill>
                <a:sym typeface="Wingdings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sym typeface="Wingdings"/>
              </a:rPr>
              <a:t>আমলা</a:t>
            </a:r>
            <a:r>
              <a:rPr lang="en-US" dirty="0" smtClean="0">
                <a:solidFill>
                  <a:schemeClr val="tx1"/>
                </a:solidFill>
                <a:sym typeface="Wingdings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sym typeface="Wingdings"/>
              </a:rPr>
              <a:t>বলা</a:t>
            </a:r>
            <a:r>
              <a:rPr lang="en-US" dirty="0" smtClean="0">
                <a:solidFill>
                  <a:schemeClr val="tx1"/>
                </a:solidFill>
                <a:sym typeface="Wingdings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sym typeface="Wingdings"/>
              </a:rPr>
              <a:t>হয়</a:t>
            </a:r>
            <a:r>
              <a:rPr lang="en-US" dirty="0" smtClean="0">
                <a:solidFill>
                  <a:schemeClr val="tx1"/>
                </a:solidFill>
                <a:sym typeface="Wingdings"/>
              </a:rPr>
              <a:t>।</a:t>
            </a:r>
          </a:p>
          <a:p>
            <a:pPr>
              <a:buFont typeface="Wingdings"/>
              <a:buChar char="@"/>
            </a:pPr>
            <a:endParaRPr lang="en-US" sz="3200" dirty="0" smtClean="0">
              <a:solidFill>
                <a:srgbClr val="FFFF00"/>
              </a:solidFill>
              <a:sym typeface="Wingdings"/>
            </a:endParaRPr>
          </a:p>
          <a:p>
            <a:pPr>
              <a:buFont typeface="Wingdings"/>
              <a:buChar char="@"/>
            </a:pPr>
            <a:r>
              <a:rPr lang="en-US" dirty="0" err="1" smtClean="0">
                <a:solidFill>
                  <a:schemeClr val="tx1"/>
                </a:solidFill>
                <a:sym typeface="Wingdings"/>
              </a:rPr>
              <a:t>লালফিতার</a:t>
            </a:r>
            <a:r>
              <a:rPr lang="en-US" dirty="0" smtClean="0">
                <a:solidFill>
                  <a:schemeClr val="tx1"/>
                </a:solidFill>
                <a:sym typeface="Wingdings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sym typeface="Wingdings"/>
              </a:rPr>
              <a:t>দৌরাত্ন্যের</a:t>
            </a:r>
            <a:r>
              <a:rPr lang="en-US" dirty="0" smtClean="0">
                <a:solidFill>
                  <a:schemeClr val="tx1"/>
                </a:solidFill>
                <a:sym typeface="Wingdings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sym typeface="Wingdings"/>
              </a:rPr>
              <a:t>প্রভাবে</a:t>
            </a:r>
            <a:r>
              <a:rPr lang="en-US" dirty="0" smtClean="0">
                <a:solidFill>
                  <a:schemeClr val="tx1"/>
                </a:solidFill>
                <a:sym typeface="Wingdings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sym typeface="Wingdings"/>
              </a:rPr>
              <a:t>সৃষ্ট</a:t>
            </a:r>
            <a:r>
              <a:rPr lang="en-US" dirty="0" smtClean="0">
                <a:solidFill>
                  <a:schemeClr val="tx1"/>
                </a:solidFill>
                <a:sym typeface="Wingdings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sym typeface="Wingdings"/>
              </a:rPr>
              <a:t>সমস্যাবলি</a:t>
            </a:r>
            <a:r>
              <a:rPr lang="en-US" dirty="0" smtClean="0">
                <a:solidFill>
                  <a:schemeClr val="tx1"/>
                </a:solidFill>
                <a:sym typeface="Wingdings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sym typeface="Wingdings"/>
              </a:rPr>
              <a:t>সম্পর্কে</a:t>
            </a:r>
            <a:r>
              <a:rPr lang="en-US" dirty="0" smtClean="0">
                <a:solidFill>
                  <a:schemeClr val="tx1"/>
                </a:solidFill>
                <a:sym typeface="Wingdings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sym typeface="Wingdings"/>
              </a:rPr>
              <a:t>জানতে</a:t>
            </a:r>
            <a:r>
              <a:rPr lang="en-US" dirty="0" smtClean="0">
                <a:solidFill>
                  <a:schemeClr val="tx1"/>
                </a:solidFill>
                <a:sym typeface="Wingdings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sym typeface="Wingdings"/>
              </a:rPr>
              <a:t>পারবে</a:t>
            </a:r>
            <a:r>
              <a:rPr lang="en-US" dirty="0" smtClean="0">
                <a:solidFill>
                  <a:schemeClr val="tx1"/>
                </a:solidFill>
                <a:sym typeface="Wingdings"/>
              </a:rPr>
              <a:t>।</a:t>
            </a:r>
          </a:p>
          <a:p>
            <a:pPr>
              <a:buFont typeface="Wingdings"/>
              <a:buChar char="@"/>
            </a:pPr>
            <a:endParaRPr lang="en-US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14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15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16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1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2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475488"/>
          </a:xfrm>
          <a:blipFill>
            <a:blip r:embed="rId2"/>
            <a:tile tx="0" ty="0" sx="100000" sy="100000" flip="none" algn="tl"/>
          </a:blipFill>
        </p:spPr>
        <p:txBody>
          <a:bodyPr>
            <a:noAutofit/>
          </a:bodyPr>
          <a:lstStyle/>
          <a:p>
            <a:pPr algn="ctr"/>
            <a:r>
              <a:rPr lang="en-US" sz="2800" b="1" dirty="0" err="1" smtClean="0">
                <a:solidFill>
                  <a:srgbClr val="FFFF00"/>
                </a:solidFill>
              </a:rPr>
              <a:t>আমলাতন্ত্রে</a:t>
            </a:r>
            <a:r>
              <a:rPr lang="en-US" sz="2800" b="1" dirty="0" smtClean="0">
                <a:solidFill>
                  <a:srgbClr val="FFFF00"/>
                </a:solidFill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</a:rPr>
              <a:t>লালফিতার</a:t>
            </a:r>
            <a:r>
              <a:rPr lang="en-US" sz="2800" b="1" dirty="0" smtClean="0">
                <a:solidFill>
                  <a:srgbClr val="FFFF00"/>
                </a:solidFill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</a:rPr>
              <a:t>দৌরাত্ম্য</a:t>
            </a:r>
            <a:r>
              <a:rPr lang="en-US" sz="2800" b="1" dirty="0" smtClean="0">
                <a:solidFill>
                  <a:srgbClr val="FFFF00"/>
                </a:solidFill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</a:rPr>
              <a:t>বলতে</a:t>
            </a:r>
            <a:r>
              <a:rPr lang="en-US" sz="2800" b="1" dirty="0" smtClean="0">
                <a:solidFill>
                  <a:srgbClr val="FFFF00"/>
                </a:solidFill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</a:rPr>
              <a:t>কি</a:t>
            </a:r>
            <a:r>
              <a:rPr lang="en-US" sz="2800" b="1" dirty="0" smtClean="0">
                <a:solidFill>
                  <a:srgbClr val="FFFF00"/>
                </a:solidFill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</a:rPr>
              <a:t>বুঝ</a:t>
            </a:r>
            <a:r>
              <a:rPr lang="en-US" sz="2800" b="1" dirty="0" smtClean="0">
                <a:solidFill>
                  <a:srgbClr val="FFFF00"/>
                </a:solidFill>
              </a:rPr>
              <a:t>?</a:t>
            </a:r>
            <a:endParaRPr lang="en-US" sz="2800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09800"/>
            <a:ext cx="8229600" cy="3200400"/>
          </a:xfrm>
        </p:spPr>
        <p:txBody>
          <a:bodyPr>
            <a:normAutofit fontScale="85000" lnSpcReduction="10000"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‘</a:t>
            </a:r>
            <a:r>
              <a:rPr lang="en-US" dirty="0" err="1" smtClean="0"/>
              <a:t>লালফিতা</a:t>
            </a:r>
            <a:r>
              <a:rPr lang="en-US" dirty="0" smtClean="0"/>
              <a:t>’ </a:t>
            </a:r>
            <a:r>
              <a:rPr lang="en-US" dirty="0" err="1" smtClean="0"/>
              <a:t>বলতে</a:t>
            </a:r>
            <a:r>
              <a:rPr lang="en-US" dirty="0" smtClean="0"/>
              <a:t> </a:t>
            </a:r>
            <a:r>
              <a:rPr lang="en-US" dirty="0" err="1" smtClean="0"/>
              <a:t>পূর্ববতী</a:t>
            </a:r>
            <a:r>
              <a:rPr lang="en-US" dirty="0" smtClean="0"/>
              <a:t> </a:t>
            </a:r>
            <a:r>
              <a:rPr lang="en-US" dirty="0" err="1" smtClean="0"/>
              <a:t>নিয়মকে</a:t>
            </a:r>
            <a:r>
              <a:rPr lang="en-US" dirty="0" smtClean="0"/>
              <a:t> </a:t>
            </a:r>
            <a:r>
              <a:rPr lang="en-US" dirty="0" err="1" smtClean="0"/>
              <a:t>অন্ধভাবে</a:t>
            </a:r>
            <a:r>
              <a:rPr lang="en-US" dirty="0" smtClean="0"/>
              <a:t> </a:t>
            </a:r>
            <a:r>
              <a:rPr lang="en-US" dirty="0" err="1" smtClean="0"/>
              <a:t>অনুসরণ</a:t>
            </a:r>
            <a:r>
              <a:rPr lang="en-US" dirty="0" smtClean="0"/>
              <a:t> ও </a:t>
            </a:r>
            <a:r>
              <a:rPr lang="en-US" dirty="0" err="1" smtClean="0"/>
              <a:t>অনুকরণ</a:t>
            </a:r>
            <a:r>
              <a:rPr lang="en-US" dirty="0" smtClean="0"/>
              <a:t> </a:t>
            </a:r>
            <a:r>
              <a:rPr lang="en-US" dirty="0" err="1" smtClean="0"/>
              <a:t>করাকে</a:t>
            </a:r>
            <a:r>
              <a:rPr lang="en-US" dirty="0" smtClean="0"/>
              <a:t> </a:t>
            </a:r>
            <a:r>
              <a:rPr lang="en-US" dirty="0" err="1" smtClean="0"/>
              <a:t>বুঝায়</a:t>
            </a:r>
            <a:r>
              <a:rPr lang="en-US" dirty="0" smtClean="0"/>
              <a:t>। ‘</a:t>
            </a:r>
            <a:r>
              <a:rPr lang="en-US" dirty="0" err="1" smtClean="0"/>
              <a:t>লালফিতা</a:t>
            </a:r>
            <a:r>
              <a:rPr lang="en-US" dirty="0" smtClean="0"/>
              <a:t>’ </a:t>
            </a:r>
            <a:r>
              <a:rPr lang="en-US" dirty="0" err="1" smtClean="0"/>
              <a:t>প্রত্যয়টি</a:t>
            </a:r>
            <a:r>
              <a:rPr lang="en-US" dirty="0" smtClean="0"/>
              <a:t> </a:t>
            </a:r>
            <a:r>
              <a:rPr lang="en-US" dirty="0" err="1" smtClean="0"/>
              <a:t>সপ্তদশ</a:t>
            </a:r>
            <a:r>
              <a:rPr lang="en-US" dirty="0" smtClean="0"/>
              <a:t> </a:t>
            </a:r>
            <a:r>
              <a:rPr lang="en-US" dirty="0" err="1" smtClean="0"/>
              <a:t>শতাব্দীতে</a:t>
            </a:r>
            <a:r>
              <a:rPr lang="en-US" dirty="0" smtClean="0"/>
              <a:t> </a:t>
            </a:r>
            <a:r>
              <a:rPr lang="en-US" dirty="0" err="1" smtClean="0"/>
              <a:t>ইংল্যান্ডে</a:t>
            </a:r>
            <a:r>
              <a:rPr lang="en-US" dirty="0" smtClean="0"/>
              <a:t> </a:t>
            </a:r>
            <a:r>
              <a:rPr lang="en-US" dirty="0" err="1" smtClean="0"/>
              <a:t>প্রচলিত</a:t>
            </a:r>
            <a:r>
              <a:rPr lang="en-US" dirty="0" smtClean="0"/>
              <a:t> </a:t>
            </a:r>
            <a:r>
              <a:rPr lang="en-US" dirty="0" err="1" smtClean="0"/>
              <a:t>হয়</a:t>
            </a:r>
            <a:r>
              <a:rPr lang="en-US" dirty="0" smtClean="0"/>
              <a:t>। </a:t>
            </a:r>
            <a:r>
              <a:rPr lang="en-US" dirty="0" err="1" smtClean="0"/>
              <a:t>সে</a:t>
            </a:r>
            <a:r>
              <a:rPr lang="en-US" dirty="0" smtClean="0"/>
              <a:t> </a:t>
            </a:r>
            <a:r>
              <a:rPr lang="en-US" dirty="0" err="1" smtClean="0"/>
              <a:t>সময়ে</a:t>
            </a:r>
            <a:r>
              <a:rPr lang="en-US" dirty="0" smtClean="0"/>
              <a:t> </a:t>
            </a:r>
            <a:r>
              <a:rPr lang="en-US" dirty="0" err="1" smtClean="0"/>
              <a:t>সরকারী</a:t>
            </a:r>
            <a:r>
              <a:rPr lang="en-US" dirty="0" smtClean="0"/>
              <a:t> </a:t>
            </a:r>
            <a:r>
              <a:rPr lang="en-US" dirty="0" err="1" smtClean="0"/>
              <a:t>ফাইলপত্র</a:t>
            </a:r>
            <a:r>
              <a:rPr lang="en-US" dirty="0" smtClean="0"/>
              <a:t> </a:t>
            </a:r>
            <a:r>
              <a:rPr lang="en-US" dirty="0" err="1" smtClean="0"/>
              <a:t>লাল</a:t>
            </a:r>
            <a:r>
              <a:rPr lang="en-US" dirty="0" smtClean="0"/>
              <a:t> </a:t>
            </a:r>
            <a:r>
              <a:rPr lang="en-US" dirty="0" err="1" smtClean="0"/>
              <a:t>রঙের</a:t>
            </a:r>
            <a:r>
              <a:rPr lang="en-US" dirty="0" smtClean="0"/>
              <a:t> </a:t>
            </a:r>
            <a:r>
              <a:rPr lang="en-US" dirty="0" err="1" smtClean="0"/>
              <a:t>ফিতায়</a:t>
            </a:r>
            <a:r>
              <a:rPr lang="en-US" dirty="0" smtClean="0"/>
              <a:t> </a:t>
            </a:r>
            <a:r>
              <a:rPr lang="en-US" dirty="0" err="1" smtClean="0"/>
              <a:t>বেঁধে</a:t>
            </a:r>
            <a:r>
              <a:rPr lang="en-US" dirty="0" smtClean="0"/>
              <a:t> </a:t>
            </a:r>
            <a:r>
              <a:rPr lang="en-US" dirty="0" err="1" smtClean="0"/>
              <a:t>রাখা</a:t>
            </a:r>
            <a:r>
              <a:rPr lang="en-US" dirty="0" smtClean="0"/>
              <a:t> </a:t>
            </a:r>
            <a:r>
              <a:rPr lang="en-US" dirty="0" err="1" smtClean="0"/>
              <a:t>হত</a:t>
            </a:r>
            <a:r>
              <a:rPr lang="en-US" dirty="0" smtClean="0"/>
              <a:t>। </a:t>
            </a:r>
            <a:r>
              <a:rPr lang="en-US" dirty="0" err="1" smtClean="0"/>
              <a:t>এখান</a:t>
            </a:r>
            <a:r>
              <a:rPr lang="en-US" dirty="0" smtClean="0"/>
              <a:t> </a:t>
            </a:r>
            <a:r>
              <a:rPr lang="en-US" dirty="0" err="1" smtClean="0"/>
              <a:t>থেকেই</a:t>
            </a:r>
            <a:r>
              <a:rPr lang="en-US" dirty="0" smtClean="0"/>
              <a:t> </a:t>
            </a:r>
            <a:r>
              <a:rPr lang="en-US" dirty="0" err="1" smtClean="0"/>
              <a:t>আমলাতন্ত্রের</a:t>
            </a:r>
            <a:r>
              <a:rPr lang="en-US" dirty="0" smtClean="0"/>
              <a:t> </a:t>
            </a:r>
            <a:r>
              <a:rPr lang="en-US" dirty="0" err="1" smtClean="0"/>
              <a:t>আনুষ্ঠানিকতা</a:t>
            </a:r>
            <a:r>
              <a:rPr lang="en-US" dirty="0" smtClean="0"/>
              <a:t>, </a:t>
            </a:r>
            <a:r>
              <a:rPr lang="en-US" dirty="0" err="1" smtClean="0"/>
              <a:t>দীর্ঘসূত্রতা</a:t>
            </a:r>
            <a:r>
              <a:rPr lang="en-US" dirty="0" smtClean="0"/>
              <a:t>, </a:t>
            </a:r>
            <a:r>
              <a:rPr lang="en-US" dirty="0" err="1" smtClean="0"/>
              <a:t>নিয়ম-কানুনের</a:t>
            </a:r>
            <a:r>
              <a:rPr lang="en-US" dirty="0" smtClean="0"/>
              <a:t> </a:t>
            </a:r>
            <a:r>
              <a:rPr lang="en-US" dirty="0" err="1" smtClean="0"/>
              <a:t>কড়াকড়ি</a:t>
            </a:r>
            <a:r>
              <a:rPr lang="en-US" dirty="0" smtClean="0"/>
              <a:t> ও </a:t>
            </a:r>
            <a:r>
              <a:rPr lang="en-US" dirty="0" err="1" smtClean="0"/>
              <a:t>বাড়াবাড়ি</a:t>
            </a:r>
            <a:r>
              <a:rPr lang="en-US" dirty="0" smtClean="0"/>
              <a:t> </a:t>
            </a:r>
            <a:r>
              <a:rPr lang="en-US" dirty="0" err="1" smtClean="0"/>
              <a:t>বুঝাতে</a:t>
            </a:r>
            <a:r>
              <a:rPr lang="en-US" dirty="0" smtClean="0"/>
              <a:t> ‘</a:t>
            </a:r>
            <a:r>
              <a:rPr lang="en-US" dirty="0" err="1" smtClean="0"/>
              <a:t>লালফিতার</a:t>
            </a:r>
            <a:r>
              <a:rPr lang="en-US" dirty="0" smtClean="0"/>
              <a:t> </a:t>
            </a:r>
            <a:r>
              <a:rPr lang="en-US" dirty="0" err="1" smtClean="0"/>
              <a:t>দৌরাত্ম্য</a:t>
            </a:r>
            <a:r>
              <a:rPr lang="en-US" dirty="0" smtClean="0"/>
              <a:t>’ </a:t>
            </a:r>
            <a:r>
              <a:rPr lang="en-US" dirty="0" err="1" smtClean="0"/>
              <a:t>কথাটির</a:t>
            </a:r>
            <a:r>
              <a:rPr lang="en-US" dirty="0" smtClean="0"/>
              <a:t> </a:t>
            </a:r>
            <a:r>
              <a:rPr lang="en-US" dirty="0" err="1" smtClean="0"/>
              <a:t>ব্যবহার</a:t>
            </a:r>
            <a:r>
              <a:rPr lang="en-US" dirty="0" smtClean="0"/>
              <a:t> </a:t>
            </a:r>
            <a:r>
              <a:rPr lang="en-US" dirty="0" err="1" smtClean="0"/>
              <a:t>শুরু</a:t>
            </a:r>
            <a:r>
              <a:rPr lang="en-US" dirty="0" smtClean="0"/>
              <a:t> </a:t>
            </a:r>
            <a:r>
              <a:rPr lang="en-US" dirty="0" err="1" smtClean="0"/>
              <a:t>হয়</a:t>
            </a:r>
            <a:r>
              <a:rPr lang="en-US" dirty="0" smtClean="0"/>
              <a:t>।</a:t>
            </a:r>
            <a:endParaRPr lang="en-US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2400" y="1295400"/>
            <a:ext cx="8991600" cy="38625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 err="1" smtClean="0"/>
              <a:t>আমলাতন্ত্রে</a:t>
            </a:r>
            <a:r>
              <a:rPr lang="en-US" dirty="0" smtClean="0"/>
              <a:t> ‘</a:t>
            </a:r>
            <a:r>
              <a:rPr lang="en-US" dirty="0" err="1" smtClean="0"/>
              <a:t>লাল</a:t>
            </a:r>
            <a:r>
              <a:rPr lang="en-US" dirty="0" smtClean="0"/>
              <a:t> </a:t>
            </a:r>
            <a:r>
              <a:rPr lang="en-US" dirty="0" err="1" smtClean="0"/>
              <a:t>ফিতার</a:t>
            </a:r>
            <a:r>
              <a:rPr lang="en-US" dirty="0" smtClean="0"/>
              <a:t> </a:t>
            </a:r>
            <a:r>
              <a:rPr lang="en-US" dirty="0" err="1" smtClean="0"/>
              <a:t>দৌরাত্ম্য</a:t>
            </a:r>
            <a:r>
              <a:rPr lang="en-US" dirty="0" smtClean="0"/>
              <a:t>’ </a:t>
            </a:r>
            <a:r>
              <a:rPr lang="en-US" dirty="0" err="1" smtClean="0"/>
              <a:t>খুব</a:t>
            </a:r>
            <a:r>
              <a:rPr lang="en-US" dirty="0" smtClean="0"/>
              <a:t> </a:t>
            </a:r>
            <a:r>
              <a:rPr lang="en-US" dirty="0" err="1" smtClean="0"/>
              <a:t>বেশি</a:t>
            </a:r>
            <a:r>
              <a:rPr lang="en-US" dirty="0" smtClean="0"/>
              <a:t>। </a:t>
            </a:r>
            <a:r>
              <a:rPr lang="en-US" dirty="0" err="1" smtClean="0"/>
              <a:t>আমলারা</a:t>
            </a:r>
            <a:r>
              <a:rPr lang="en-US" dirty="0" smtClean="0"/>
              <a:t> </a:t>
            </a:r>
            <a:r>
              <a:rPr lang="en-US" dirty="0" err="1" smtClean="0"/>
              <a:t>খুব</a:t>
            </a:r>
            <a:r>
              <a:rPr lang="en-US" dirty="0" smtClean="0"/>
              <a:t> </a:t>
            </a:r>
            <a:r>
              <a:rPr lang="en-US" dirty="0" err="1" smtClean="0"/>
              <a:t>বেশি</a:t>
            </a:r>
            <a:r>
              <a:rPr lang="en-US" dirty="0" smtClean="0"/>
              <a:t> </a:t>
            </a:r>
            <a:r>
              <a:rPr lang="en-US" dirty="0" err="1" smtClean="0"/>
              <a:t>আনুষ্ঠানিক</a:t>
            </a:r>
            <a:r>
              <a:rPr lang="en-US" dirty="0" smtClean="0"/>
              <a:t> ।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dirty="0" err="1" smtClean="0"/>
              <a:t>সব</a:t>
            </a:r>
            <a:r>
              <a:rPr lang="en-US" dirty="0" smtClean="0"/>
              <a:t> </a:t>
            </a:r>
            <a:r>
              <a:rPr lang="en-US" dirty="0" err="1" smtClean="0"/>
              <a:t>কিছুই</a:t>
            </a:r>
            <a:r>
              <a:rPr lang="en-US" dirty="0" smtClean="0"/>
              <a:t> </a:t>
            </a:r>
            <a:r>
              <a:rPr lang="en-US" dirty="0" err="1" smtClean="0"/>
              <a:t>করতে</a:t>
            </a:r>
            <a:r>
              <a:rPr lang="en-US" dirty="0" smtClean="0"/>
              <a:t> </a:t>
            </a:r>
            <a:r>
              <a:rPr lang="en-US" dirty="0" err="1" smtClean="0"/>
              <a:t>চান</a:t>
            </a:r>
            <a:r>
              <a:rPr lang="en-US" dirty="0" smtClean="0"/>
              <a:t> </a:t>
            </a:r>
            <a:r>
              <a:rPr lang="en-US" dirty="0" err="1" smtClean="0"/>
              <a:t>প্রশাসনিক</a:t>
            </a:r>
            <a:r>
              <a:rPr lang="en-US" dirty="0" smtClean="0"/>
              <a:t> </a:t>
            </a:r>
            <a:r>
              <a:rPr lang="en-US" dirty="0" err="1" smtClean="0"/>
              <a:t>নিয়মনীতি</a:t>
            </a:r>
            <a:r>
              <a:rPr lang="en-US" dirty="0" smtClean="0"/>
              <a:t> ও </a:t>
            </a:r>
            <a:r>
              <a:rPr lang="en-US" dirty="0" err="1" smtClean="0"/>
              <a:t>বিধিবিধানের</a:t>
            </a:r>
            <a:r>
              <a:rPr lang="en-US" dirty="0" smtClean="0"/>
              <a:t> </a:t>
            </a:r>
            <a:r>
              <a:rPr lang="en-US" dirty="0" err="1" smtClean="0"/>
              <a:t>আলোকে</a:t>
            </a:r>
            <a:r>
              <a:rPr lang="en-US" dirty="0" smtClean="0"/>
              <a:t>। </a:t>
            </a:r>
            <a:r>
              <a:rPr lang="en-US" dirty="0" err="1" smtClean="0"/>
              <a:t>এর</a:t>
            </a:r>
            <a:r>
              <a:rPr lang="en-US" dirty="0" smtClean="0"/>
              <a:t> </a:t>
            </a:r>
            <a:r>
              <a:rPr lang="en-US" dirty="0" err="1" smtClean="0"/>
              <a:t>ফলে</a:t>
            </a:r>
            <a:r>
              <a:rPr lang="en-US" dirty="0" smtClean="0"/>
              <a:t> </a:t>
            </a:r>
            <a:r>
              <a:rPr lang="en-US" dirty="0" err="1" smtClean="0"/>
              <a:t>সমস্যার</a:t>
            </a:r>
            <a:r>
              <a:rPr lang="en-US" dirty="0" smtClean="0"/>
              <a:t>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dirty="0" err="1" smtClean="0"/>
              <a:t>মানবিক</a:t>
            </a:r>
            <a:r>
              <a:rPr lang="en-US" dirty="0" smtClean="0"/>
              <a:t> </a:t>
            </a:r>
            <a:r>
              <a:rPr lang="en-US" dirty="0" err="1" smtClean="0"/>
              <a:t>দিকটি</a:t>
            </a:r>
            <a:r>
              <a:rPr lang="en-US" dirty="0" smtClean="0"/>
              <a:t> </a:t>
            </a:r>
            <a:r>
              <a:rPr lang="en-US" dirty="0" err="1" smtClean="0"/>
              <a:t>উপেক্ষিত</a:t>
            </a:r>
            <a:r>
              <a:rPr lang="en-US" dirty="0" smtClean="0"/>
              <a:t> </a:t>
            </a:r>
            <a:r>
              <a:rPr lang="en-US" dirty="0" err="1" smtClean="0"/>
              <a:t>থেকে</a:t>
            </a:r>
            <a:r>
              <a:rPr lang="en-US" dirty="0" smtClean="0"/>
              <a:t> </a:t>
            </a:r>
            <a:r>
              <a:rPr lang="en-US" dirty="0" err="1" smtClean="0"/>
              <a:t>যায়</a:t>
            </a:r>
            <a:r>
              <a:rPr lang="en-US" dirty="0" smtClean="0"/>
              <a:t>। </a:t>
            </a:r>
            <a:r>
              <a:rPr lang="en-US" dirty="0" err="1" smtClean="0"/>
              <a:t>সমস্যা</a:t>
            </a:r>
            <a:r>
              <a:rPr lang="en-US" dirty="0" smtClean="0"/>
              <a:t> </a:t>
            </a:r>
            <a:r>
              <a:rPr lang="en-US" dirty="0" err="1" smtClean="0"/>
              <a:t>সমাধানে</a:t>
            </a:r>
            <a:r>
              <a:rPr lang="en-US" dirty="0" smtClean="0"/>
              <a:t> </a:t>
            </a:r>
            <a:r>
              <a:rPr lang="en-US" dirty="0" err="1" smtClean="0"/>
              <a:t>বিধি</a:t>
            </a:r>
            <a:r>
              <a:rPr lang="en-US" dirty="0" smtClean="0"/>
              <a:t> </a:t>
            </a:r>
            <a:r>
              <a:rPr lang="en-US" dirty="0" err="1" smtClean="0"/>
              <a:t>মোতাবেক</a:t>
            </a:r>
            <a:r>
              <a:rPr lang="en-US" dirty="0" smtClean="0"/>
              <a:t> </a:t>
            </a:r>
            <a:r>
              <a:rPr lang="en-US" dirty="0" err="1" smtClean="0"/>
              <a:t>যথাযোগ্য</a:t>
            </a:r>
            <a:r>
              <a:rPr lang="en-US" dirty="0" smtClean="0"/>
              <a:t> </a:t>
            </a:r>
            <a:r>
              <a:rPr lang="en-US" dirty="0" err="1" smtClean="0"/>
              <a:t>নিয়মে</a:t>
            </a:r>
            <a:r>
              <a:rPr lang="en-US" dirty="0" smtClean="0"/>
              <a:t> 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err="1" smtClean="0"/>
              <a:t>অগ্রসর</a:t>
            </a:r>
            <a:r>
              <a:rPr lang="en-US" dirty="0" smtClean="0"/>
              <a:t> </a:t>
            </a:r>
            <a:r>
              <a:rPr lang="en-US" dirty="0" err="1" smtClean="0"/>
              <a:t>হতে</a:t>
            </a:r>
            <a:r>
              <a:rPr lang="en-US" dirty="0" smtClean="0"/>
              <a:t> </a:t>
            </a:r>
            <a:r>
              <a:rPr lang="en-US" dirty="0" err="1" smtClean="0"/>
              <a:t>গিয়ে</a:t>
            </a:r>
            <a:r>
              <a:rPr lang="en-US" dirty="0" smtClean="0"/>
              <a:t> </a:t>
            </a:r>
            <a:r>
              <a:rPr lang="en-US" dirty="0" err="1" smtClean="0"/>
              <a:t>সময়</a:t>
            </a:r>
            <a:r>
              <a:rPr lang="en-US" dirty="0" smtClean="0"/>
              <a:t> </a:t>
            </a:r>
            <a:r>
              <a:rPr lang="en-US" dirty="0" err="1" smtClean="0"/>
              <a:t>নষ্ট</a:t>
            </a:r>
            <a:r>
              <a:rPr lang="en-US" dirty="0" smtClean="0"/>
              <a:t> </a:t>
            </a:r>
            <a:r>
              <a:rPr lang="en-US" dirty="0" err="1" smtClean="0"/>
              <a:t>হয়</a:t>
            </a:r>
            <a:r>
              <a:rPr lang="en-US" dirty="0" smtClean="0"/>
              <a:t> </a:t>
            </a:r>
            <a:r>
              <a:rPr lang="en-US" dirty="0" err="1" smtClean="0"/>
              <a:t>এবং</a:t>
            </a:r>
            <a:r>
              <a:rPr lang="en-US" dirty="0" smtClean="0"/>
              <a:t> </a:t>
            </a:r>
            <a:r>
              <a:rPr lang="en-US" dirty="0" err="1" smtClean="0"/>
              <a:t>সমস্যা</a:t>
            </a:r>
            <a:r>
              <a:rPr lang="en-US" dirty="0" smtClean="0"/>
              <a:t> </a:t>
            </a:r>
            <a:r>
              <a:rPr lang="en-US" dirty="0" err="1" smtClean="0"/>
              <a:t>আরও</a:t>
            </a:r>
            <a:r>
              <a:rPr lang="en-US" dirty="0" smtClean="0"/>
              <a:t> </a:t>
            </a:r>
            <a:r>
              <a:rPr lang="en-US" dirty="0" err="1" smtClean="0"/>
              <a:t>জটিল</a:t>
            </a:r>
            <a:r>
              <a:rPr lang="en-US" dirty="0" smtClean="0"/>
              <a:t> </a:t>
            </a:r>
            <a:r>
              <a:rPr lang="en-US" dirty="0" err="1" smtClean="0"/>
              <a:t>হয়ে</a:t>
            </a:r>
            <a:r>
              <a:rPr lang="en-US" dirty="0" smtClean="0"/>
              <a:t> </a:t>
            </a:r>
            <a:r>
              <a:rPr lang="en-US" dirty="0" err="1" smtClean="0"/>
              <a:t>পড়ে</a:t>
            </a:r>
            <a:r>
              <a:rPr lang="en-US" dirty="0" smtClean="0"/>
              <a:t>। </a:t>
            </a:r>
            <a:r>
              <a:rPr lang="en-US" dirty="0" err="1" smtClean="0"/>
              <a:t>জনগণের</a:t>
            </a:r>
            <a:r>
              <a:rPr lang="en-US" dirty="0" smtClean="0"/>
              <a:t> </a:t>
            </a:r>
            <a:r>
              <a:rPr lang="en-US" dirty="0" err="1" smtClean="0"/>
              <a:t>চাওয়া-পাওয়ার</a:t>
            </a:r>
            <a:r>
              <a:rPr lang="en-US" dirty="0" smtClean="0"/>
              <a:t> </a:t>
            </a:r>
            <a:r>
              <a:rPr lang="en-US" dirty="0" err="1" smtClean="0"/>
              <a:t>আবেদন</a:t>
            </a:r>
            <a:r>
              <a:rPr lang="en-US" dirty="0" smtClean="0"/>
              <a:t> </a:t>
            </a:r>
            <a:r>
              <a:rPr lang="en-US" dirty="0" err="1" smtClean="0"/>
              <a:t>আমলাতন্ত্রের</a:t>
            </a:r>
            <a:r>
              <a:rPr lang="en-US" dirty="0" smtClean="0"/>
              <a:t>  </a:t>
            </a:r>
            <a:r>
              <a:rPr lang="en-US" dirty="0" err="1" smtClean="0"/>
              <a:t>ফাইলের</a:t>
            </a:r>
            <a:r>
              <a:rPr lang="en-US" dirty="0" smtClean="0"/>
              <a:t> </a:t>
            </a:r>
            <a:r>
              <a:rPr lang="en-US" dirty="0" err="1" smtClean="0"/>
              <a:t>লালফিতার</a:t>
            </a:r>
            <a:r>
              <a:rPr lang="en-US" dirty="0" smtClean="0"/>
              <a:t> </a:t>
            </a:r>
            <a:r>
              <a:rPr lang="en-US" dirty="0" err="1" smtClean="0"/>
              <a:t>বাঁধনে</a:t>
            </a:r>
            <a:r>
              <a:rPr lang="en-US" dirty="0" smtClean="0"/>
              <a:t> </a:t>
            </a:r>
            <a:r>
              <a:rPr lang="en-US" dirty="0" err="1" smtClean="0"/>
              <a:t>আটকা</a:t>
            </a:r>
            <a:r>
              <a:rPr lang="en-US" dirty="0" smtClean="0"/>
              <a:t> </a:t>
            </a:r>
            <a:r>
              <a:rPr lang="en-US" dirty="0" err="1" smtClean="0"/>
              <a:t>পড়ে</a:t>
            </a:r>
            <a:r>
              <a:rPr lang="en-US" dirty="0" smtClean="0"/>
              <a:t> </a:t>
            </a:r>
            <a:r>
              <a:rPr lang="en-US" dirty="0" err="1" smtClean="0"/>
              <a:t>থাকে</a:t>
            </a:r>
            <a:r>
              <a:rPr lang="en-US" dirty="0" smtClean="0"/>
              <a:t>। </a:t>
            </a:r>
            <a:r>
              <a:rPr lang="en-US" dirty="0" err="1" smtClean="0"/>
              <a:t>এর</a:t>
            </a:r>
            <a:r>
              <a:rPr lang="en-US" dirty="0" smtClean="0"/>
              <a:t> </a:t>
            </a:r>
            <a:r>
              <a:rPr lang="en-US" dirty="0" err="1" smtClean="0"/>
              <a:t>ফলে</a:t>
            </a:r>
            <a:r>
              <a:rPr lang="en-US" dirty="0" smtClean="0"/>
              <a:t> </a:t>
            </a:r>
            <a:r>
              <a:rPr lang="en-US" dirty="0" err="1" smtClean="0"/>
              <a:t>শুধু</a:t>
            </a:r>
            <a:r>
              <a:rPr lang="en-US" dirty="0" smtClean="0"/>
              <a:t>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dirty="0" err="1" smtClean="0"/>
              <a:t>আমলাতন্ত্রই</a:t>
            </a:r>
            <a:r>
              <a:rPr lang="en-US" dirty="0" smtClean="0"/>
              <a:t> </a:t>
            </a:r>
            <a:r>
              <a:rPr lang="en-US" dirty="0" err="1" smtClean="0"/>
              <a:t>অপ্রিয়</a:t>
            </a:r>
            <a:r>
              <a:rPr lang="en-US" dirty="0" smtClean="0"/>
              <a:t> </a:t>
            </a:r>
            <a:r>
              <a:rPr lang="en-US" dirty="0" err="1" smtClean="0"/>
              <a:t>হয়ে</a:t>
            </a:r>
            <a:r>
              <a:rPr lang="en-US" dirty="0" smtClean="0"/>
              <a:t> </a:t>
            </a:r>
            <a:r>
              <a:rPr lang="en-US" dirty="0" err="1" smtClean="0"/>
              <a:t>ওঠে</a:t>
            </a:r>
            <a:r>
              <a:rPr lang="en-US" dirty="0" smtClean="0"/>
              <a:t> </a:t>
            </a:r>
            <a:r>
              <a:rPr lang="en-US" dirty="0" err="1" smtClean="0"/>
              <a:t>না</a:t>
            </a:r>
            <a:r>
              <a:rPr lang="en-US" dirty="0" smtClean="0"/>
              <a:t>, </a:t>
            </a:r>
            <a:r>
              <a:rPr lang="en-US" dirty="0" err="1" smtClean="0"/>
              <a:t>নির্বাচিত</a:t>
            </a:r>
            <a:r>
              <a:rPr lang="en-US" dirty="0" smtClean="0"/>
              <a:t> </a:t>
            </a:r>
            <a:r>
              <a:rPr lang="en-US" dirty="0" err="1" smtClean="0"/>
              <a:t>সরকারও</a:t>
            </a:r>
            <a:r>
              <a:rPr lang="en-US" dirty="0" smtClean="0"/>
              <a:t> </a:t>
            </a:r>
            <a:r>
              <a:rPr lang="en-US" dirty="0" err="1" smtClean="0"/>
              <a:t>জনবিচ্ছিন্ন</a:t>
            </a:r>
            <a:r>
              <a:rPr lang="en-US" dirty="0" smtClean="0"/>
              <a:t> ও </a:t>
            </a:r>
            <a:r>
              <a:rPr lang="en-US" dirty="0" err="1" smtClean="0"/>
              <a:t>অপ্রিয়</a:t>
            </a:r>
            <a:r>
              <a:rPr lang="en-US" dirty="0" smtClean="0"/>
              <a:t> </a:t>
            </a:r>
            <a:r>
              <a:rPr lang="en-US" dirty="0" err="1" smtClean="0"/>
              <a:t>হয়ে</a:t>
            </a:r>
            <a:r>
              <a:rPr lang="en-US" dirty="0" smtClean="0"/>
              <a:t> </a:t>
            </a:r>
            <a:r>
              <a:rPr lang="en-US" dirty="0" err="1" smtClean="0"/>
              <a:t>ওঠে</a:t>
            </a:r>
            <a:r>
              <a:rPr lang="en-US" dirty="0" smtClean="0"/>
              <a:t>। </a:t>
            </a:r>
            <a:r>
              <a:rPr lang="en-US" dirty="0" err="1" smtClean="0"/>
              <a:t>সুতরাং</a:t>
            </a:r>
            <a:endParaRPr lang="en-US" dirty="0" smtClean="0"/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 </a:t>
            </a:r>
            <a:r>
              <a:rPr lang="en-US" dirty="0" err="1" smtClean="0"/>
              <a:t>আমলাতন্ত্রের</a:t>
            </a:r>
            <a:r>
              <a:rPr lang="en-US" dirty="0" smtClean="0"/>
              <a:t> </a:t>
            </a:r>
            <a:r>
              <a:rPr lang="en-US" dirty="0" err="1" smtClean="0"/>
              <a:t>দৌরাত্ম্য</a:t>
            </a:r>
            <a:r>
              <a:rPr lang="en-US" dirty="0" smtClean="0"/>
              <a:t>, </a:t>
            </a:r>
            <a:r>
              <a:rPr lang="en-US" dirty="0" err="1" smtClean="0"/>
              <a:t>আনুষ্ঠানিকতার</a:t>
            </a:r>
            <a:r>
              <a:rPr lang="en-US" dirty="0" smtClean="0"/>
              <a:t> </a:t>
            </a:r>
            <a:r>
              <a:rPr lang="en-US" dirty="0" err="1" smtClean="0"/>
              <a:t>বাড়াবাড়ি</a:t>
            </a:r>
            <a:r>
              <a:rPr lang="en-US" dirty="0" smtClean="0"/>
              <a:t>, </a:t>
            </a:r>
            <a:r>
              <a:rPr lang="en-US" dirty="0" err="1" smtClean="0"/>
              <a:t>অহেতুক</a:t>
            </a:r>
            <a:r>
              <a:rPr lang="en-US" dirty="0" smtClean="0"/>
              <a:t> </a:t>
            </a:r>
            <a:r>
              <a:rPr lang="en-US" dirty="0" err="1" smtClean="0"/>
              <a:t>বিলম্ব</a:t>
            </a:r>
            <a:r>
              <a:rPr lang="en-US" dirty="0" smtClean="0"/>
              <a:t> </a:t>
            </a:r>
            <a:r>
              <a:rPr lang="en-US" dirty="0" err="1" smtClean="0"/>
              <a:t>এসব</a:t>
            </a:r>
            <a:r>
              <a:rPr lang="en-US" dirty="0" smtClean="0"/>
              <a:t> </a:t>
            </a:r>
            <a:r>
              <a:rPr lang="en-US" dirty="0" err="1" smtClean="0"/>
              <a:t>বুঝাতে</a:t>
            </a:r>
            <a:r>
              <a:rPr lang="en-US" dirty="0" smtClean="0"/>
              <a:t> </a:t>
            </a:r>
            <a:r>
              <a:rPr lang="en-US" dirty="0" err="1" smtClean="0"/>
              <a:t>মন্দ</a:t>
            </a:r>
            <a:r>
              <a:rPr lang="en-US" dirty="0" smtClean="0"/>
              <a:t>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dirty="0" err="1" smtClean="0"/>
              <a:t>অর্থেই</a:t>
            </a:r>
            <a:r>
              <a:rPr lang="en-US" dirty="0" smtClean="0"/>
              <a:t> ‘</a:t>
            </a:r>
            <a:r>
              <a:rPr lang="en-US" dirty="0" err="1" smtClean="0"/>
              <a:t>লালফিতার</a:t>
            </a:r>
            <a:r>
              <a:rPr lang="en-US" dirty="0" smtClean="0"/>
              <a:t> </a:t>
            </a:r>
            <a:r>
              <a:rPr lang="en-US" dirty="0" err="1" smtClean="0"/>
              <a:t>দৌরাত্ম্য</a:t>
            </a:r>
            <a:r>
              <a:rPr lang="en-US" dirty="0" smtClean="0"/>
              <a:t>’ </a:t>
            </a:r>
            <a:r>
              <a:rPr lang="en-US" dirty="0" err="1" smtClean="0"/>
              <a:t>শব্দটি</a:t>
            </a:r>
            <a:r>
              <a:rPr lang="en-US" dirty="0" smtClean="0"/>
              <a:t> </a:t>
            </a:r>
            <a:r>
              <a:rPr lang="en-US" dirty="0" err="1" smtClean="0"/>
              <a:t>ব্যাপকভাবে</a:t>
            </a:r>
            <a:r>
              <a:rPr lang="en-US" dirty="0" smtClean="0"/>
              <a:t> </a:t>
            </a:r>
            <a:r>
              <a:rPr lang="en-US" dirty="0" err="1" smtClean="0"/>
              <a:t>প্রচলিত</a:t>
            </a:r>
            <a:r>
              <a:rPr lang="en-US" dirty="0" smtClean="0"/>
              <a:t>।</a:t>
            </a:r>
          </a:p>
          <a:p>
            <a:endParaRPr lang="en-US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762000"/>
            <a:ext cx="8153400" cy="4572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 err="1" smtClean="0">
                <a:solidFill>
                  <a:srgbClr val="7030A0"/>
                </a:solidFill>
                <a:latin typeface="+mj-lt"/>
                <a:ea typeface="+mj-ea"/>
                <a:cs typeface="+mj-cs"/>
              </a:rPr>
              <a:t>কোন</a:t>
            </a:r>
            <a:r>
              <a:rPr lang="en-US" sz="2800" b="1" dirty="0" smtClean="0">
                <a:solidFill>
                  <a:srgbClr val="7030A0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+mj-lt"/>
                <a:ea typeface="+mj-ea"/>
                <a:cs typeface="+mj-cs"/>
              </a:rPr>
              <a:t>কোন</a:t>
            </a:r>
            <a:r>
              <a:rPr lang="en-US" sz="2800" b="1" dirty="0" smtClean="0">
                <a:solidFill>
                  <a:srgbClr val="7030A0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+mj-lt"/>
                <a:ea typeface="+mj-ea"/>
                <a:cs typeface="+mj-cs"/>
              </a:rPr>
              <a:t>পর্যায়ের</a:t>
            </a:r>
            <a:r>
              <a:rPr lang="en-US" sz="2800" b="1" dirty="0" smtClean="0">
                <a:solidFill>
                  <a:srgbClr val="7030A0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+mj-lt"/>
                <a:ea typeface="+mj-ea"/>
                <a:cs typeface="+mj-cs"/>
              </a:rPr>
              <a:t>কর্মচারীদের</a:t>
            </a:r>
            <a:r>
              <a:rPr lang="en-US" sz="2800" b="1" dirty="0" smtClean="0">
                <a:solidFill>
                  <a:srgbClr val="7030A0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+mj-lt"/>
                <a:ea typeface="+mj-ea"/>
                <a:cs typeface="+mj-cs"/>
              </a:rPr>
              <a:t>আমলা</a:t>
            </a:r>
            <a:r>
              <a:rPr lang="en-US" sz="2800" b="1" dirty="0" smtClean="0">
                <a:solidFill>
                  <a:srgbClr val="7030A0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+mj-lt"/>
                <a:ea typeface="+mj-ea"/>
                <a:cs typeface="+mj-cs"/>
              </a:rPr>
              <a:t>বলা</a:t>
            </a:r>
            <a:r>
              <a:rPr lang="en-US" sz="2800" b="1" dirty="0" smtClean="0">
                <a:solidFill>
                  <a:srgbClr val="7030A0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+mj-lt"/>
                <a:ea typeface="+mj-ea"/>
                <a:cs typeface="+mj-cs"/>
              </a:rPr>
              <a:t>হয়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0908" y="1898571"/>
            <a:ext cx="8988358" cy="29546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 err="1" smtClean="0"/>
              <a:t>বিশ্ববিদ্যালয়</a:t>
            </a:r>
            <a:r>
              <a:rPr lang="en-US" dirty="0" smtClean="0"/>
              <a:t> </a:t>
            </a:r>
            <a:r>
              <a:rPr lang="en-US" dirty="0" err="1" smtClean="0"/>
              <a:t>পর্যায়ের</a:t>
            </a:r>
            <a:r>
              <a:rPr lang="en-US" dirty="0" smtClean="0"/>
              <a:t> </a:t>
            </a:r>
            <a:r>
              <a:rPr lang="en-US" dirty="0" err="1" smtClean="0"/>
              <a:t>সবচেয়ে</a:t>
            </a:r>
            <a:r>
              <a:rPr lang="en-US" dirty="0" smtClean="0"/>
              <a:t> </a:t>
            </a:r>
            <a:r>
              <a:rPr lang="en-US" dirty="0" err="1" smtClean="0"/>
              <a:t>মেধাবী</a:t>
            </a:r>
            <a:r>
              <a:rPr lang="en-US" dirty="0" smtClean="0"/>
              <a:t> </a:t>
            </a:r>
            <a:r>
              <a:rPr lang="en-US" dirty="0" err="1" smtClean="0"/>
              <a:t>তরুণ-তরুণীরা</a:t>
            </a:r>
            <a:r>
              <a:rPr lang="en-US" dirty="0" smtClean="0"/>
              <a:t> </a:t>
            </a:r>
            <a:r>
              <a:rPr lang="en-US" dirty="0" err="1" smtClean="0"/>
              <a:t>অত্যন্ত</a:t>
            </a:r>
            <a:r>
              <a:rPr lang="en-US" dirty="0" smtClean="0"/>
              <a:t> </a:t>
            </a:r>
            <a:r>
              <a:rPr lang="en-US" dirty="0" err="1" smtClean="0"/>
              <a:t>ভালো</a:t>
            </a:r>
            <a:r>
              <a:rPr lang="en-US" dirty="0" smtClean="0"/>
              <a:t> </a:t>
            </a:r>
            <a:r>
              <a:rPr lang="en-US" dirty="0" err="1" smtClean="0"/>
              <a:t>ফল</a:t>
            </a:r>
            <a:r>
              <a:rPr lang="en-US" dirty="0" smtClean="0"/>
              <a:t> </a:t>
            </a:r>
            <a:r>
              <a:rPr lang="en-US" dirty="0" err="1" smtClean="0"/>
              <a:t>লাভ</a:t>
            </a:r>
            <a:r>
              <a:rPr lang="en-US" dirty="0" smtClean="0"/>
              <a:t> </a:t>
            </a:r>
            <a:r>
              <a:rPr lang="en-US" dirty="0" err="1" smtClean="0"/>
              <a:t>করে</a:t>
            </a:r>
            <a:r>
              <a:rPr lang="en-US" dirty="0" smtClean="0"/>
              <a:t> </a:t>
            </a:r>
            <a:r>
              <a:rPr lang="en-US" dirty="0" err="1" smtClean="0"/>
              <a:t>উচ্চশিক্ষা</a:t>
            </a:r>
            <a:r>
              <a:rPr lang="en-US" dirty="0" smtClean="0"/>
              <a:t>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 err="1" smtClean="0"/>
              <a:t>সম্পন্ন</a:t>
            </a:r>
            <a:r>
              <a:rPr lang="en-US" dirty="0" smtClean="0"/>
              <a:t> </a:t>
            </a:r>
            <a:r>
              <a:rPr lang="en-US" dirty="0" err="1" smtClean="0"/>
              <a:t>করেন</a:t>
            </a:r>
            <a:r>
              <a:rPr lang="en-US" dirty="0" smtClean="0"/>
              <a:t> </a:t>
            </a:r>
            <a:r>
              <a:rPr lang="en-US" dirty="0" err="1" smtClean="0"/>
              <a:t>এবং</a:t>
            </a:r>
            <a:r>
              <a:rPr lang="en-US" dirty="0" smtClean="0"/>
              <a:t> </a:t>
            </a:r>
            <a:r>
              <a:rPr lang="en-US" dirty="0" err="1" smtClean="0"/>
              <a:t>সিভিল</a:t>
            </a:r>
            <a:r>
              <a:rPr lang="en-US" dirty="0" smtClean="0"/>
              <a:t> </a:t>
            </a:r>
            <a:r>
              <a:rPr lang="en-US" dirty="0" err="1" smtClean="0"/>
              <a:t>সার্ভিস</a:t>
            </a:r>
            <a:r>
              <a:rPr lang="en-US" dirty="0" smtClean="0"/>
              <a:t> </a:t>
            </a:r>
            <a:r>
              <a:rPr lang="en-US" dirty="0" err="1" smtClean="0"/>
              <a:t>পরীক্ষায়</a:t>
            </a:r>
            <a:r>
              <a:rPr lang="en-US" dirty="0" smtClean="0"/>
              <a:t> </a:t>
            </a:r>
            <a:r>
              <a:rPr lang="en-US" dirty="0" err="1" smtClean="0"/>
              <a:t>অংশ</a:t>
            </a:r>
            <a:r>
              <a:rPr lang="en-US" dirty="0" smtClean="0"/>
              <a:t>  </a:t>
            </a:r>
            <a:r>
              <a:rPr lang="en-US" dirty="0" err="1" smtClean="0"/>
              <a:t>নিয়ে</a:t>
            </a:r>
            <a:r>
              <a:rPr lang="en-US" dirty="0" smtClean="0"/>
              <a:t> </a:t>
            </a:r>
            <a:r>
              <a:rPr lang="en-US" dirty="0" err="1" smtClean="0"/>
              <a:t>তাতে</a:t>
            </a:r>
            <a:r>
              <a:rPr lang="en-US" dirty="0" smtClean="0"/>
              <a:t> </a:t>
            </a:r>
            <a:r>
              <a:rPr lang="en-US" dirty="0" err="1" smtClean="0"/>
              <a:t>উত্তীর্ণ</a:t>
            </a:r>
            <a:r>
              <a:rPr lang="en-US" dirty="0" smtClean="0"/>
              <a:t> </a:t>
            </a:r>
            <a:r>
              <a:rPr lang="en-US" dirty="0" err="1" smtClean="0"/>
              <a:t>হয়ে</a:t>
            </a:r>
            <a:r>
              <a:rPr lang="en-US" dirty="0" smtClean="0"/>
              <a:t> </a:t>
            </a:r>
            <a:r>
              <a:rPr lang="en-US" dirty="0" err="1" smtClean="0"/>
              <a:t>নিজেদের</a:t>
            </a:r>
            <a:r>
              <a:rPr lang="en-US" dirty="0" smtClean="0"/>
              <a:t>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 err="1" smtClean="0"/>
              <a:t>সবচেয়ে</a:t>
            </a:r>
            <a:r>
              <a:rPr lang="en-US" dirty="0" smtClean="0"/>
              <a:t> </a:t>
            </a:r>
            <a:r>
              <a:rPr lang="en-US" dirty="0" err="1" smtClean="0"/>
              <a:t>চৌকস</a:t>
            </a:r>
            <a:r>
              <a:rPr lang="en-US" dirty="0" smtClean="0"/>
              <a:t> </a:t>
            </a:r>
            <a:r>
              <a:rPr lang="en-US" dirty="0" err="1" smtClean="0"/>
              <a:t>শিক্ষিত</a:t>
            </a:r>
            <a:r>
              <a:rPr lang="en-US" dirty="0" smtClean="0"/>
              <a:t> ও </a:t>
            </a:r>
            <a:r>
              <a:rPr lang="en-US" dirty="0" err="1" smtClean="0"/>
              <a:t>মেধাবী</a:t>
            </a:r>
            <a:r>
              <a:rPr lang="en-US" dirty="0" smtClean="0"/>
              <a:t> </a:t>
            </a:r>
            <a:r>
              <a:rPr lang="en-US" dirty="0" err="1" smtClean="0"/>
              <a:t>ব্যক্তি</a:t>
            </a:r>
            <a:r>
              <a:rPr lang="en-US" dirty="0" smtClean="0"/>
              <a:t>  </a:t>
            </a:r>
            <a:r>
              <a:rPr lang="en-US" dirty="0" err="1" smtClean="0"/>
              <a:t>হিসেবে</a:t>
            </a:r>
            <a:r>
              <a:rPr lang="en-US" dirty="0" smtClean="0"/>
              <a:t> </a:t>
            </a:r>
            <a:r>
              <a:rPr lang="en-US" dirty="0" err="1" smtClean="0"/>
              <a:t>প্রমাণ</a:t>
            </a:r>
            <a:r>
              <a:rPr lang="en-US" dirty="0" smtClean="0"/>
              <a:t> </a:t>
            </a:r>
            <a:r>
              <a:rPr lang="en-US" dirty="0" err="1" smtClean="0"/>
              <a:t>করে</a:t>
            </a:r>
            <a:r>
              <a:rPr lang="en-US" dirty="0" smtClean="0"/>
              <a:t> </a:t>
            </a:r>
            <a:r>
              <a:rPr lang="en-US" dirty="0" err="1" smtClean="0"/>
              <a:t>রাষ্ট্র</a:t>
            </a:r>
            <a:r>
              <a:rPr lang="en-US" dirty="0" smtClean="0"/>
              <a:t> </a:t>
            </a:r>
            <a:r>
              <a:rPr lang="en-US" dirty="0" err="1" smtClean="0"/>
              <a:t>বা</a:t>
            </a:r>
            <a:r>
              <a:rPr lang="en-US" dirty="0" smtClean="0"/>
              <a:t> </a:t>
            </a:r>
            <a:r>
              <a:rPr lang="en-US" dirty="0" err="1" smtClean="0"/>
              <a:t>প্রজাতন্ত্রের</a:t>
            </a:r>
            <a:endParaRPr lang="en-US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 </a:t>
            </a:r>
            <a:r>
              <a:rPr lang="en-US" dirty="0" err="1" smtClean="0"/>
              <a:t>কর্মযজ্ঞে</a:t>
            </a:r>
            <a:r>
              <a:rPr lang="en-US" dirty="0" smtClean="0"/>
              <a:t> </a:t>
            </a:r>
            <a:r>
              <a:rPr lang="en-US" dirty="0" err="1" smtClean="0"/>
              <a:t>যোগ</a:t>
            </a:r>
            <a:r>
              <a:rPr lang="en-US" dirty="0" smtClean="0"/>
              <a:t> </a:t>
            </a:r>
            <a:r>
              <a:rPr lang="en-US" dirty="0" err="1" smtClean="0"/>
              <a:t>দেন</a:t>
            </a:r>
            <a:r>
              <a:rPr lang="en-US" dirty="0" smtClean="0"/>
              <a:t>। </a:t>
            </a:r>
            <a:r>
              <a:rPr lang="en-US" dirty="0" err="1" smtClean="0"/>
              <a:t>সহকারী</a:t>
            </a:r>
            <a:r>
              <a:rPr lang="en-US" dirty="0" smtClean="0"/>
              <a:t> </a:t>
            </a:r>
            <a:r>
              <a:rPr lang="en-US" dirty="0" err="1" smtClean="0"/>
              <a:t>সচিব</a:t>
            </a:r>
            <a:r>
              <a:rPr lang="en-US" dirty="0" smtClean="0"/>
              <a:t>, </a:t>
            </a:r>
            <a:r>
              <a:rPr lang="en-US" dirty="0" err="1" smtClean="0"/>
              <a:t>ডেপুটি</a:t>
            </a:r>
            <a:r>
              <a:rPr lang="en-US" dirty="0" smtClean="0"/>
              <a:t> </a:t>
            </a:r>
            <a:r>
              <a:rPr lang="en-US" dirty="0" err="1" smtClean="0"/>
              <a:t>সেক্রেটারি</a:t>
            </a:r>
            <a:r>
              <a:rPr lang="en-US" dirty="0" smtClean="0"/>
              <a:t>, </a:t>
            </a:r>
            <a:r>
              <a:rPr lang="en-US" dirty="0" err="1" smtClean="0"/>
              <a:t>জয়েন্ট</a:t>
            </a:r>
            <a:r>
              <a:rPr lang="en-US" dirty="0" smtClean="0"/>
              <a:t> </a:t>
            </a:r>
            <a:r>
              <a:rPr lang="en-US" dirty="0" err="1" smtClean="0"/>
              <a:t>সেক্রেটারি</a:t>
            </a:r>
            <a:r>
              <a:rPr lang="en-US" dirty="0" smtClean="0"/>
              <a:t>, </a:t>
            </a:r>
            <a:r>
              <a:rPr lang="en-US" dirty="0" err="1" smtClean="0"/>
              <a:t>অ্যাডিশনাল</a:t>
            </a:r>
            <a:r>
              <a:rPr lang="en-US" dirty="0" smtClean="0"/>
              <a:t>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 err="1" smtClean="0"/>
              <a:t>সেক্রেটারি</a:t>
            </a:r>
            <a:r>
              <a:rPr lang="en-US" dirty="0" smtClean="0"/>
              <a:t>, </a:t>
            </a:r>
            <a:r>
              <a:rPr lang="en-US" dirty="0" err="1" smtClean="0"/>
              <a:t>সিনিয়র</a:t>
            </a:r>
            <a:r>
              <a:rPr lang="en-US" dirty="0" smtClean="0"/>
              <a:t> </a:t>
            </a:r>
            <a:r>
              <a:rPr lang="en-US" dirty="0" err="1" smtClean="0"/>
              <a:t>সেক্রেটারি</a:t>
            </a:r>
            <a:r>
              <a:rPr lang="en-US" dirty="0" smtClean="0"/>
              <a:t> </a:t>
            </a:r>
            <a:r>
              <a:rPr lang="en-US" dirty="0" err="1" smtClean="0"/>
              <a:t>ইত্যাদি</a:t>
            </a:r>
            <a:r>
              <a:rPr lang="en-US" dirty="0" smtClean="0"/>
              <a:t> </a:t>
            </a:r>
            <a:r>
              <a:rPr lang="en-US" dirty="0" err="1" smtClean="0"/>
              <a:t>পদে</a:t>
            </a:r>
            <a:r>
              <a:rPr lang="en-US" dirty="0" smtClean="0"/>
              <a:t> </a:t>
            </a:r>
            <a:r>
              <a:rPr lang="en-US" dirty="0" err="1" smtClean="0"/>
              <a:t>পদোন্নতি</a:t>
            </a:r>
            <a:r>
              <a:rPr lang="en-US" dirty="0" smtClean="0"/>
              <a:t> </a:t>
            </a:r>
            <a:r>
              <a:rPr lang="en-US" dirty="0" err="1" smtClean="0"/>
              <a:t>লাভ</a:t>
            </a:r>
            <a:r>
              <a:rPr lang="en-US" dirty="0" smtClean="0"/>
              <a:t> </a:t>
            </a:r>
            <a:r>
              <a:rPr lang="en-US" dirty="0" err="1" smtClean="0"/>
              <a:t>করে</a:t>
            </a:r>
            <a:r>
              <a:rPr lang="en-US" dirty="0" smtClean="0"/>
              <a:t> </a:t>
            </a:r>
            <a:r>
              <a:rPr lang="en-US" dirty="0" err="1" smtClean="0"/>
              <a:t>কর্মজীবন</a:t>
            </a:r>
            <a:r>
              <a:rPr lang="en-US" dirty="0" smtClean="0"/>
              <a:t> </a:t>
            </a:r>
            <a:r>
              <a:rPr lang="en-US" dirty="0" err="1" smtClean="0"/>
              <a:t>শেষ</a:t>
            </a:r>
            <a:r>
              <a:rPr lang="en-US" dirty="0" smtClean="0"/>
              <a:t> </a:t>
            </a:r>
            <a:r>
              <a:rPr lang="en-US" dirty="0" err="1" smtClean="0"/>
              <a:t>করেন</a:t>
            </a:r>
            <a:r>
              <a:rPr lang="en-US" dirty="0" smtClean="0"/>
              <a:t>।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 err="1" smtClean="0"/>
              <a:t>তারাই</a:t>
            </a:r>
            <a:r>
              <a:rPr lang="en-US" dirty="0" smtClean="0"/>
              <a:t> </a:t>
            </a:r>
            <a:r>
              <a:rPr lang="en-US" dirty="0" err="1" smtClean="0"/>
              <a:t>শুরু</a:t>
            </a:r>
            <a:r>
              <a:rPr lang="en-US" dirty="0" smtClean="0"/>
              <a:t> </a:t>
            </a:r>
            <a:r>
              <a:rPr lang="en-US" dirty="0" err="1" smtClean="0"/>
              <a:t>থেকে</a:t>
            </a:r>
            <a:r>
              <a:rPr lang="en-US" dirty="0" smtClean="0"/>
              <a:t> </a:t>
            </a:r>
            <a:r>
              <a:rPr lang="en-US" dirty="0" err="1" smtClean="0"/>
              <a:t>উপজেলা</a:t>
            </a:r>
            <a:r>
              <a:rPr lang="en-US" dirty="0" smtClean="0"/>
              <a:t> </a:t>
            </a:r>
            <a:r>
              <a:rPr lang="en-US" dirty="0" err="1" smtClean="0"/>
              <a:t>প্রশাসনে</a:t>
            </a:r>
            <a:r>
              <a:rPr lang="en-US" dirty="0" smtClean="0"/>
              <a:t>, </a:t>
            </a:r>
            <a:r>
              <a:rPr lang="en-US" dirty="0" err="1" smtClean="0"/>
              <a:t>জেলা</a:t>
            </a:r>
            <a:r>
              <a:rPr lang="en-US" dirty="0" smtClean="0"/>
              <a:t> </a:t>
            </a:r>
            <a:r>
              <a:rPr lang="en-US" dirty="0" err="1" smtClean="0"/>
              <a:t>প্রশাসন</a:t>
            </a:r>
            <a:r>
              <a:rPr lang="en-US" dirty="0" smtClean="0"/>
              <a:t>, </a:t>
            </a:r>
            <a:r>
              <a:rPr lang="en-US" dirty="0" err="1" smtClean="0"/>
              <a:t>বিভাগীয়</a:t>
            </a:r>
            <a:r>
              <a:rPr lang="en-US" dirty="0" smtClean="0"/>
              <a:t> </a:t>
            </a:r>
            <a:r>
              <a:rPr lang="en-US" dirty="0" err="1" smtClean="0"/>
              <a:t>প্রশাসন</a:t>
            </a:r>
            <a:r>
              <a:rPr lang="en-US" dirty="0" smtClean="0"/>
              <a:t>, </a:t>
            </a:r>
            <a:r>
              <a:rPr lang="en-US" dirty="0" err="1" smtClean="0"/>
              <a:t>নেতৃত্ব</a:t>
            </a:r>
            <a:r>
              <a:rPr lang="en-US" dirty="0" smtClean="0"/>
              <a:t> 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 err="1" smtClean="0"/>
              <a:t>দেন</a:t>
            </a:r>
            <a:r>
              <a:rPr lang="en-US" dirty="0" smtClean="0"/>
              <a:t>। </a:t>
            </a:r>
            <a:r>
              <a:rPr lang="en-US" dirty="0" err="1" smtClean="0"/>
              <a:t>এদের</a:t>
            </a:r>
            <a:r>
              <a:rPr lang="en-US" dirty="0" smtClean="0"/>
              <a:t> </a:t>
            </a:r>
            <a:r>
              <a:rPr lang="en-US" dirty="0" err="1" smtClean="0"/>
              <a:t>সকলকেই</a:t>
            </a:r>
            <a:r>
              <a:rPr lang="en-US" dirty="0" smtClean="0"/>
              <a:t> </a:t>
            </a:r>
            <a:r>
              <a:rPr lang="en-US" dirty="0" err="1" smtClean="0"/>
              <a:t>সরকারি</a:t>
            </a:r>
            <a:r>
              <a:rPr lang="en-US" dirty="0" smtClean="0"/>
              <a:t> </a:t>
            </a:r>
            <a:r>
              <a:rPr lang="en-US" dirty="0" err="1" smtClean="0"/>
              <a:t>আমলা</a:t>
            </a:r>
            <a:r>
              <a:rPr lang="en-US" dirty="0" smtClean="0"/>
              <a:t> </a:t>
            </a:r>
            <a:r>
              <a:rPr lang="en-US" dirty="0" err="1" smtClean="0"/>
              <a:t>বলা</a:t>
            </a:r>
            <a:r>
              <a:rPr lang="en-US" dirty="0" smtClean="0"/>
              <a:t> </a:t>
            </a:r>
            <a:r>
              <a:rPr lang="en-US" dirty="0" err="1" smtClean="0"/>
              <a:t>হয়</a:t>
            </a:r>
            <a:r>
              <a:rPr lang="en-US" dirty="0" smtClean="0"/>
              <a:t>।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838200" y="838200"/>
            <a:ext cx="7620000" cy="4572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>
            <a:noAutofit/>
          </a:bodyPr>
          <a:lstStyle/>
          <a:p>
            <a:pPr lvl="0" algn="ctr">
              <a:spcBef>
                <a:spcPct val="0"/>
              </a:spcBef>
            </a:pPr>
            <a:r>
              <a:rPr lang="en-US" sz="2800" b="1" dirty="0" err="1" smtClean="0">
                <a:solidFill>
                  <a:srgbClr val="FFFF00"/>
                </a:solidFill>
                <a:sym typeface="Wingdings"/>
              </a:rPr>
              <a:t>লালফিতার</a:t>
            </a:r>
            <a:r>
              <a:rPr lang="en-US" sz="2800" b="1" dirty="0" smtClean="0">
                <a:solidFill>
                  <a:srgbClr val="FFFF00"/>
                </a:solidFill>
                <a:sym typeface="Wingdings"/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  <a:sym typeface="Wingdings"/>
              </a:rPr>
              <a:t>দৌরাত্ন্যের</a:t>
            </a:r>
            <a:r>
              <a:rPr lang="en-US" sz="2800" b="1" dirty="0" smtClean="0">
                <a:solidFill>
                  <a:srgbClr val="FFFF00"/>
                </a:solidFill>
                <a:sym typeface="Wingdings"/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  <a:sym typeface="Wingdings"/>
              </a:rPr>
              <a:t>প্রভাবে</a:t>
            </a:r>
            <a:r>
              <a:rPr lang="en-US" sz="2800" b="1" dirty="0" smtClean="0">
                <a:solidFill>
                  <a:srgbClr val="FFFF00"/>
                </a:solidFill>
                <a:sym typeface="Wingdings"/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  <a:sym typeface="Wingdings"/>
              </a:rPr>
              <a:t>সৃষ্ট</a:t>
            </a:r>
            <a:r>
              <a:rPr lang="en-US" sz="2800" b="1" dirty="0" smtClean="0">
                <a:solidFill>
                  <a:srgbClr val="FFFF00"/>
                </a:solidFill>
                <a:sym typeface="Wingdings"/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  <a:sym typeface="Wingdings"/>
              </a:rPr>
              <a:t>সমস্যাবলি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61925" y="1676400"/>
            <a:ext cx="8982075" cy="44135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বাংলাদেশের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উন্নয়নের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প্রধান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বাধা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কি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-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এ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প্রশ্নের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সুনির্দিষ্ট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জবাব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লাল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ফিতার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দৌরাত্ম্য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।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</a:p>
          <a:p>
            <a:pPr marL="0" marR="0" lvl="0" indent="0" algn="just" defTabSz="914400" rtl="0" eaLnBrk="1" fontAlgn="base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আমলাতান্ত্রিক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দীর্ঘসূত্রতার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কারণে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বৈদেশিক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সহায়তার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এক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বড়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অংশ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ছাড়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করা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সম্ভব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হয়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না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।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</a:p>
          <a:p>
            <a:pPr marL="0" marR="0" lvl="0" indent="0" algn="just" defTabSz="914400" rtl="0" eaLnBrk="1" fontAlgn="base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বিদেশি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বিনিয়োগকারীরা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সস্তা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শ্রম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ও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বিনিয়োগবান্ধব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নীতি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সত্ত্বেও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যে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সব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কারণে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বাংলাদেশমুখী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Nirmala UI" pitchFamily="34" charset="0"/>
              <a:ea typeface="Calibri" pitchFamily="34" charset="0"/>
              <a:cs typeface="Nirmala UI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হন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না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তার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মধ্যে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আমলাতান্ত্রিক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প্রতিবন্ধকতা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অন্যতম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।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দেশের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সরকারি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দফতরগুলোতে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</a:p>
          <a:p>
            <a:pPr marL="0" marR="0" lvl="0" indent="0" algn="just" defTabSz="914400" rtl="0" eaLnBrk="1" fontAlgn="base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আমলাতান্ত্রিক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দীর্ঘসূত্রতা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বা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লাল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ফিতার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দৌরাত্ম্য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এত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বেশি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যে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সাধারণ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মানুষকে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নূ্ন্যতম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</a:p>
          <a:p>
            <a:pPr marL="0" marR="0" lvl="0" indent="0" algn="just" defTabSz="914400" rtl="0" eaLnBrk="1" fontAlgn="base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সেবা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পেতেও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নাকানি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চুবানির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শিকার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হতে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হয়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।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জনগণের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ট্যাক্সের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টাকায়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সরকারি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কর্মকর্তা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-</a:t>
            </a:r>
          </a:p>
          <a:p>
            <a:pPr marL="0" marR="0" lvl="0" indent="0" algn="just" defTabSz="914400" rtl="0" eaLnBrk="1" fontAlgn="base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কর্মচারীরা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বেতন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ও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অন্যান্য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সুযোগ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-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সুবিধা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ভোগ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করলেও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এর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বিনিময়ে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সেবা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দানে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রয়েছে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</a:p>
          <a:p>
            <a:pPr marL="0" marR="0" lvl="0" indent="0" algn="just" defTabSz="914400" rtl="0" eaLnBrk="1" fontAlgn="base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সীমাহীন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কার্পণ্যতা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।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বাড়ি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বানাতে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গিয়ে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নকশা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অনুমোদনে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যেমন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সাধারণ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মানুষকে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চরম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</a:p>
          <a:p>
            <a:pPr marL="0" marR="0" lvl="0" indent="0" algn="just" defTabSz="914400" rtl="0" eaLnBrk="1" fontAlgn="base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ভোগান্তিতে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পড়তে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হয়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তেমনি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সরকারিভাবে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কোনো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জমি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অধিগ্রহণ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হলে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ক্ষতিগ্রস্তরা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Nirmala UI" pitchFamily="34" charset="0"/>
              <a:ea typeface="Calibri" pitchFamily="34" charset="0"/>
              <a:cs typeface="Nirmala UI" pitchFamily="34" charset="0"/>
            </a:endParaRPr>
          </a:p>
          <a:p>
            <a:pPr marL="0" marR="0" lvl="0" indent="0" defTabSz="914400" rtl="0" eaLnBrk="1" fontAlgn="base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দিনের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পর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দিন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ধরনা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দিয়েও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পায়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না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ক্ষতিপূরণ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।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পানির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লাইন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নিতে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গেলে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নানা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হয়রানির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</a:p>
          <a:p>
            <a:pPr marL="0" marR="0" lvl="0" indent="0" algn="just" defTabSz="914400" rtl="0" eaLnBrk="1" fontAlgn="base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শিকার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হচ্ছেন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নগরবাসী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।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বিদ্যুতের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ভৌতিক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বিল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সংশোধন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করতে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গেলে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হয়রানি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পোহাতে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হয়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</a:p>
          <a:p>
            <a:pPr marL="0" marR="0" lvl="0" indent="0" algn="just" defTabSz="914400" rtl="0" eaLnBrk="1" fontAlgn="base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দিনের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পর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দিন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।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লাল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ফিতায়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আটকে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আছে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শিক্ষক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-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কর্মচারীদের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টাইম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স্কেল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ও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এমপিওভুক্তি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Nirmala UI" pitchFamily="34" charset="0"/>
                <a:ea typeface="Calibri" pitchFamily="34" charset="0"/>
                <a:cs typeface="Nirmala UI" pitchFamily="34" charset="0"/>
              </a:rPr>
              <a:t>।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02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838200"/>
            <a:ext cx="8839200" cy="60755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srgbClr val="333333"/>
                </a:solidFill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</a:p>
          <a:p>
            <a:pPr lvl="0" algn="just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dirty="0" err="1" smtClean="0">
                <a:solidFill>
                  <a:srgbClr val="333333"/>
                </a:solidFill>
                <a:latin typeface="Nirmala UI" pitchFamily="34" charset="0"/>
                <a:ea typeface="Calibri" pitchFamily="34" charset="0"/>
                <a:cs typeface="Nirmala UI" pitchFamily="34" charset="0"/>
              </a:rPr>
              <a:t>সেবা</a:t>
            </a:r>
            <a:r>
              <a:rPr lang="en-US" dirty="0" smtClean="0">
                <a:solidFill>
                  <a:srgbClr val="333333"/>
                </a:solidFill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333333"/>
                </a:solidFill>
                <a:latin typeface="Nirmala UI" pitchFamily="34" charset="0"/>
                <a:ea typeface="Calibri" pitchFamily="34" charset="0"/>
                <a:cs typeface="Nirmala UI" pitchFamily="34" charset="0"/>
              </a:rPr>
              <a:t>খাতের</a:t>
            </a:r>
            <a:r>
              <a:rPr lang="en-US" dirty="0" smtClean="0">
                <a:solidFill>
                  <a:srgbClr val="333333"/>
                </a:solidFill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333333"/>
                </a:solidFill>
                <a:latin typeface="Nirmala UI" pitchFamily="34" charset="0"/>
                <a:ea typeface="Calibri" pitchFamily="34" charset="0"/>
                <a:cs typeface="Nirmala UI" pitchFamily="34" charset="0"/>
              </a:rPr>
              <a:t>এমন</a:t>
            </a:r>
            <a:r>
              <a:rPr lang="en-US" dirty="0" smtClean="0">
                <a:solidFill>
                  <a:srgbClr val="333333"/>
                </a:solidFill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333333"/>
                </a:solidFill>
                <a:latin typeface="Nirmala UI" pitchFamily="34" charset="0"/>
                <a:ea typeface="Calibri" pitchFamily="34" charset="0"/>
                <a:cs typeface="Nirmala UI" pitchFamily="34" charset="0"/>
              </a:rPr>
              <a:t>কোনো</a:t>
            </a:r>
            <a:r>
              <a:rPr lang="en-US" dirty="0" smtClean="0">
                <a:solidFill>
                  <a:srgbClr val="333333"/>
                </a:solidFill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333333"/>
                </a:solidFill>
                <a:latin typeface="Nirmala UI" pitchFamily="34" charset="0"/>
                <a:ea typeface="Calibri" pitchFamily="34" charset="0"/>
                <a:cs typeface="Nirmala UI" pitchFamily="34" charset="0"/>
              </a:rPr>
              <a:t>সেক্টর</a:t>
            </a:r>
            <a:r>
              <a:rPr lang="en-US" dirty="0" smtClean="0">
                <a:solidFill>
                  <a:srgbClr val="333333"/>
                </a:solidFill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333333"/>
                </a:solidFill>
                <a:latin typeface="Nirmala UI" pitchFamily="34" charset="0"/>
                <a:ea typeface="Calibri" pitchFamily="34" charset="0"/>
                <a:cs typeface="Nirmala UI" pitchFamily="34" charset="0"/>
              </a:rPr>
              <a:t>নেই</a:t>
            </a:r>
            <a:r>
              <a:rPr lang="en-US" dirty="0" smtClean="0">
                <a:solidFill>
                  <a:srgbClr val="333333"/>
                </a:solidFill>
                <a:latin typeface="SolaimanLipi"/>
                <a:ea typeface="Calibri" pitchFamily="34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rgbClr val="333333"/>
                </a:solidFill>
                <a:latin typeface="Nirmala UI" pitchFamily="34" charset="0"/>
                <a:ea typeface="Calibri" pitchFamily="34" charset="0"/>
                <a:cs typeface="Nirmala UI" pitchFamily="34" charset="0"/>
              </a:rPr>
              <a:t>যেখানে</a:t>
            </a:r>
            <a:r>
              <a:rPr lang="en-US" dirty="0" smtClean="0">
                <a:solidFill>
                  <a:srgbClr val="333333"/>
                </a:solidFill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333333"/>
                </a:solidFill>
                <a:latin typeface="Nirmala UI" pitchFamily="34" charset="0"/>
                <a:ea typeface="Calibri" pitchFamily="34" charset="0"/>
                <a:cs typeface="Nirmala UI" pitchFamily="34" charset="0"/>
              </a:rPr>
              <a:t>লাল</a:t>
            </a:r>
            <a:r>
              <a:rPr lang="en-US" dirty="0" smtClean="0">
                <a:solidFill>
                  <a:srgbClr val="333333"/>
                </a:solidFill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333333"/>
                </a:solidFill>
                <a:latin typeface="Nirmala UI" pitchFamily="34" charset="0"/>
                <a:ea typeface="Calibri" pitchFamily="34" charset="0"/>
                <a:cs typeface="Nirmala UI" pitchFamily="34" charset="0"/>
              </a:rPr>
              <a:t>ফিতার</a:t>
            </a:r>
            <a:r>
              <a:rPr lang="en-US" dirty="0" smtClean="0">
                <a:solidFill>
                  <a:srgbClr val="333333"/>
                </a:solidFill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333333"/>
                </a:solidFill>
                <a:latin typeface="Nirmala UI" pitchFamily="34" charset="0"/>
                <a:ea typeface="Calibri" pitchFamily="34" charset="0"/>
                <a:cs typeface="Nirmala UI" pitchFamily="34" charset="0"/>
              </a:rPr>
              <a:t>দৌরাত্ম্য</a:t>
            </a:r>
            <a:r>
              <a:rPr lang="en-US" dirty="0" smtClean="0">
                <a:solidFill>
                  <a:srgbClr val="333333"/>
                </a:solidFill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333333"/>
                </a:solidFill>
                <a:latin typeface="Nirmala UI" pitchFamily="34" charset="0"/>
                <a:ea typeface="Calibri" pitchFamily="34" charset="0"/>
                <a:cs typeface="Nirmala UI" pitchFamily="34" charset="0"/>
              </a:rPr>
              <a:t>নেই</a:t>
            </a:r>
            <a:r>
              <a:rPr lang="en-US" dirty="0" smtClean="0">
                <a:solidFill>
                  <a:srgbClr val="333333"/>
                </a:solidFill>
                <a:latin typeface="Nirmala UI" pitchFamily="34" charset="0"/>
                <a:ea typeface="Calibri" pitchFamily="34" charset="0"/>
                <a:cs typeface="Nirmala UI" pitchFamily="34" charset="0"/>
              </a:rPr>
              <a:t>।</a:t>
            </a:r>
            <a:r>
              <a:rPr lang="en-US" dirty="0" smtClean="0">
                <a:solidFill>
                  <a:srgbClr val="333333"/>
                </a:solidFill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333333"/>
                </a:solidFill>
                <a:latin typeface="Nirmala UI" pitchFamily="34" charset="0"/>
                <a:ea typeface="Calibri" pitchFamily="34" charset="0"/>
                <a:cs typeface="Nirmala UI" pitchFamily="34" charset="0"/>
              </a:rPr>
              <a:t>যে</a:t>
            </a:r>
            <a:r>
              <a:rPr lang="en-US" dirty="0" smtClean="0">
                <a:solidFill>
                  <a:srgbClr val="333333"/>
                </a:solidFill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333333"/>
                </a:solidFill>
                <a:latin typeface="Nirmala UI" pitchFamily="34" charset="0"/>
                <a:ea typeface="Calibri" pitchFamily="34" charset="0"/>
                <a:cs typeface="Nirmala UI" pitchFamily="34" charset="0"/>
              </a:rPr>
              <a:t>কোন</a:t>
            </a:r>
            <a:r>
              <a:rPr lang="en-US" dirty="0" smtClean="0">
                <a:solidFill>
                  <a:srgbClr val="333333"/>
                </a:solidFill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333333"/>
                </a:solidFill>
                <a:latin typeface="Nirmala UI" pitchFamily="34" charset="0"/>
                <a:ea typeface="Calibri" pitchFamily="34" charset="0"/>
                <a:cs typeface="Nirmala UI" pitchFamily="34" charset="0"/>
              </a:rPr>
              <a:t>কাজের</a:t>
            </a:r>
            <a:r>
              <a:rPr lang="en-US" dirty="0" smtClean="0">
                <a:solidFill>
                  <a:srgbClr val="333333"/>
                </a:solidFill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333333"/>
                </a:solidFill>
                <a:latin typeface="Nirmala UI" pitchFamily="34" charset="0"/>
                <a:ea typeface="Calibri" pitchFamily="34" charset="0"/>
                <a:cs typeface="Nirmala UI" pitchFamily="34" charset="0"/>
              </a:rPr>
              <a:t>জন্য</a:t>
            </a:r>
            <a:r>
              <a:rPr lang="en-US" dirty="0" smtClean="0">
                <a:solidFill>
                  <a:srgbClr val="333333"/>
                </a:solidFill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333333"/>
                </a:solidFill>
                <a:latin typeface="Nirmala UI" pitchFamily="34" charset="0"/>
                <a:ea typeface="Calibri" pitchFamily="34" charset="0"/>
                <a:cs typeface="Nirmala UI" pitchFamily="34" charset="0"/>
              </a:rPr>
              <a:t>ভুক্তভোগীদের</a:t>
            </a:r>
            <a:r>
              <a:rPr lang="en-US" dirty="0" smtClean="0">
                <a:solidFill>
                  <a:srgbClr val="333333"/>
                </a:solidFill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333333"/>
                </a:solidFill>
                <a:latin typeface="Nirmala UI" pitchFamily="34" charset="0"/>
                <a:ea typeface="Calibri" pitchFamily="34" charset="0"/>
                <a:cs typeface="Nirmala UI" pitchFamily="34" charset="0"/>
              </a:rPr>
              <a:t>দিনের</a:t>
            </a:r>
            <a:r>
              <a:rPr lang="en-US" dirty="0" smtClean="0">
                <a:solidFill>
                  <a:srgbClr val="333333"/>
                </a:solidFill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333333"/>
                </a:solidFill>
                <a:latin typeface="Nirmala UI" pitchFamily="34" charset="0"/>
                <a:ea typeface="Calibri" pitchFamily="34" charset="0"/>
                <a:cs typeface="Nirmala UI" pitchFamily="34" charset="0"/>
              </a:rPr>
              <a:t>পর</a:t>
            </a:r>
            <a:r>
              <a:rPr lang="en-US" dirty="0" smtClean="0">
                <a:solidFill>
                  <a:srgbClr val="333333"/>
                </a:solidFill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333333"/>
                </a:solidFill>
                <a:latin typeface="Nirmala UI" pitchFamily="34" charset="0"/>
                <a:ea typeface="Calibri" pitchFamily="34" charset="0"/>
                <a:cs typeface="Nirmala UI" pitchFamily="34" charset="0"/>
              </a:rPr>
              <a:t>দিন</a:t>
            </a:r>
            <a:r>
              <a:rPr lang="en-US" dirty="0" smtClean="0">
                <a:solidFill>
                  <a:srgbClr val="333333"/>
                </a:solidFill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333333"/>
                </a:solidFill>
                <a:latin typeface="Nirmala UI" pitchFamily="34" charset="0"/>
                <a:ea typeface="Calibri" pitchFamily="34" charset="0"/>
                <a:cs typeface="Nirmala UI" pitchFamily="34" charset="0"/>
              </a:rPr>
              <a:t>বিভিন্ন</a:t>
            </a:r>
            <a:r>
              <a:rPr lang="en-US" dirty="0" smtClean="0">
                <a:solidFill>
                  <a:srgbClr val="333333"/>
                </a:solidFill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333333"/>
                </a:solidFill>
                <a:latin typeface="Nirmala UI" pitchFamily="34" charset="0"/>
                <a:ea typeface="Calibri" pitchFamily="34" charset="0"/>
                <a:cs typeface="Nirmala UI" pitchFamily="34" charset="0"/>
              </a:rPr>
              <a:t>দফতরে</a:t>
            </a:r>
            <a:r>
              <a:rPr lang="en-US" dirty="0" smtClean="0">
                <a:solidFill>
                  <a:srgbClr val="333333"/>
                </a:solidFill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333333"/>
                </a:solidFill>
                <a:latin typeface="Nirmala UI" pitchFamily="34" charset="0"/>
                <a:ea typeface="Calibri" pitchFamily="34" charset="0"/>
                <a:cs typeface="Nirmala UI" pitchFamily="34" charset="0"/>
              </a:rPr>
              <a:t>ঘুরতে</a:t>
            </a:r>
            <a:r>
              <a:rPr lang="en-US" dirty="0" smtClean="0">
                <a:solidFill>
                  <a:srgbClr val="333333"/>
                </a:solidFill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333333"/>
                </a:solidFill>
                <a:latin typeface="Nirmala UI" pitchFamily="34" charset="0"/>
                <a:ea typeface="Calibri" pitchFamily="34" charset="0"/>
                <a:cs typeface="Nirmala UI" pitchFamily="34" charset="0"/>
              </a:rPr>
              <a:t>হয়</a:t>
            </a:r>
            <a:r>
              <a:rPr lang="en-US" dirty="0" smtClean="0">
                <a:solidFill>
                  <a:srgbClr val="333333"/>
                </a:solidFill>
                <a:latin typeface="Nirmala UI" pitchFamily="34" charset="0"/>
                <a:ea typeface="Calibri" pitchFamily="34" charset="0"/>
                <a:cs typeface="Nirmala UI" pitchFamily="34" charset="0"/>
              </a:rPr>
              <a:t>।</a:t>
            </a:r>
            <a:r>
              <a:rPr lang="en-US" dirty="0" smtClean="0">
                <a:solidFill>
                  <a:srgbClr val="333333"/>
                </a:solidFill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333333"/>
                </a:solidFill>
                <a:latin typeface="Nirmala UI" pitchFamily="34" charset="0"/>
                <a:ea typeface="Calibri" pitchFamily="34" charset="0"/>
                <a:cs typeface="Nirmala UI" pitchFamily="34" charset="0"/>
              </a:rPr>
              <a:t>বিশেষ</a:t>
            </a:r>
            <a:r>
              <a:rPr lang="en-US" dirty="0" smtClean="0">
                <a:solidFill>
                  <a:srgbClr val="333333"/>
                </a:solidFill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333333"/>
                </a:solidFill>
                <a:latin typeface="Nirmala UI" pitchFamily="34" charset="0"/>
                <a:ea typeface="Calibri" pitchFamily="34" charset="0"/>
                <a:cs typeface="Nirmala UI" pitchFamily="34" charset="0"/>
              </a:rPr>
              <a:t>করে</a:t>
            </a:r>
            <a:r>
              <a:rPr lang="en-US" dirty="0" smtClean="0">
                <a:solidFill>
                  <a:srgbClr val="333333"/>
                </a:solidFill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333333"/>
                </a:solidFill>
                <a:latin typeface="Nirmala UI" pitchFamily="34" charset="0"/>
                <a:ea typeface="Calibri" pitchFamily="34" charset="0"/>
                <a:cs typeface="Nirmala UI" pitchFamily="34" charset="0"/>
              </a:rPr>
              <a:t>শিক্ষা</a:t>
            </a:r>
            <a:r>
              <a:rPr lang="en-US" dirty="0" smtClean="0">
                <a:solidFill>
                  <a:srgbClr val="333333"/>
                </a:solidFill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rgbClr val="333333"/>
                </a:solidFill>
                <a:latin typeface="Nirmala UI" pitchFamily="34" charset="0"/>
                <a:ea typeface="Calibri" pitchFamily="34" charset="0"/>
                <a:cs typeface="Nirmala UI" pitchFamily="34" charset="0"/>
              </a:rPr>
              <a:t>ও</a:t>
            </a:r>
            <a:r>
              <a:rPr lang="en-US" dirty="0" smtClean="0">
                <a:solidFill>
                  <a:srgbClr val="333333"/>
                </a:solidFill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333333"/>
                </a:solidFill>
                <a:latin typeface="Nirmala UI" pitchFamily="34" charset="0"/>
                <a:ea typeface="Calibri" pitchFamily="34" charset="0"/>
                <a:cs typeface="Nirmala UI" pitchFamily="34" charset="0"/>
              </a:rPr>
              <a:t>স্বাস্থ্য</a:t>
            </a:r>
            <a:r>
              <a:rPr lang="en-US" dirty="0" smtClean="0">
                <a:solidFill>
                  <a:srgbClr val="333333"/>
                </a:solidFill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333333"/>
                </a:solidFill>
                <a:latin typeface="Nirmala UI" pitchFamily="34" charset="0"/>
                <a:ea typeface="Calibri" pitchFamily="34" charset="0"/>
                <a:cs typeface="Nirmala UI" pitchFamily="34" charset="0"/>
              </a:rPr>
              <a:t>খাত</a:t>
            </a:r>
            <a:r>
              <a:rPr lang="en-US" dirty="0" smtClean="0">
                <a:solidFill>
                  <a:srgbClr val="333333"/>
                </a:solidFill>
                <a:latin typeface="SolaimanLipi"/>
                <a:ea typeface="Calibri" pitchFamily="34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rgbClr val="333333"/>
                </a:solidFill>
                <a:latin typeface="Nirmala UI" pitchFamily="34" charset="0"/>
                <a:ea typeface="Calibri" pitchFamily="34" charset="0"/>
                <a:cs typeface="Nirmala UI" pitchFamily="34" charset="0"/>
              </a:rPr>
              <a:t>এজি</a:t>
            </a:r>
            <a:r>
              <a:rPr lang="en-US" dirty="0" smtClean="0">
                <a:solidFill>
                  <a:srgbClr val="333333"/>
                </a:solidFill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333333"/>
                </a:solidFill>
                <a:latin typeface="Nirmala UI" pitchFamily="34" charset="0"/>
                <a:ea typeface="Calibri" pitchFamily="34" charset="0"/>
                <a:cs typeface="Nirmala UI" pitchFamily="34" charset="0"/>
              </a:rPr>
              <a:t>অফিস</a:t>
            </a:r>
            <a:r>
              <a:rPr lang="en-US" dirty="0" smtClean="0">
                <a:solidFill>
                  <a:srgbClr val="333333"/>
                </a:solidFill>
                <a:latin typeface="SolaimanLipi"/>
                <a:ea typeface="Calibri" pitchFamily="34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rgbClr val="333333"/>
                </a:solidFill>
                <a:latin typeface="Nirmala UI" pitchFamily="34" charset="0"/>
                <a:ea typeface="Calibri" pitchFamily="34" charset="0"/>
                <a:cs typeface="Nirmala UI" pitchFamily="34" charset="0"/>
              </a:rPr>
              <a:t>ডেসা</a:t>
            </a:r>
            <a:r>
              <a:rPr lang="en-US" dirty="0" smtClean="0">
                <a:solidFill>
                  <a:srgbClr val="333333"/>
                </a:solidFill>
                <a:latin typeface="SolaimanLipi"/>
                <a:ea typeface="Calibri" pitchFamily="34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rgbClr val="333333"/>
                </a:solidFill>
                <a:latin typeface="Nirmala UI" pitchFamily="34" charset="0"/>
                <a:ea typeface="Calibri" pitchFamily="34" charset="0"/>
                <a:cs typeface="Nirmala UI" pitchFamily="34" charset="0"/>
              </a:rPr>
              <a:t>ওয়াসা</a:t>
            </a:r>
            <a:r>
              <a:rPr lang="en-US" dirty="0" smtClean="0">
                <a:solidFill>
                  <a:srgbClr val="333333"/>
                </a:solidFill>
                <a:latin typeface="SolaimanLipi"/>
                <a:ea typeface="Calibri" pitchFamily="34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rgbClr val="333333"/>
                </a:solidFill>
                <a:latin typeface="Nirmala UI" pitchFamily="34" charset="0"/>
                <a:ea typeface="Calibri" pitchFamily="34" charset="0"/>
                <a:cs typeface="Nirmala UI" pitchFamily="34" charset="0"/>
              </a:rPr>
              <a:t>পাসপোর্ট</a:t>
            </a:r>
            <a:r>
              <a:rPr lang="en-US" dirty="0" smtClean="0">
                <a:solidFill>
                  <a:srgbClr val="333333"/>
                </a:solidFill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333333"/>
                </a:solidFill>
                <a:latin typeface="Nirmala UI" pitchFamily="34" charset="0"/>
                <a:ea typeface="Calibri" pitchFamily="34" charset="0"/>
                <a:cs typeface="Nirmala UI" pitchFamily="34" charset="0"/>
              </a:rPr>
              <a:t>অফিস</a:t>
            </a:r>
            <a:r>
              <a:rPr lang="en-US" dirty="0" smtClean="0">
                <a:solidFill>
                  <a:srgbClr val="333333"/>
                </a:solidFill>
                <a:latin typeface="SolaimanLipi"/>
                <a:ea typeface="Calibri" pitchFamily="34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rgbClr val="333333"/>
                </a:solidFill>
                <a:latin typeface="Nirmala UI" pitchFamily="34" charset="0"/>
                <a:ea typeface="Calibri" pitchFamily="34" charset="0"/>
                <a:cs typeface="Nirmala UI" pitchFamily="34" charset="0"/>
              </a:rPr>
              <a:t>ঢাকা</a:t>
            </a:r>
            <a:r>
              <a:rPr lang="en-US" dirty="0" smtClean="0">
                <a:solidFill>
                  <a:srgbClr val="333333"/>
                </a:solidFill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333333"/>
                </a:solidFill>
                <a:latin typeface="Nirmala UI" pitchFamily="34" charset="0"/>
                <a:ea typeface="Calibri" pitchFamily="34" charset="0"/>
                <a:cs typeface="Nirmala UI" pitchFamily="34" charset="0"/>
              </a:rPr>
              <a:t>সিটিকরপোরেশন</a:t>
            </a:r>
            <a:r>
              <a:rPr lang="en-US" dirty="0" smtClean="0">
                <a:solidFill>
                  <a:srgbClr val="333333"/>
                </a:solidFill>
                <a:latin typeface="SolaimanLipi"/>
                <a:ea typeface="Calibri" pitchFamily="34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rgbClr val="333333"/>
                </a:solidFill>
                <a:latin typeface="Nirmala UI" pitchFamily="34" charset="0"/>
                <a:ea typeface="Calibri" pitchFamily="34" charset="0"/>
                <a:cs typeface="Nirmala UI" pitchFamily="34" charset="0"/>
              </a:rPr>
              <a:t>রাজউক</a:t>
            </a:r>
            <a:r>
              <a:rPr lang="en-US" dirty="0" smtClean="0">
                <a:solidFill>
                  <a:srgbClr val="333333"/>
                </a:solidFill>
                <a:latin typeface="SolaimanLipi"/>
                <a:ea typeface="Calibri" pitchFamily="34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rgbClr val="333333"/>
                </a:solidFill>
                <a:latin typeface="Nirmala UI" pitchFamily="34" charset="0"/>
                <a:ea typeface="Calibri" pitchFamily="34" charset="0"/>
                <a:cs typeface="Nirmala UI" pitchFamily="34" charset="0"/>
              </a:rPr>
              <a:t>সড়ক</a:t>
            </a:r>
            <a:r>
              <a:rPr lang="en-US" dirty="0" smtClean="0">
                <a:solidFill>
                  <a:srgbClr val="333333"/>
                </a:solidFill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rgbClr val="333333"/>
                </a:solidFill>
                <a:latin typeface="Nirmala UI" pitchFamily="34" charset="0"/>
                <a:ea typeface="Calibri" pitchFamily="34" charset="0"/>
                <a:cs typeface="Nirmala UI" pitchFamily="34" charset="0"/>
              </a:rPr>
              <a:t>ও</a:t>
            </a:r>
            <a:r>
              <a:rPr lang="en-US" dirty="0" smtClean="0">
                <a:solidFill>
                  <a:srgbClr val="333333"/>
                </a:solidFill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333333"/>
                </a:solidFill>
                <a:latin typeface="Nirmala UI" pitchFamily="34" charset="0"/>
                <a:ea typeface="Calibri" pitchFamily="34" charset="0"/>
                <a:cs typeface="Nirmala UI" pitchFamily="34" charset="0"/>
              </a:rPr>
              <a:t>জনপথ</a:t>
            </a:r>
            <a:r>
              <a:rPr lang="en-US" dirty="0" smtClean="0">
                <a:solidFill>
                  <a:srgbClr val="333333"/>
                </a:solidFill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333333"/>
                </a:solidFill>
                <a:latin typeface="Nirmala UI" pitchFamily="34" charset="0"/>
                <a:ea typeface="Calibri" pitchFamily="34" charset="0"/>
                <a:cs typeface="Nirmala UI" pitchFamily="34" charset="0"/>
              </a:rPr>
              <a:t>অধিদফতর</a:t>
            </a:r>
            <a:r>
              <a:rPr lang="en-US" dirty="0" smtClean="0">
                <a:solidFill>
                  <a:srgbClr val="333333"/>
                </a:solidFill>
                <a:latin typeface="SolaimanLipi"/>
                <a:ea typeface="Calibri" pitchFamily="34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rgbClr val="333333"/>
                </a:solidFill>
                <a:latin typeface="Nirmala UI" pitchFamily="34" charset="0"/>
                <a:ea typeface="Calibri" pitchFamily="34" charset="0"/>
                <a:cs typeface="Nirmala UI" pitchFamily="34" charset="0"/>
              </a:rPr>
              <a:t>স্বরাষ্ট্র</a:t>
            </a:r>
            <a:r>
              <a:rPr lang="en-US" dirty="0" smtClean="0">
                <a:solidFill>
                  <a:srgbClr val="333333"/>
                </a:solidFill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333333"/>
                </a:solidFill>
                <a:latin typeface="Nirmala UI" pitchFamily="34" charset="0"/>
                <a:ea typeface="Calibri" pitchFamily="34" charset="0"/>
                <a:cs typeface="Nirmala UI" pitchFamily="34" charset="0"/>
              </a:rPr>
              <a:t>মন্ত্রণালয়সহ</a:t>
            </a:r>
            <a:r>
              <a:rPr lang="en-US" dirty="0" smtClean="0">
                <a:solidFill>
                  <a:srgbClr val="333333"/>
                </a:solidFill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333333"/>
                </a:solidFill>
                <a:latin typeface="Nirmala UI" pitchFamily="34" charset="0"/>
                <a:ea typeface="Calibri" pitchFamily="34" charset="0"/>
                <a:cs typeface="Nirmala UI" pitchFamily="34" charset="0"/>
              </a:rPr>
              <a:t>সরকারের</a:t>
            </a:r>
            <a:r>
              <a:rPr lang="en-US" dirty="0" smtClean="0">
                <a:solidFill>
                  <a:srgbClr val="333333"/>
                </a:solidFill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333333"/>
                </a:solidFill>
                <a:latin typeface="Nirmala UI" pitchFamily="34" charset="0"/>
                <a:ea typeface="Calibri" pitchFamily="34" charset="0"/>
                <a:cs typeface="Nirmala UI" pitchFamily="34" charset="0"/>
              </a:rPr>
              <a:t>গুরুত্বপূর্ণ</a:t>
            </a:r>
            <a:r>
              <a:rPr lang="en-US" dirty="0" smtClean="0">
                <a:solidFill>
                  <a:srgbClr val="333333"/>
                </a:solidFill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333333"/>
                </a:solidFill>
                <a:latin typeface="Nirmala UI" pitchFamily="34" charset="0"/>
                <a:ea typeface="Calibri" pitchFamily="34" charset="0"/>
                <a:cs typeface="Nirmala UI" pitchFamily="34" charset="0"/>
              </a:rPr>
              <a:t>বিভিন্ন</a:t>
            </a:r>
            <a:r>
              <a:rPr lang="en-US" dirty="0" smtClean="0">
                <a:solidFill>
                  <a:srgbClr val="333333"/>
                </a:solidFill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333333"/>
                </a:solidFill>
                <a:latin typeface="Nirmala UI" pitchFamily="34" charset="0"/>
                <a:ea typeface="Calibri" pitchFamily="34" charset="0"/>
                <a:cs typeface="Nirmala UI" pitchFamily="34" charset="0"/>
              </a:rPr>
              <a:t>দফতরে</a:t>
            </a:r>
            <a:r>
              <a:rPr lang="en-US" dirty="0" smtClean="0">
                <a:solidFill>
                  <a:srgbClr val="333333"/>
                </a:solidFill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333333"/>
                </a:solidFill>
                <a:latin typeface="Nirmala UI" pitchFamily="34" charset="0"/>
                <a:ea typeface="Calibri" pitchFamily="34" charset="0"/>
                <a:cs typeface="Nirmala UI" pitchFamily="34" charset="0"/>
              </a:rPr>
              <a:t>লাল</a:t>
            </a:r>
            <a:r>
              <a:rPr lang="en-US" dirty="0" smtClean="0">
                <a:solidFill>
                  <a:srgbClr val="333333"/>
                </a:solidFill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333333"/>
                </a:solidFill>
                <a:latin typeface="Nirmala UI" pitchFamily="34" charset="0"/>
                <a:ea typeface="Calibri" pitchFamily="34" charset="0"/>
                <a:cs typeface="Nirmala UI" pitchFamily="34" charset="0"/>
              </a:rPr>
              <a:t>ফিতার</a:t>
            </a:r>
            <a:r>
              <a:rPr lang="en-US" dirty="0" smtClean="0">
                <a:solidFill>
                  <a:srgbClr val="333333"/>
                </a:solidFill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333333"/>
                </a:solidFill>
                <a:latin typeface="Nirmala UI" pitchFamily="34" charset="0"/>
                <a:ea typeface="Calibri" pitchFamily="34" charset="0"/>
                <a:cs typeface="Nirmala UI" pitchFamily="34" charset="0"/>
              </a:rPr>
              <a:t>দৌরাত্ম্য</a:t>
            </a:r>
            <a:r>
              <a:rPr lang="en-US" dirty="0" smtClean="0">
                <a:solidFill>
                  <a:srgbClr val="333333"/>
                </a:solidFill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333333"/>
                </a:solidFill>
                <a:latin typeface="Nirmala UI" pitchFamily="34" charset="0"/>
                <a:ea typeface="Calibri" pitchFamily="34" charset="0"/>
                <a:cs typeface="Nirmala UI" pitchFamily="34" charset="0"/>
              </a:rPr>
              <a:t>অতিষ্ঠ</a:t>
            </a:r>
            <a:r>
              <a:rPr lang="en-US" dirty="0" smtClean="0">
                <a:solidFill>
                  <a:srgbClr val="333333"/>
                </a:solidFill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333333"/>
                </a:solidFill>
                <a:latin typeface="Nirmala UI" pitchFamily="34" charset="0"/>
                <a:ea typeface="Calibri" pitchFamily="34" charset="0"/>
                <a:cs typeface="Nirmala UI" pitchFamily="34" charset="0"/>
              </a:rPr>
              <a:t>করে</a:t>
            </a:r>
            <a:r>
              <a:rPr lang="en-US" dirty="0" smtClean="0">
                <a:solidFill>
                  <a:srgbClr val="333333"/>
                </a:solidFill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333333"/>
                </a:solidFill>
                <a:latin typeface="Nirmala UI" pitchFamily="34" charset="0"/>
                <a:ea typeface="Calibri" pitchFamily="34" charset="0"/>
                <a:cs typeface="Nirmala UI" pitchFamily="34" charset="0"/>
              </a:rPr>
              <a:t>তুলেছে</a:t>
            </a:r>
            <a:r>
              <a:rPr lang="en-US" dirty="0" smtClean="0">
                <a:solidFill>
                  <a:srgbClr val="333333"/>
                </a:solidFill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333333"/>
                </a:solidFill>
                <a:latin typeface="Nirmala UI" pitchFamily="34" charset="0"/>
                <a:ea typeface="Calibri" pitchFamily="34" charset="0"/>
                <a:cs typeface="Nirmala UI" pitchFamily="34" charset="0"/>
              </a:rPr>
              <a:t>সেবা</a:t>
            </a:r>
            <a:r>
              <a:rPr lang="en-US" dirty="0" smtClean="0">
                <a:solidFill>
                  <a:srgbClr val="333333"/>
                </a:solidFill>
                <a:latin typeface="Nirmala UI" pitchFamily="34" charset="0"/>
                <a:ea typeface="Calibri" pitchFamily="34" charset="0"/>
                <a:cs typeface="Nirmala UI" pitchFamily="34" charset="0"/>
              </a:rPr>
              <a:t> </a:t>
            </a:r>
            <a:r>
              <a:rPr lang="en-US" dirty="0" err="1" smtClean="0">
                <a:solidFill>
                  <a:srgbClr val="333333"/>
                </a:solidFill>
                <a:latin typeface="Nirmala UI" pitchFamily="34" charset="0"/>
                <a:ea typeface="Calibri" pitchFamily="34" charset="0"/>
                <a:cs typeface="Nirmala UI" pitchFamily="34" charset="0"/>
              </a:rPr>
              <a:t>গ্রহীতাদের</a:t>
            </a:r>
            <a:r>
              <a:rPr lang="en-US" dirty="0" smtClean="0">
                <a:solidFill>
                  <a:srgbClr val="333333"/>
                </a:solidFill>
                <a:latin typeface="Nirmala UI" pitchFamily="34" charset="0"/>
                <a:ea typeface="Calibri" pitchFamily="34" charset="0"/>
                <a:cs typeface="Nirmala UI" pitchFamily="34" charset="0"/>
              </a:rPr>
              <a:t>।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0" algn="just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dirty="0" err="1" smtClean="0">
                <a:solidFill>
                  <a:srgbClr val="333333"/>
                </a:solidFill>
                <a:latin typeface="Nirmala UI" pitchFamily="34" charset="0"/>
                <a:ea typeface="Calibri" pitchFamily="34" charset="0"/>
                <a:cs typeface="Nirmala UI" pitchFamily="34" charset="0"/>
              </a:rPr>
              <a:t>জনগনের</a:t>
            </a:r>
            <a:r>
              <a:rPr lang="en-US" dirty="0" smtClean="0">
                <a:solidFill>
                  <a:srgbClr val="333333"/>
                </a:solidFill>
                <a:latin typeface="Nirmala UI" pitchFamily="34" charset="0"/>
                <a:ea typeface="Calibri" pitchFamily="34" charset="0"/>
                <a:cs typeface="Nirmala UI" pitchFamily="34" charset="0"/>
              </a:rPr>
              <a:t> </a:t>
            </a:r>
            <a:r>
              <a:rPr lang="en-US" dirty="0" err="1" smtClean="0">
                <a:solidFill>
                  <a:srgbClr val="333333"/>
                </a:solidFill>
                <a:latin typeface="Nirmala UI" pitchFamily="34" charset="0"/>
                <a:ea typeface="Calibri" pitchFamily="34" charset="0"/>
                <a:cs typeface="Nirmala UI" pitchFamily="34" charset="0"/>
              </a:rPr>
              <a:t>দেওয়া</a:t>
            </a:r>
            <a:r>
              <a:rPr lang="en-US" dirty="0" smtClean="0">
                <a:solidFill>
                  <a:srgbClr val="333333"/>
                </a:solidFill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333333"/>
                </a:solidFill>
                <a:latin typeface="Nirmala UI" pitchFamily="34" charset="0"/>
                <a:ea typeface="Calibri" pitchFamily="34" charset="0"/>
                <a:cs typeface="Nirmala UI" pitchFamily="34" charset="0"/>
              </a:rPr>
              <a:t>ট্যাক্সের</a:t>
            </a:r>
            <a:r>
              <a:rPr lang="en-US" dirty="0" smtClean="0">
                <a:solidFill>
                  <a:srgbClr val="333333"/>
                </a:solidFill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333333"/>
                </a:solidFill>
                <a:latin typeface="Nirmala UI" pitchFamily="34" charset="0"/>
                <a:ea typeface="Calibri" pitchFamily="34" charset="0"/>
                <a:cs typeface="Nirmala UI" pitchFamily="34" charset="0"/>
              </a:rPr>
              <a:t>টাকায়</a:t>
            </a:r>
            <a:r>
              <a:rPr lang="en-US" dirty="0" smtClean="0">
                <a:solidFill>
                  <a:srgbClr val="333333"/>
                </a:solidFill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333333"/>
                </a:solidFill>
                <a:latin typeface="Nirmala UI" pitchFamily="34" charset="0"/>
                <a:ea typeface="Calibri" pitchFamily="34" charset="0"/>
                <a:cs typeface="Nirmala UI" pitchFamily="34" charset="0"/>
              </a:rPr>
              <a:t>যেহেতু</a:t>
            </a:r>
            <a:r>
              <a:rPr lang="en-US" dirty="0" smtClean="0">
                <a:solidFill>
                  <a:srgbClr val="333333"/>
                </a:solidFill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333333"/>
                </a:solidFill>
                <a:latin typeface="Nirmala UI" pitchFamily="34" charset="0"/>
                <a:ea typeface="Calibri" pitchFamily="34" charset="0"/>
                <a:cs typeface="Nirmala UI" pitchFamily="34" charset="0"/>
              </a:rPr>
              <a:t>সরকারি</a:t>
            </a:r>
            <a:r>
              <a:rPr lang="en-US" dirty="0" smtClean="0">
                <a:solidFill>
                  <a:srgbClr val="333333"/>
                </a:solidFill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333333"/>
                </a:solidFill>
                <a:latin typeface="Nirmala UI" pitchFamily="34" charset="0"/>
                <a:ea typeface="Calibri" pitchFamily="34" charset="0"/>
                <a:cs typeface="Nirmala UI" pitchFamily="34" charset="0"/>
              </a:rPr>
              <a:t>অফিসগুলো</a:t>
            </a:r>
            <a:r>
              <a:rPr lang="en-US" dirty="0" smtClean="0">
                <a:solidFill>
                  <a:srgbClr val="333333"/>
                </a:solidFill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333333"/>
                </a:solidFill>
                <a:latin typeface="Nirmala UI" pitchFamily="34" charset="0"/>
                <a:ea typeface="Calibri" pitchFamily="34" charset="0"/>
                <a:cs typeface="Nirmala UI" pitchFamily="34" charset="0"/>
              </a:rPr>
              <a:t>পরিচালিত</a:t>
            </a:r>
            <a:r>
              <a:rPr lang="en-US" dirty="0" smtClean="0">
                <a:solidFill>
                  <a:srgbClr val="333333"/>
                </a:solidFill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333333"/>
                </a:solidFill>
                <a:latin typeface="Nirmala UI" pitchFamily="34" charset="0"/>
                <a:ea typeface="Calibri" pitchFamily="34" charset="0"/>
                <a:cs typeface="Nirmala UI" pitchFamily="34" charset="0"/>
              </a:rPr>
              <a:t>হয়</a:t>
            </a:r>
            <a:r>
              <a:rPr lang="en-US" dirty="0" smtClean="0">
                <a:solidFill>
                  <a:srgbClr val="333333"/>
                </a:solidFill>
                <a:latin typeface="SolaimanLipi"/>
                <a:ea typeface="Calibri" pitchFamily="34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rgbClr val="333333"/>
                </a:solidFill>
                <a:latin typeface="Nirmala UI" pitchFamily="34" charset="0"/>
                <a:ea typeface="Calibri" pitchFamily="34" charset="0"/>
                <a:cs typeface="Nirmala UI" pitchFamily="34" charset="0"/>
              </a:rPr>
              <a:t>সেহেতু</a:t>
            </a:r>
            <a:r>
              <a:rPr lang="en-US" dirty="0" smtClean="0">
                <a:solidFill>
                  <a:srgbClr val="333333"/>
                </a:solidFill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333333"/>
                </a:solidFill>
                <a:latin typeface="Nirmala UI" pitchFamily="34" charset="0"/>
                <a:ea typeface="Calibri" pitchFamily="34" charset="0"/>
                <a:cs typeface="Nirmala UI" pitchFamily="34" charset="0"/>
              </a:rPr>
              <a:t>তাদের</a:t>
            </a:r>
            <a:r>
              <a:rPr lang="en-US" dirty="0" smtClean="0">
                <a:solidFill>
                  <a:srgbClr val="333333"/>
                </a:solidFill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333333"/>
                </a:solidFill>
                <a:latin typeface="Nirmala UI" pitchFamily="34" charset="0"/>
                <a:ea typeface="Calibri" pitchFamily="34" charset="0"/>
                <a:cs typeface="Nirmala UI" pitchFamily="34" charset="0"/>
              </a:rPr>
              <a:t>সেবা</a:t>
            </a:r>
            <a:r>
              <a:rPr lang="en-US" dirty="0" smtClean="0">
                <a:solidFill>
                  <a:srgbClr val="333333"/>
                </a:solidFill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333333"/>
                </a:solidFill>
                <a:latin typeface="Nirmala UI" pitchFamily="34" charset="0"/>
                <a:ea typeface="Calibri" pitchFamily="34" charset="0"/>
                <a:cs typeface="Nirmala UI" pitchFamily="34" charset="0"/>
              </a:rPr>
              <a:t>নিশ্চিত</a:t>
            </a:r>
            <a:r>
              <a:rPr lang="en-US" dirty="0" smtClean="0">
                <a:solidFill>
                  <a:srgbClr val="333333"/>
                </a:solidFill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333333"/>
                </a:solidFill>
                <a:latin typeface="Nirmala UI" pitchFamily="34" charset="0"/>
                <a:ea typeface="Calibri" pitchFamily="34" charset="0"/>
                <a:cs typeface="Nirmala UI" pitchFamily="34" charset="0"/>
              </a:rPr>
              <a:t>করা</a:t>
            </a:r>
            <a:r>
              <a:rPr lang="en-US" dirty="0" smtClean="0">
                <a:solidFill>
                  <a:srgbClr val="333333"/>
                </a:solidFill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333333"/>
                </a:solidFill>
                <a:latin typeface="Nirmala UI" pitchFamily="34" charset="0"/>
                <a:ea typeface="Calibri" pitchFamily="34" charset="0"/>
                <a:cs typeface="Nirmala UI" pitchFamily="34" charset="0"/>
              </a:rPr>
              <a:t>প্রজাতন্ত্রের</a:t>
            </a:r>
            <a:r>
              <a:rPr lang="en-US" dirty="0" smtClean="0">
                <a:solidFill>
                  <a:srgbClr val="333333"/>
                </a:solidFill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333333"/>
                </a:solidFill>
                <a:latin typeface="Nirmala UI" pitchFamily="34" charset="0"/>
                <a:ea typeface="Calibri" pitchFamily="34" charset="0"/>
                <a:cs typeface="Nirmala UI" pitchFamily="34" charset="0"/>
              </a:rPr>
              <a:t>কর্মচারীদের</a:t>
            </a:r>
            <a:r>
              <a:rPr lang="en-US" dirty="0" smtClean="0">
                <a:solidFill>
                  <a:srgbClr val="333333"/>
                </a:solidFill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333333"/>
                </a:solidFill>
                <a:latin typeface="Nirmala UI" pitchFamily="34" charset="0"/>
                <a:ea typeface="Calibri" pitchFamily="34" charset="0"/>
                <a:cs typeface="Nirmala UI" pitchFamily="34" charset="0"/>
              </a:rPr>
              <a:t>কর্তব্য</a:t>
            </a:r>
            <a:r>
              <a:rPr lang="en-US" dirty="0" smtClean="0">
                <a:solidFill>
                  <a:srgbClr val="333333"/>
                </a:solidFill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333333"/>
                </a:solidFill>
                <a:latin typeface="Nirmala UI" pitchFamily="34" charset="0"/>
                <a:ea typeface="Calibri" pitchFamily="34" charset="0"/>
                <a:cs typeface="Nirmala UI" pitchFamily="34" charset="0"/>
              </a:rPr>
              <a:t>হওয়া</a:t>
            </a:r>
            <a:r>
              <a:rPr lang="en-US" dirty="0" smtClean="0">
                <a:solidFill>
                  <a:srgbClr val="333333"/>
                </a:solidFill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333333"/>
                </a:solidFill>
                <a:latin typeface="Nirmala UI" pitchFamily="34" charset="0"/>
                <a:ea typeface="Calibri" pitchFamily="34" charset="0"/>
                <a:cs typeface="Nirmala UI" pitchFamily="34" charset="0"/>
              </a:rPr>
              <a:t>উচিত</a:t>
            </a:r>
            <a:r>
              <a:rPr lang="en-US" dirty="0" smtClean="0">
                <a:solidFill>
                  <a:srgbClr val="333333"/>
                </a:solidFill>
                <a:latin typeface="Nirmala UI" pitchFamily="34" charset="0"/>
                <a:ea typeface="Calibri" pitchFamily="34" charset="0"/>
                <a:cs typeface="Nirmala UI" pitchFamily="34" charset="0"/>
              </a:rPr>
              <a:t>।</a:t>
            </a:r>
            <a:r>
              <a:rPr lang="en-US" dirty="0" smtClean="0">
                <a:solidFill>
                  <a:srgbClr val="333333"/>
                </a:solidFill>
                <a:latin typeface="SolaimanLipi"/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 smtClean="0"/>
              <a:t>রাষ্ট্রের</a:t>
            </a:r>
            <a:r>
              <a:rPr lang="en-US" dirty="0" smtClean="0"/>
              <a:t> </a:t>
            </a:r>
            <a:r>
              <a:rPr lang="en-US" dirty="0" err="1" smtClean="0"/>
              <a:t>বা</a:t>
            </a:r>
            <a:r>
              <a:rPr lang="en-US" dirty="0" smtClean="0"/>
              <a:t> </a:t>
            </a:r>
            <a:r>
              <a:rPr lang="en-US" dirty="0" err="1" smtClean="0"/>
              <a:t>প্রজাতন্ত্রের</a:t>
            </a:r>
            <a:r>
              <a:rPr lang="en-US" dirty="0" smtClean="0"/>
              <a:t> </a:t>
            </a:r>
            <a:r>
              <a:rPr lang="en-US" dirty="0" err="1" smtClean="0"/>
              <a:t>যত</a:t>
            </a:r>
            <a:r>
              <a:rPr lang="en-US" dirty="0" smtClean="0"/>
              <a:t> </a:t>
            </a:r>
            <a:r>
              <a:rPr lang="en-US" dirty="0" err="1" smtClean="0"/>
              <a:t>প্রশাসনিক</a:t>
            </a:r>
            <a:r>
              <a:rPr lang="en-US" dirty="0" smtClean="0"/>
              <a:t> </a:t>
            </a:r>
            <a:r>
              <a:rPr lang="en-US" dirty="0" err="1" smtClean="0"/>
              <a:t>কর্মকাণ্ড</a:t>
            </a:r>
            <a:r>
              <a:rPr lang="en-US" dirty="0" smtClean="0"/>
              <a:t> </a:t>
            </a:r>
            <a:r>
              <a:rPr lang="en-US" dirty="0" err="1" smtClean="0"/>
              <a:t>হয়</a:t>
            </a:r>
            <a:r>
              <a:rPr lang="en-US" dirty="0" smtClean="0"/>
              <a:t>, </a:t>
            </a:r>
            <a:r>
              <a:rPr lang="en-US" dirty="0" err="1" smtClean="0"/>
              <a:t>তার</a:t>
            </a:r>
            <a:r>
              <a:rPr lang="en-US" dirty="0" smtClean="0"/>
              <a:t> </a:t>
            </a:r>
            <a:r>
              <a:rPr lang="en-US" dirty="0" err="1" smtClean="0"/>
              <a:t>তৎপরতা</a:t>
            </a:r>
            <a:r>
              <a:rPr lang="en-US" dirty="0" smtClean="0"/>
              <a:t> </a:t>
            </a:r>
            <a:r>
              <a:rPr lang="en-US" dirty="0" err="1" smtClean="0"/>
              <a:t>পরিচালিত</a:t>
            </a:r>
            <a:r>
              <a:rPr lang="en-US" dirty="0" smtClean="0"/>
              <a:t> </a:t>
            </a:r>
            <a:r>
              <a:rPr lang="en-US" dirty="0" err="1" smtClean="0"/>
              <a:t>হয়</a:t>
            </a:r>
            <a:r>
              <a:rPr lang="en-US" dirty="0" smtClean="0"/>
              <a:t> </a:t>
            </a:r>
            <a:r>
              <a:rPr lang="en-US" dirty="0" err="1" smtClean="0"/>
              <a:t>ধারাবাহিক</a:t>
            </a:r>
            <a:r>
              <a:rPr lang="en-US" dirty="0" smtClean="0"/>
              <a:t> </a:t>
            </a:r>
            <a:r>
              <a:rPr lang="en-US" dirty="0" err="1" smtClean="0"/>
              <a:t>ফাইল</a:t>
            </a:r>
            <a:r>
              <a:rPr lang="en-US" dirty="0" smtClean="0"/>
              <a:t> </a:t>
            </a:r>
            <a:r>
              <a:rPr lang="en-US" dirty="0" err="1" smtClean="0"/>
              <a:t>পরিচালনার</a:t>
            </a:r>
            <a:r>
              <a:rPr lang="en-US" dirty="0" smtClean="0"/>
              <a:t> </a:t>
            </a:r>
            <a:r>
              <a:rPr lang="en-US" dirty="0" err="1" smtClean="0"/>
              <a:t>মাধ্যমে</a:t>
            </a:r>
            <a:r>
              <a:rPr lang="en-US" dirty="0" smtClean="0"/>
              <a:t>। </a:t>
            </a:r>
            <a:r>
              <a:rPr lang="en-US" dirty="0" err="1" smtClean="0"/>
              <a:t>এখন</a:t>
            </a:r>
            <a:r>
              <a:rPr lang="en-US" dirty="0" smtClean="0"/>
              <a:t> </a:t>
            </a:r>
            <a:r>
              <a:rPr lang="en-US" dirty="0" err="1" smtClean="0"/>
              <a:t>কম্পিউটার</a:t>
            </a:r>
            <a:r>
              <a:rPr lang="en-US" dirty="0" smtClean="0"/>
              <a:t> </a:t>
            </a:r>
            <a:r>
              <a:rPr lang="en-US" dirty="0" err="1" smtClean="0"/>
              <a:t>যুগে</a:t>
            </a:r>
            <a:r>
              <a:rPr lang="en-US" dirty="0" smtClean="0"/>
              <a:t> </a:t>
            </a:r>
            <a:r>
              <a:rPr lang="en-US" dirty="0" err="1" smtClean="0"/>
              <a:t>সেই</a:t>
            </a:r>
            <a:r>
              <a:rPr lang="en-US" dirty="0" smtClean="0"/>
              <a:t> </a:t>
            </a:r>
            <a:r>
              <a:rPr lang="en-US" dirty="0" err="1" smtClean="0"/>
              <a:t>লালফিতার</a:t>
            </a:r>
            <a:r>
              <a:rPr lang="en-US" dirty="0" smtClean="0"/>
              <a:t> </a:t>
            </a:r>
            <a:r>
              <a:rPr lang="en-US" dirty="0" err="1" smtClean="0"/>
              <a:t>ফাইল</a:t>
            </a:r>
            <a:r>
              <a:rPr lang="en-US" dirty="0" smtClean="0"/>
              <a:t> </a:t>
            </a:r>
            <a:r>
              <a:rPr lang="en-US" dirty="0" err="1" smtClean="0"/>
              <a:t>হয়তো</a:t>
            </a:r>
            <a:r>
              <a:rPr lang="en-US" dirty="0" smtClean="0"/>
              <a:t> </a:t>
            </a:r>
            <a:r>
              <a:rPr lang="en-US" dirty="0" err="1" smtClean="0"/>
              <a:t>উধাও</a:t>
            </a:r>
            <a:r>
              <a:rPr lang="en-US" dirty="0" smtClean="0"/>
              <a:t>। </a:t>
            </a:r>
            <a:r>
              <a:rPr lang="en-US" dirty="0" err="1" smtClean="0"/>
              <a:t>আধুনিক</a:t>
            </a:r>
            <a:r>
              <a:rPr lang="en-US" dirty="0" smtClean="0"/>
              <a:t> </a:t>
            </a:r>
            <a:r>
              <a:rPr lang="en-US" dirty="0" err="1" smtClean="0"/>
              <a:t>ফাইল</a:t>
            </a:r>
            <a:r>
              <a:rPr lang="en-US" dirty="0" smtClean="0"/>
              <a:t> </a:t>
            </a:r>
            <a:r>
              <a:rPr lang="en-US" dirty="0" err="1" smtClean="0"/>
              <a:t>চালু</a:t>
            </a:r>
            <a:r>
              <a:rPr lang="en-US" dirty="0" smtClean="0"/>
              <a:t> </a:t>
            </a:r>
            <a:r>
              <a:rPr lang="en-US" dirty="0" err="1" smtClean="0"/>
              <a:t>হয়েছে</a:t>
            </a:r>
            <a:r>
              <a:rPr lang="en-US" dirty="0" smtClean="0"/>
              <a:t>, </a:t>
            </a:r>
            <a:r>
              <a:rPr lang="en-US" dirty="0" err="1" smtClean="0"/>
              <a:t>তবে</a:t>
            </a:r>
            <a:r>
              <a:rPr lang="en-US" dirty="0" smtClean="0"/>
              <a:t> </a:t>
            </a:r>
            <a:r>
              <a:rPr lang="en-US" dirty="0" err="1" smtClean="0"/>
              <a:t>লালফিতার</a:t>
            </a:r>
            <a:r>
              <a:rPr lang="en-US" dirty="0" smtClean="0"/>
              <a:t> </a:t>
            </a:r>
            <a:r>
              <a:rPr lang="en-US" dirty="0" err="1" smtClean="0"/>
              <a:t>দৌরাত্ম্য</a:t>
            </a:r>
            <a:r>
              <a:rPr lang="en-US" dirty="0" smtClean="0"/>
              <a:t> </a:t>
            </a:r>
            <a:r>
              <a:rPr lang="en-US" dirty="0" err="1" smtClean="0"/>
              <a:t>বহাল</a:t>
            </a:r>
            <a:r>
              <a:rPr lang="en-US" dirty="0" smtClean="0"/>
              <a:t> </a:t>
            </a:r>
            <a:r>
              <a:rPr lang="en-US" dirty="0" err="1" smtClean="0"/>
              <a:t>তবিয়তে</a:t>
            </a:r>
            <a:r>
              <a:rPr lang="en-US" dirty="0" smtClean="0"/>
              <a:t> </a:t>
            </a:r>
            <a:r>
              <a:rPr lang="en-US" dirty="0" err="1" smtClean="0"/>
              <a:t>আছে</a:t>
            </a:r>
            <a:r>
              <a:rPr lang="en-US" dirty="0" smtClean="0"/>
              <a:t>। </a:t>
            </a:r>
            <a:r>
              <a:rPr lang="en-US" dirty="0" err="1" smtClean="0"/>
              <a:t>কম্পিউটারে</a:t>
            </a:r>
            <a:r>
              <a:rPr lang="en-US" dirty="0" smtClean="0"/>
              <a:t> </a:t>
            </a:r>
            <a:r>
              <a:rPr lang="en-US" dirty="0" err="1" smtClean="0"/>
              <a:t>কাজ</a:t>
            </a:r>
            <a:r>
              <a:rPr lang="en-US" dirty="0" smtClean="0"/>
              <a:t> </a:t>
            </a:r>
            <a:r>
              <a:rPr lang="en-US" dirty="0" err="1" smtClean="0"/>
              <a:t>করুন</a:t>
            </a:r>
            <a:r>
              <a:rPr lang="en-US" dirty="0" smtClean="0"/>
              <a:t> </a:t>
            </a:r>
            <a:r>
              <a:rPr lang="en-US" dirty="0" err="1" smtClean="0"/>
              <a:t>আর</a:t>
            </a:r>
            <a:r>
              <a:rPr lang="en-US" dirty="0" smtClean="0"/>
              <a:t> </a:t>
            </a:r>
            <a:r>
              <a:rPr lang="en-US" dirty="0" err="1" smtClean="0"/>
              <a:t>যাতেই</a:t>
            </a:r>
            <a:r>
              <a:rPr lang="en-US" dirty="0" smtClean="0"/>
              <a:t> </a:t>
            </a:r>
            <a:r>
              <a:rPr lang="en-US" dirty="0" err="1" smtClean="0"/>
              <a:t>করুন</a:t>
            </a:r>
            <a:r>
              <a:rPr lang="en-US" dirty="0" smtClean="0"/>
              <a:t> </a:t>
            </a:r>
            <a:r>
              <a:rPr lang="en-US" dirty="0" err="1" smtClean="0"/>
              <a:t>না</a:t>
            </a:r>
            <a:r>
              <a:rPr lang="en-US" dirty="0" smtClean="0"/>
              <a:t> </a:t>
            </a:r>
            <a:r>
              <a:rPr lang="en-US" dirty="0" err="1" smtClean="0"/>
              <a:t>কেন</a:t>
            </a:r>
            <a:r>
              <a:rPr lang="en-US" dirty="0" smtClean="0"/>
              <a:t>, </a:t>
            </a:r>
            <a:r>
              <a:rPr lang="en-US" dirty="0" err="1" smtClean="0"/>
              <a:t>আমলাতন্ত্র</a:t>
            </a:r>
            <a:r>
              <a:rPr lang="en-US" dirty="0" smtClean="0"/>
              <a:t> </a:t>
            </a:r>
            <a:r>
              <a:rPr lang="en-US" dirty="0" err="1" smtClean="0"/>
              <a:t>তার</a:t>
            </a:r>
            <a:r>
              <a:rPr lang="en-US" dirty="0" smtClean="0"/>
              <a:t> </a:t>
            </a:r>
            <a:r>
              <a:rPr lang="en-US" dirty="0" err="1" smtClean="0"/>
              <a:t>প্রশাসনিক</a:t>
            </a:r>
            <a:r>
              <a:rPr lang="en-US" dirty="0" smtClean="0"/>
              <a:t> </a:t>
            </a:r>
            <a:r>
              <a:rPr lang="en-US" dirty="0" err="1" smtClean="0"/>
              <a:t>কর্মতৎপরতায়</a:t>
            </a:r>
            <a:r>
              <a:rPr lang="en-US" dirty="0" smtClean="0"/>
              <a:t> </a:t>
            </a:r>
            <a:r>
              <a:rPr lang="en-US" dirty="0" err="1" smtClean="0"/>
              <a:t>যে</a:t>
            </a:r>
            <a:r>
              <a:rPr lang="en-US" dirty="0" smtClean="0"/>
              <a:t> </a:t>
            </a:r>
            <a:r>
              <a:rPr lang="en-US" dirty="0" err="1" smtClean="0"/>
              <a:t>গতিহীনতা</a:t>
            </a:r>
            <a:r>
              <a:rPr lang="en-US" dirty="0" smtClean="0"/>
              <a:t>, </a:t>
            </a:r>
            <a:r>
              <a:rPr lang="en-US" dirty="0" err="1" smtClean="0"/>
              <a:t>গণমানুষ</a:t>
            </a:r>
            <a:r>
              <a:rPr lang="en-US" dirty="0" smtClean="0"/>
              <a:t> </a:t>
            </a:r>
            <a:r>
              <a:rPr lang="en-US" dirty="0" err="1" smtClean="0"/>
              <a:t>স্বার্থবিরোধিতা</a:t>
            </a:r>
            <a:r>
              <a:rPr lang="en-US" dirty="0" smtClean="0"/>
              <a:t>, </a:t>
            </a:r>
            <a:r>
              <a:rPr lang="en-US" dirty="0" err="1" smtClean="0"/>
              <a:t>দেশ</a:t>
            </a:r>
            <a:r>
              <a:rPr lang="en-US" dirty="0" smtClean="0"/>
              <a:t> </a:t>
            </a:r>
            <a:r>
              <a:rPr lang="en-US" dirty="0" err="1" smtClean="0"/>
              <a:t>প্রেমবোধহীনতা</a:t>
            </a:r>
            <a:r>
              <a:rPr lang="en-US" dirty="0" smtClean="0"/>
              <a:t>, </a:t>
            </a:r>
            <a:r>
              <a:rPr lang="en-US" dirty="0" err="1" smtClean="0"/>
              <a:t>মানব</a:t>
            </a:r>
            <a:r>
              <a:rPr lang="en-US" dirty="0" smtClean="0"/>
              <a:t> </a:t>
            </a:r>
            <a:r>
              <a:rPr lang="en-US" dirty="0" err="1" smtClean="0"/>
              <a:t>প্রেমহীনতা</a:t>
            </a:r>
            <a:r>
              <a:rPr lang="en-US" dirty="0" smtClean="0"/>
              <a:t>, </a:t>
            </a:r>
            <a:r>
              <a:rPr lang="en-US" dirty="0" err="1" smtClean="0"/>
              <a:t>দেশ-মানুষ-প্রেমহীনতা</a:t>
            </a:r>
            <a:r>
              <a:rPr lang="en-US" dirty="0" smtClean="0"/>
              <a:t> </a:t>
            </a:r>
            <a:r>
              <a:rPr lang="en-US" dirty="0" err="1" smtClean="0"/>
              <a:t>আর</a:t>
            </a:r>
            <a:r>
              <a:rPr lang="en-US" dirty="0" smtClean="0"/>
              <a:t> </a:t>
            </a:r>
            <a:r>
              <a:rPr lang="en-US" dirty="0" err="1" smtClean="0"/>
              <a:t>মানবিকবোধহীনতা</a:t>
            </a:r>
            <a:r>
              <a:rPr lang="en-US" dirty="0" smtClean="0"/>
              <a:t> </a:t>
            </a:r>
            <a:r>
              <a:rPr lang="en-US" dirty="0" err="1" smtClean="0"/>
              <a:t>কায়েম</a:t>
            </a:r>
            <a:r>
              <a:rPr lang="en-US" dirty="0" smtClean="0"/>
              <a:t> </a:t>
            </a:r>
            <a:r>
              <a:rPr lang="en-US" dirty="0" err="1" smtClean="0"/>
              <a:t>করে</a:t>
            </a:r>
            <a:r>
              <a:rPr lang="en-US" dirty="0" smtClean="0"/>
              <a:t> </a:t>
            </a:r>
            <a:r>
              <a:rPr lang="en-US" dirty="0" err="1" smtClean="0"/>
              <a:t>এগোতে</a:t>
            </a:r>
            <a:r>
              <a:rPr lang="en-US" dirty="0" smtClean="0"/>
              <a:t> </a:t>
            </a:r>
            <a:r>
              <a:rPr lang="en-US" dirty="0" err="1" smtClean="0"/>
              <a:t>থাকেন</a:t>
            </a:r>
            <a:r>
              <a:rPr lang="en-US" dirty="0" smtClean="0"/>
              <a:t>, </a:t>
            </a:r>
            <a:r>
              <a:rPr lang="en-US" dirty="0" err="1" smtClean="0"/>
              <a:t>সেটাই</a:t>
            </a:r>
            <a:r>
              <a:rPr lang="en-US" dirty="0" smtClean="0"/>
              <a:t> </a:t>
            </a:r>
            <a:r>
              <a:rPr lang="en-US" dirty="0" err="1" smtClean="0"/>
              <a:t>লালফিতার</a:t>
            </a:r>
            <a:r>
              <a:rPr lang="en-US" dirty="0" smtClean="0"/>
              <a:t> </a:t>
            </a:r>
            <a:r>
              <a:rPr lang="en-US" dirty="0" err="1" smtClean="0"/>
              <a:t>দৌরাত্ম্য</a:t>
            </a:r>
            <a:r>
              <a:rPr lang="en-US" dirty="0" smtClean="0"/>
              <a:t>। </a:t>
            </a:r>
            <a:r>
              <a:rPr lang="en-US" dirty="0" err="1" smtClean="0"/>
              <a:t>হয়তো</a:t>
            </a:r>
            <a:r>
              <a:rPr lang="en-US" dirty="0" smtClean="0"/>
              <a:t> </a:t>
            </a:r>
            <a:r>
              <a:rPr lang="en-US" dirty="0" err="1" smtClean="0"/>
              <a:t>এই</a:t>
            </a:r>
            <a:r>
              <a:rPr lang="en-US" dirty="0" smtClean="0"/>
              <a:t> </a:t>
            </a:r>
            <a:r>
              <a:rPr lang="en-US" dirty="0" err="1" smtClean="0"/>
              <a:t>লালফিতা</a:t>
            </a:r>
            <a:r>
              <a:rPr lang="en-US" dirty="0" smtClean="0"/>
              <a:t> </a:t>
            </a:r>
            <a:r>
              <a:rPr lang="en-US" dirty="0" err="1" smtClean="0"/>
              <a:t>আগেকার</a:t>
            </a:r>
            <a:r>
              <a:rPr lang="en-US" dirty="0" smtClean="0"/>
              <a:t> </a:t>
            </a:r>
            <a:r>
              <a:rPr lang="en-US" dirty="0" err="1" smtClean="0"/>
              <a:t>ফাইলের</a:t>
            </a:r>
            <a:r>
              <a:rPr lang="en-US" dirty="0" smtClean="0"/>
              <a:t> </a:t>
            </a:r>
            <a:r>
              <a:rPr lang="en-US" dirty="0" err="1" smtClean="0"/>
              <a:t>মতো</a:t>
            </a:r>
            <a:r>
              <a:rPr lang="en-US" dirty="0" smtClean="0"/>
              <a:t> </a:t>
            </a:r>
            <a:r>
              <a:rPr lang="en-US" dirty="0" err="1" smtClean="0"/>
              <a:t>চোখে</a:t>
            </a:r>
            <a:r>
              <a:rPr lang="en-US" dirty="0" smtClean="0"/>
              <a:t> </a:t>
            </a:r>
            <a:r>
              <a:rPr lang="en-US" dirty="0" err="1" smtClean="0"/>
              <a:t>দেখা</a:t>
            </a:r>
            <a:r>
              <a:rPr lang="en-US" dirty="0" smtClean="0"/>
              <a:t> </a:t>
            </a:r>
            <a:r>
              <a:rPr lang="en-US" dirty="0" err="1" smtClean="0"/>
              <a:t>যায়</a:t>
            </a:r>
            <a:r>
              <a:rPr lang="en-US" dirty="0" smtClean="0"/>
              <a:t> </a:t>
            </a:r>
            <a:r>
              <a:rPr lang="en-US" dirty="0" err="1" smtClean="0"/>
              <a:t>না</a:t>
            </a:r>
            <a:r>
              <a:rPr lang="en-US" dirty="0" smtClean="0"/>
              <a:t>; </a:t>
            </a:r>
            <a:r>
              <a:rPr lang="en-US" dirty="0" err="1" smtClean="0"/>
              <a:t>কিন্তু</a:t>
            </a:r>
            <a:r>
              <a:rPr lang="en-US" dirty="0" smtClean="0"/>
              <a:t> </a:t>
            </a:r>
            <a:r>
              <a:rPr lang="en-US" dirty="0" err="1" smtClean="0"/>
              <a:t>আছে</a:t>
            </a:r>
            <a:r>
              <a:rPr lang="en-US" dirty="0" smtClean="0"/>
              <a:t> </a:t>
            </a:r>
            <a:r>
              <a:rPr lang="en-US" dirty="0" err="1" smtClean="0"/>
              <a:t>যথারীতি</a:t>
            </a:r>
            <a:r>
              <a:rPr lang="en-US" dirty="0" smtClean="0"/>
              <a:t> </a:t>
            </a:r>
            <a:r>
              <a:rPr lang="en-US" dirty="0" err="1" smtClean="0"/>
              <a:t>বহাল</a:t>
            </a:r>
            <a:r>
              <a:rPr lang="en-US" dirty="0" smtClean="0"/>
              <a:t> </a:t>
            </a:r>
            <a:r>
              <a:rPr lang="en-US" dirty="0" err="1" smtClean="0"/>
              <a:t>তবিয়তে</a:t>
            </a:r>
            <a:r>
              <a:rPr lang="en-US" dirty="0" smtClean="0"/>
              <a:t>, </a:t>
            </a:r>
            <a:r>
              <a:rPr lang="en-US" dirty="0" err="1" smtClean="0"/>
              <a:t>আছে</a:t>
            </a:r>
            <a:r>
              <a:rPr lang="en-US" dirty="0" smtClean="0"/>
              <a:t> </a:t>
            </a:r>
            <a:r>
              <a:rPr lang="en-US" dirty="0" err="1" smtClean="0"/>
              <a:t>আরও</a:t>
            </a:r>
            <a:r>
              <a:rPr lang="en-US" dirty="0" smtClean="0"/>
              <a:t> </a:t>
            </a:r>
            <a:r>
              <a:rPr lang="en-US" dirty="0" err="1" smtClean="0"/>
              <a:t>বেশি</a:t>
            </a:r>
            <a:r>
              <a:rPr lang="en-US" dirty="0" smtClean="0"/>
              <a:t> </a:t>
            </a:r>
            <a:r>
              <a:rPr lang="en-US" dirty="0" err="1" smtClean="0"/>
              <a:t>বহুজটের</a:t>
            </a:r>
            <a:r>
              <a:rPr lang="en-US" dirty="0" smtClean="0"/>
              <a:t> </a:t>
            </a:r>
            <a:r>
              <a:rPr lang="en-US" dirty="0" err="1" smtClean="0"/>
              <a:t>অক্টোপাস</a:t>
            </a:r>
            <a:r>
              <a:rPr lang="en-US" dirty="0" smtClean="0"/>
              <a:t> </a:t>
            </a:r>
            <a:r>
              <a:rPr lang="en-US" dirty="0" err="1" smtClean="0"/>
              <a:t>থাবা</a:t>
            </a:r>
            <a:r>
              <a:rPr lang="en-US" dirty="0" smtClean="0"/>
              <a:t> </a:t>
            </a:r>
            <a:r>
              <a:rPr lang="en-US" dirty="0" err="1" smtClean="0"/>
              <a:t>বিস্তার</a:t>
            </a:r>
            <a:r>
              <a:rPr lang="en-US" dirty="0" smtClean="0"/>
              <a:t> </a:t>
            </a:r>
            <a:r>
              <a:rPr lang="en-US" dirty="0" err="1" smtClean="0"/>
              <a:t>করে</a:t>
            </a:r>
            <a:r>
              <a:rPr lang="en-US" dirty="0" smtClean="0"/>
              <a:t>।</a:t>
            </a:r>
          </a:p>
          <a:p>
            <a:pPr lvl="0" algn="ctr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।। </a:t>
            </a:r>
            <a:r>
              <a:rPr lang="en-US" dirty="0" err="1" smtClean="0"/>
              <a:t>ধণ্যবাদ</a:t>
            </a:r>
            <a:r>
              <a:rPr lang="en-US" dirty="0" smtClean="0"/>
              <a:t> ।।</a:t>
            </a:r>
          </a:p>
          <a:p>
            <a:pPr lvl="0" algn="just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278</TotalTime>
  <Words>621</Words>
  <Application>Microsoft Office PowerPoint</Application>
  <PresentationFormat>On-screen Show (4:3)</PresentationFormat>
  <Paragraphs>47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Opulent</vt:lpstr>
      <vt:lpstr>Aspect</vt:lpstr>
      <vt:lpstr>Flow</vt:lpstr>
      <vt:lpstr>বিষয় : পৌরনীতি ও সুশাসন ১ম পত্র অধ্যায়-৯</vt:lpstr>
      <vt:lpstr>Slide 2</vt:lpstr>
      <vt:lpstr>আমলাতন্ত্রে লালফিতার দৌরাত্ম্য বলতে কি বুঝ?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BCP</dc:creator>
  <cp:lastModifiedBy>pc</cp:lastModifiedBy>
  <cp:revision>54</cp:revision>
  <dcterms:created xsi:type="dcterms:W3CDTF">2020-09-07T05:32:28Z</dcterms:created>
  <dcterms:modified xsi:type="dcterms:W3CDTF">2026-06-13T05:04:36Z</dcterms:modified>
</cp:coreProperties>
</file>