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3" r:id="rId2"/>
    <p:sldId id="284" r:id="rId3"/>
    <p:sldId id="285" r:id="rId4"/>
    <p:sldId id="298" r:id="rId5"/>
    <p:sldId id="297" r:id="rId6"/>
    <p:sldId id="287" r:id="rId7"/>
    <p:sldId id="299" r:id="rId8"/>
    <p:sldId id="275" r:id="rId9"/>
    <p:sldId id="277" r:id="rId10"/>
    <p:sldId id="276" r:id="rId11"/>
    <p:sldId id="280" r:id="rId12"/>
    <p:sldId id="281" r:id="rId13"/>
    <p:sldId id="278" r:id="rId14"/>
    <p:sldId id="290" r:id="rId15"/>
    <p:sldId id="293" r:id="rId16"/>
    <p:sldId id="294" r:id="rId17"/>
    <p:sldId id="296" r:id="rId18"/>
    <p:sldId id="289" r:id="rId19"/>
    <p:sldId id="295"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autoAdjust="0"/>
    <p:restoredTop sz="94660"/>
  </p:normalViewPr>
  <p:slideViewPr>
    <p:cSldViewPr snapToGrid="0">
      <p:cViewPr>
        <p:scale>
          <a:sx n="73" d="100"/>
          <a:sy n="73" d="100"/>
        </p:scale>
        <p:origin x="-62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56ABC1-EA00-4D73-9F3E-3C72CB2301B5}"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5ED45-518B-4B47-B841-56C9726E584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56ABC1-EA00-4D73-9F3E-3C72CB2301B5}"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5ED45-518B-4B47-B841-56C9726E584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56ABC1-EA00-4D73-9F3E-3C72CB2301B5}"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5ED45-518B-4B47-B841-56C9726E584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56ABC1-EA00-4D73-9F3E-3C72CB2301B5}"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5ED45-518B-4B47-B841-56C9726E584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56ABC1-EA00-4D73-9F3E-3C72CB2301B5}"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5ED45-518B-4B47-B841-56C9726E584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56ABC1-EA00-4D73-9F3E-3C72CB2301B5}"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5ED45-518B-4B47-B841-56C9726E584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56ABC1-EA00-4D73-9F3E-3C72CB2301B5}"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5ED45-518B-4B47-B841-56C9726E584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56ABC1-EA00-4D73-9F3E-3C72CB2301B5}" type="datetimeFigureOut">
              <a:rPr lang="en-US" smtClean="0"/>
              <a:t>6/12/2026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95ED45-518B-4B47-B841-56C9726E584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56ABC1-EA00-4D73-9F3E-3C72CB2301B5}" type="datetimeFigureOut">
              <a:rPr lang="en-US" smtClean="0"/>
              <a:t>6/12/2026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95ED45-518B-4B47-B841-56C9726E584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6ABC1-EA00-4D73-9F3E-3C72CB2301B5}" type="datetimeFigureOut">
              <a:rPr lang="en-US" smtClean="0"/>
              <a:t>6/12/2026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95ED45-518B-4B47-B841-56C9726E584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56ABC1-EA00-4D73-9F3E-3C72CB2301B5}"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5ED45-518B-4B47-B841-56C9726E584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56ABC1-EA00-4D73-9F3E-3C72CB2301B5}"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5ED45-518B-4B47-B841-56C9726E584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6ABC1-EA00-4D73-9F3E-3C72CB2301B5}" type="datetimeFigureOut">
              <a:rPr lang="en-US" smtClean="0"/>
              <a:t>6/12/2026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95ED45-518B-4B47-B841-56C9726E584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33580" y="365760"/>
            <a:ext cx="11737975" cy="1257935"/>
          </a:xfrm>
          <a:prstGeom prst="rect">
            <a:avLst/>
          </a:prstGeom>
          <a:noFill/>
        </p:spPr>
        <p:txBody>
          <a:bodyPr wrap="square" rtlCol="0" anchor="t">
            <a:noAutofit/>
          </a:bodyPr>
          <a:lstStyle/>
          <a:p>
            <a:pPr algn="just"/>
            <a:r>
              <a:rPr lang="en-US" sz="7200" b="1" dirty="0" err="1">
                <a:solidFill>
                  <a:schemeClr val="tx1"/>
                </a:solidFill>
                <a:effectLst/>
                <a:latin typeface="Nikosh" panose="02000000000000000000" charset="0"/>
                <a:ea typeface="Times New Roman" panose="02020603050405020304" pitchFamily="18" charset="0"/>
                <a:cs typeface="Nikosh" panose="02000000000000000000" charset="0"/>
                <a:sym typeface="+mn-ea"/>
              </a:rPr>
              <a:t>আজকের</a:t>
            </a:r>
            <a:r>
              <a:rPr lang="en-US" sz="7200" b="1" dirty="0">
                <a:solidFill>
                  <a:schemeClr val="tx1"/>
                </a:solidFill>
                <a:effectLst/>
                <a:latin typeface="Nikosh" panose="02000000000000000000" charset="0"/>
                <a:ea typeface="Times New Roman" panose="02020603050405020304" pitchFamily="18" charset="0"/>
                <a:cs typeface="Nikosh" panose="02000000000000000000" charset="0"/>
                <a:sym typeface="+mn-ea"/>
              </a:rPr>
              <a:t> </a:t>
            </a:r>
            <a:r>
              <a:rPr lang="en-US" sz="7200" b="1" dirty="0" err="1">
                <a:solidFill>
                  <a:schemeClr val="tx1"/>
                </a:solidFill>
                <a:effectLst/>
                <a:latin typeface="Nikosh" panose="02000000000000000000" charset="0"/>
                <a:ea typeface="Times New Roman" panose="02020603050405020304" pitchFamily="18" charset="0"/>
                <a:cs typeface="Nikosh" panose="02000000000000000000" charset="0"/>
                <a:sym typeface="+mn-ea"/>
              </a:rPr>
              <a:t>ক্লাসে</a:t>
            </a:r>
            <a:r>
              <a:rPr lang="en-US" sz="7200" b="1" dirty="0">
                <a:solidFill>
                  <a:schemeClr val="tx1"/>
                </a:solidFill>
                <a:effectLst/>
                <a:latin typeface="Nikosh" panose="02000000000000000000" charset="0"/>
                <a:ea typeface="Times New Roman" panose="02020603050405020304" pitchFamily="18" charset="0"/>
                <a:cs typeface="Nikosh" panose="02000000000000000000" charset="0"/>
                <a:sym typeface="+mn-ea"/>
              </a:rPr>
              <a:t> </a:t>
            </a:r>
            <a:r>
              <a:rPr lang="en-US" sz="7200" b="1" dirty="0" err="1">
                <a:solidFill>
                  <a:schemeClr val="tx1"/>
                </a:solidFill>
                <a:effectLst/>
                <a:latin typeface="Nikosh" panose="02000000000000000000" charset="0"/>
                <a:ea typeface="Times New Roman" panose="02020603050405020304" pitchFamily="18" charset="0"/>
                <a:cs typeface="Nikosh" panose="02000000000000000000" charset="0"/>
                <a:sym typeface="+mn-ea"/>
              </a:rPr>
              <a:t>সবাইকে স্বাগত</a:t>
            </a:r>
          </a:p>
        </p:txBody>
      </p:sp>
      <p:pic>
        <p:nvPicPr>
          <p:cNvPr id="5" name="Picture 4"/>
          <p:cNvPicPr>
            <a:picLocks noChangeAspect="1"/>
          </p:cNvPicPr>
          <p:nvPr/>
        </p:nvPicPr>
        <p:blipFill>
          <a:blip r:embed="rId2"/>
          <a:stretch>
            <a:fillRect/>
          </a:stretch>
        </p:blipFill>
        <p:spPr>
          <a:xfrm>
            <a:off x="74930" y="1855470"/>
            <a:ext cx="12117705" cy="489775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4963" y="197220"/>
            <a:ext cx="7171765" cy="82994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sz="4800" dirty="0" err="1">
                <a:solidFill>
                  <a:schemeClr val="tx1"/>
                </a:solidFill>
                <a:latin typeface="Nikosh" panose="02000000000000000000" charset="0"/>
                <a:cs typeface="Nikosh" panose="02000000000000000000" charset="0"/>
              </a:rPr>
              <a:t>হাদিসের</a:t>
            </a:r>
            <a:r>
              <a:rPr lang="en-US" sz="4800" dirty="0">
                <a:solidFill>
                  <a:schemeClr val="tx1"/>
                </a:solidFill>
                <a:latin typeface="Nikosh" panose="02000000000000000000" charset="0"/>
                <a:cs typeface="Nikosh" panose="02000000000000000000" charset="0"/>
              </a:rPr>
              <a:t> </a:t>
            </a:r>
            <a:r>
              <a:rPr lang="en-US" sz="4800" dirty="0" err="1">
                <a:solidFill>
                  <a:schemeClr val="tx1"/>
                </a:solidFill>
                <a:latin typeface="Nikosh" panose="02000000000000000000" charset="0"/>
                <a:cs typeface="Nikosh" panose="02000000000000000000" charset="0"/>
              </a:rPr>
              <a:t>অনুবাদ</a:t>
            </a:r>
          </a:p>
        </p:txBody>
      </p:sp>
      <p:sp>
        <p:nvSpPr>
          <p:cNvPr id="4" name="TextBox 3"/>
          <p:cNvSpPr txBox="1"/>
          <p:nvPr/>
        </p:nvSpPr>
        <p:spPr>
          <a:xfrm>
            <a:off x="239693" y="1327774"/>
            <a:ext cx="11492754" cy="3784600"/>
          </a:xfrm>
          <a:prstGeom prst="rect">
            <a:avLst/>
          </a:prstGeom>
          <a:noFill/>
        </p:spPr>
        <p:txBody>
          <a:bodyPr wrap="square">
            <a:spAutoFit/>
          </a:bodyPr>
          <a:lstStyle/>
          <a:p>
            <a:r>
              <a:rPr lang="as-IN" sz="4800" dirty="0">
                <a:latin typeface="Nikosh" panose="02000000000000000000" charset="0"/>
                <a:cs typeface="Nikosh" panose="02000000000000000000" charset="0"/>
              </a:rPr>
              <a:t>হজরত আবদুল্লাহ ইবনে আমর (</a:t>
            </a:r>
            <a:r>
              <a:rPr lang="en-US" sz="4800" dirty="0" err="1">
                <a:latin typeface="Nikosh" panose="02000000000000000000" charset="0"/>
                <a:cs typeface="Nikosh" panose="02000000000000000000" charset="0"/>
              </a:rPr>
              <a:t>রা</a:t>
            </a:r>
            <a:r>
              <a:rPr lang="en-US" sz="4800" dirty="0">
                <a:latin typeface="Nikosh" panose="02000000000000000000" charset="0"/>
                <a:cs typeface="Nikosh" panose="02000000000000000000" charset="0"/>
              </a:rPr>
              <a:t>.</a:t>
            </a:r>
            <a:r>
              <a:rPr lang="as-IN" sz="4800" dirty="0">
                <a:latin typeface="Nikosh" panose="02000000000000000000" charset="0"/>
                <a:cs typeface="Nikosh" panose="02000000000000000000" charset="0"/>
              </a:rPr>
              <a:t>) হতে বর্ণিত, জনৈক ব্যক্তি হজরত রসুলুল্লাহ (</a:t>
            </a:r>
            <a:r>
              <a:rPr lang="en-US" sz="4800" dirty="0" err="1">
                <a:latin typeface="Nikosh" panose="02000000000000000000" charset="0"/>
                <a:cs typeface="Nikosh" panose="02000000000000000000" charset="0"/>
              </a:rPr>
              <a:t>সা</a:t>
            </a:r>
            <a:r>
              <a:rPr lang="en-US" sz="4800" dirty="0">
                <a:latin typeface="Nikosh" panose="02000000000000000000" charset="0"/>
                <a:cs typeface="Nikosh" panose="02000000000000000000" charset="0"/>
              </a:rPr>
              <a:t>.</a:t>
            </a:r>
            <a:r>
              <a:rPr lang="as-IN" sz="4800" dirty="0">
                <a:latin typeface="Nikosh" panose="02000000000000000000" charset="0"/>
                <a:cs typeface="Nikosh" panose="02000000000000000000" charset="0"/>
              </a:rPr>
              <a:t>) কে জিজ্ঞেস করলেন, " হে আল্লাহর রসুল! ইসলামের মধ্যে কোন কাজটি সর্বোত্তম?" তিনি বললেন, "তুমি অপরকে খাদ্য দেবে এবং পরিচিত অপরিচিত সবাইকে সালাম দেবে।" (বুখারি ও মুসলিম।)</a:t>
            </a:r>
            <a:endParaRPr lang="en-US" sz="4800" dirty="0">
              <a:latin typeface="Nikosh" panose="02000000000000000000" charset="0"/>
              <a:cs typeface="Nikosh" panose="02000000000000000000"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77470" y="306705"/>
            <a:ext cx="12114530" cy="7416165"/>
          </a:xfrm>
          <a:prstGeom prst="rect">
            <a:avLst/>
          </a:prstGeom>
          <a:noFill/>
        </p:spPr>
        <p:txBody>
          <a:bodyPr wrap="square" rtlCol="0" anchor="t">
            <a:spAutoFit/>
          </a:bodyPr>
          <a:lstStyle/>
          <a:p>
            <a:pPr algn="ctr"/>
            <a:r>
              <a:rPr lang="en-US" altLang="ar-SA" sz="3600" dirty="0"/>
              <a:t> </a:t>
            </a:r>
            <a:r>
              <a:rPr lang="ar-SA" altLang="en-US" sz="3600" dirty="0"/>
              <a:t>سَلَامٌ</a:t>
            </a:r>
            <a:r>
              <a:rPr lang="ar-SA" altLang="en-US" sz="3600" dirty="0">
                <a:latin typeface="Nikosh" panose="02000000000000000000" charset="0"/>
                <a:cs typeface="Nikosh" panose="02000000000000000000" charset="0"/>
              </a:rPr>
              <a:t> </a:t>
            </a:r>
            <a:r>
              <a:rPr lang="en-US" altLang="ar-SA" sz="3600" dirty="0">
                <a:solidFill>
                  <a:schemeClr val="accent1">
                    <a:lumMod val="50000"/>
                  </a:schemeClr>
                </a:solidFill>
                <a:latin typeface="Nikosh" panose="02000000000000000000" charset="0"/>
                <a:cs typeface="Nikosh" panose="02000000000000000000" charset="0"/>
              </a:rPr>
              <a:t>                                                                       </a:t>
            </a:r>
            <a:endParaRPr lang="en-US" altLang="en-US" sz="3600" dirty="0">
              <a:latin typeface="Nikosh" panose="02000000000000000000" charset="0"/>
              <a:cs typeface="Nikosh" panose="02000000000000000000" charset="0"/>
            </a:endParaRPr>
          </a:p>
          <a:p>
            <a:pPr algn="ctr"/>
            <a:endParaRPr lang="en-US" altLang="en-US" sz="3200" dirty="0">
              <a:solidFill>
                <a:schemeClr val="accent1">
                  <a:lumMod val="75000"/>
                </a:schemeClr>
              </a:solidFill>
              <a:latin typeface="Nikosh" panose="02000000000000000000" charset="0"/>
              <a:cs typeface="Nikosh" panose="02000000000000000000" charset="0"/>
            </a:endParaRPr>
          </a:p>
          <a:p>
            <a:pPr algn="ctr"/>
            <a:r>
              <a:rPr lang="en-US" altLang="en-US" sz="3200" dirty="0" err="1">
                <a:solidFill>
                  <a:schemeClr val="accent1">
                    <a:lumMod val="75000"/>
                  </a:schemeClr>
                </a:solidFill>
                <a:latin typeface="Nikosh" panose="02000000000000000000" charset="0"/>
                <a:cs typeface="Nikosh" panose="02000000000000000000" charset="0"/>
              </a:rPr>
              <a:t>আবিধানিক</a:t>
            </a:r>
            <a:r>
              <a:rPr lang="en-US" altLang="en-US" sz="3200" dirty="0">
                <a:solidFill>
                  <a:schemeClr val="accent1">
                    <a:lumMod val="75000"/>
                  </a:schemeClr>
                </a:solidFill>
                <a:latin typeface="Nikosh" panose="02000000000000000000" charset="0"/>
                <a:cs typeface="Nikosh" panose="02000000000000000000" charset="0"/>
              </a:rPr>
              <a:t> </a:t>
            </a:r>
            <a:r>
              <a:rPr lang="en-US" altLang="en-US" sz="3200" dirty="0" err="1">
                <a:solidFill>
                  <a:schemeClr val="accent1">
                    <a:lumMod val="75000"/>
                  </a:schemeClr>
                </a:solidFill>
                <a:latin typeface="Nikosh" panose="02000000000000000000" charset="0"/>
                <a:cs typeface="Nikosh" panose="02000000000000000000" charset="0"/>
              </a:rPr>
              <a:t>অর্থ</a:t>
            </a:r>
            <a:endParaRPr lang="en-US" altLang="en-US" sz="3200" dirty="0">
              <a:solidFill>
                <a:schemeClr val="accent1">
                  <a:lumMod val="75000"/>
                </a:schemeClr>
              </a:solidFill>
              <a:latin typeface="Nikosh" panose="02000000000000000000" charset="0"/>
              <a:cs typeface="Nikosh" panose="02000000000000000000" charset="0"/>
            </a:endParaRPr>
          </a:p>
          <a:p>
            <a:r>
              <a:rPr lang="ar-SA" altLang="en-US" sz="3200" dirty="0">
                <a:latin typeface="Nikosh" panose="02000000000000000000" pitchFamily="2" charset="0"/>
                <a:cs typeface="Nikosh" panose="02000000000000000000" charset="0"/>
              </a:rPr>
              <a:t>سَلَامٌ</a:t>
            </a:r>
            <a:r>
              <a:rPr lang="en-US" altLang="ar-SA" sz="3200" dirty="0">
                <a:latin typeface="Nikosh" panose="02000000000000000000" pitchFamily="2" charset="0"/>
                <a:cs typeface="Nikosh" panose="02000000000000000000" pitchFamily="2" charset="0"/>
              </a:rPr>
              <a:t> </a:t>
            </a:r>
            <a:r>
              <a:rPr lang="ar-SA" altLang="en-US" sz="3200" dirty="0">
                <a:latin typeface="Nikosh" panose="02000000000000000000" pitchFamily="2" charset="0"/>
                <a:cs typeface="Nikosh" panose="02000000000000000000" charset="0"/>
              </a:rPr>
              <a:t> </a:t>
            </a:r>
            <a:r>
              <a:rPr lang="en-US" altLang="ar-SA" sz="3200" dirty="0">
                <a:latin typeface="Nikosh" panose="02000000000000000000" pitchFamily="2" charset="0"/>
                <a:cs typeface="Nikosh" panose="02000000000000000000" pitchFamily="2" charset="0"/>
              </a:rPr>
              <a:t> </a:t>
            </a:r>
            <a:r>
              <a:rPr lang="en-US" altLang="en-US" sz="3200" dirty="0" err="1">
                <a:latin typeface="Nikosh" panose="02000000000000000000" pitchFamily="2" charset="0"/>
                <a:cs typeface="Nikosh" panose="02000000000000000000" pitchFamily="2" charset="0"/>
              </a:rPr>
              <a:t>শব্দটি</a:t>
            </a:r>
            <a:r>
              <a:rPr lang="en-US" altLang="en-US" sz="3200" dirty="0">
                <a:latin typeface="Nikosh" panose="02000000000000000000" pitchFamily="2" charset="0"/>
                <a:cs typeface="Nikosh" panose="02000000000000000000" pitchFamily="2" charset="0"/>
              </a:rPr>
              <a:t> </a:t>
            </a:r>
            <a:r>
              <a:rPr lang="en-US" altLang="en-US" sz="3200" dirty="0" err="1">
                <a:latin typeface="Nikosh" panose="02000000000000000000" pitchFamily="2" charset="0"/>
                <a:cs typeface="Nikosh" panose="02000000000000000000" pitchFamily="2" charset="0"/>
              </a:rPr>
              <a:t>বাবে</a:t>
            </a:r>
            <a:r>
              <a:rPr lang="en-US" altLang="en-US" sz="3200" dirty="0">
                <a:latin typeface="Nikosh" panose="02000000000000000000" pitchFamily="2" charset="0"/>
                <a:cs typeface="Nikosh" panose="02000000000000000000" pitchFamily="2" charset="0"/>
              </a:rPr>
              <a:t> </a:t>
            </a:r>
            <a:r>
              <a:rPr lang="en-US" altLang="en-US" sz="3200" dirty="0" err="1">
                <a:latin typeface="Nikosh" panose="02000000000000000000" pitchFamily="2" charset="0"/>
                <a:cs typeface="Nikosh" panose="02000000000000000000" pitchFamily="2" charset="0"/>
              </a:rPr>
              <a:t>তাফয়িলের</a:t>
            </a:r>
            <a:r>
              <a:rPr lang="en-US" altLang="en-US" sz="3200" dirty="0">
                <a:latin typeface="Nikosh" panose="02000000000000000000" pitchFamily="2" charset="0"/>
                <a:cs typeface="Nikosh" panose="02000000000000000000" pitchFamily="2" charset="0"/>
              </a:rPr>
              <a:t> </a:t>
            </a:r>
            <a:r>
              <a:rPr lang="en-US" altLang="en-US" sz="3200" dirty="0" err="1">
                <a:latin typeface="Nikosh" panose="02000000000000000000" pitchFamily="2" charset="0"/>
                <a:cs typeface="Nikosh" panose="02000000000000000000" pitchFamily="2" charset="0"/>
              </a:rPr>
              <a:t>মাসদার</a:t>
            </a:r>
            <a:r>
              <a:rPr lang="en-US" altLang="en-US" sz="3200" dirty="0">
                <a:latin typeface="Nikosh" panose="02000000000000000000" pitchFamily="2" charset="0"/>
                <a:cs typeface="Nikosh" panose="02000000000000000000" pitchFamily="2" charset="0"/>
              </a:rPr>
              <a:t>। </a:t>
            </a:r>
            <a:r>
              <a:rPr lang="en-US" altLang="en-US" sz="3200" dirty="0" err="1">
                <a:latin typeface="Nikosh" panose="02000000000000000000" pitchFamily="2" charset="0"/>
                <a:cs typeface="Nikosh" panose="02000000000000000000" pitchFamily="2" charset="0"/>
              </a:rPr>
              <a:t>এর</a:t>
            </a:r>
            <a:r>
              <a:rPr lang="en-US" altLang="en-US" sz="3200" dirty="0">
                <a:latin typeface="Nikosh" panose="02000000000000000000" pitchFamily="2" charset="0"/>
                <a:cs typeface="Nikosh" panose="02000000000000000000" pitchFamily="2" charset="0"/>
              </a:rPr>
              <a:t> </a:t>
            </a:r>
            <a:r>
              <a:rPr lang="en-US" altLang="en-US" sz="3200" dirty="0" err="1">
                <a:latin typeface="Nikosh" panose="02000000000000000000" pitchFamily="2" charset="0"/>
                <a:cs typeface="Nikosh" panose="02000000000000000000" pitchFamily="2" charset="0"/>
              </a:rPr>
              <a:t>আভিধানিক</a:t>
            </a:r>
            <a:r>
              <a:rPr lang="en-US" altLang="en-US" sz="3200" dirty="0">
                <a:latin typeface="Nikosh" panose="02000000000000000000" pitchFamily="2" charset="0"/>
                <a:cs typeface="Nikosh" panose="02000000000000000000" pitchFamily="2" charset="0"/>
              </a:rPr>
              <a:t> </a:t>
            </a:r>
            <a:r>
              <a:rPr lang="en-US" altLang="en-US" sz="3200" dirty="0" err="1">
                <a:latin typeface="Nikosh" panose="02000000000000000000" pitchFamily="2" charset="0"/>
                <a:cs typeface="Nikosh" panose="02000000000000000000" pitchFamily="2" charset="0"/>
              </a:rPr>
              <a:t>অর্থ</a:t>
            </a:r>
            <a:r>
              <a:rPr lang="en-US" altLang="en-US" sz="3200" dirty="0">
                <a:latin typeface="Nikosh" panose="02000000000000000000" pitchFamily="2" charset="0"/>
                <a:cs typeface="Nikosh" panose="02000000000000000000" pitchFamily="2" charset="0"/>
              </a:rPr>
              <a:t> </a:t>
            </a:r>
            <a:r>
              <a:rPr lang="en-US" altLang="en-US" sz="3200" dirty="0" err="1">
                <a:latin typeface="Nikosh" panose="02000000000000000000" pitchFamily="2" charset="0"/>
                <a:cs typeface="Nikosh" panose="02000000000000000000" pitchFamily="2" charset="0"/>
              </a:rPr>
              <a:t>নিম্নরূপ</a:t>
            </a:r>
            <a:r>
              <a:rPr lang="en-US" altLang="en-US" sz="3200" dirty="0">
                <a:latin typeface="Nikosh" panose="02000000000000000000" pitchFamily="2" charset="0"/>
                <a:cs typeface="Nikosh" panose="02000000000000000000" pitchFamily="2" charset="0"/>
              </a:rPr>
              <a:t>-</a:t>
            </a:r>
          </a:p>
          <a:p>
            <a:endParaRPr lang="en-US" altLang="en-US" sz="3200" dirty="0">
              <a:latin typeface="Nikosh" panose="02000000000000000000" pitchFamily="2" charset="0"/>
              <a:cs typeface="Nikosh" panose="02000000000000000000" pitchFamily="2" charset="0"/>
            </a:endParaRPr>
          </a:p>
          <a:p>
            <a:r>
              <a:rPr lang="en-US" altLang="ar-SA" sz="3200" dirty="0">
                <a:latin typeface="Nikosh" panose="02000000000000000000" pitchFamily="2" charset="0"/>
                <a:cs typeface="Nikosh" panose="02000000000000000000" pitchFamily="2" charset="0"/>
              </a:rPr>
              <a:t>  ১। </a:t>
            </a:r>
            <a:r>
              <a:rPr lang="en-US" altLang="en-US" sz="3200" dirty="0" err="1">
                <a:latin typeface="Nikosh" panose="02000000000000000000" pitchFamily="2" charset="0"/>
                <a:cs typeface="Nikosh" panose="02000000000000000000" pitchFamily="2" charset="0"/>
              </a:rPr>
              <a:t>দোষ-ত্রুটি</a:t>
            </a:r>
            <a:r>
              <a:rPr lang="en-US" altLang="en-US" sz="3200" dirty="0">
                <a:latin typeface="Nikosh" panose="02000000000000000000" pitchFamily="2" charset="0"/>
                <a:cs typeface="Nikosh" panose="02000000000000000000" pitchFamily="2" charset="0"/>
              </a:rPr>
              <a:t> </a:t>
            </a:r>
            <a:r>
              <a:rPr lang="en-US" altLang="en-US" sz="3200" dirty="0" err="1">
                <a:latin typeface="Nikosh" panose="02000000000000000000" pitchFamily="2" charset="0"/>
                <a:cs typeface="Nikosh" panose="02000000000000000000" pitchFamily="2" charset="0"/>
              </a:rPr>
              <a:t>থেকে</a:t>
            </a:r>
            <a:r>
              <a:rPr lang="en-US" altLang="en-US" sz="3200" dirty="0">
                <a:latin typeface="Nikosh" panose="02000000000000000000" pitchFamily="2" charset="0"/>
                <a:cs typeface="Nikosh" panose="02000000000000000000" pitchFamily="2" charset="0"/>
              </a:rPr>
              <a:t> </a:t>
            </a:r>
            <a:r>
              <a:rPr lang="en-US" altLang="en-US" sz="3200" dirty="0" err="1">
                <a:latin typeface="Nikosh" panose="02000000000000000000" pitchFamily="2" charset="0"/>
                <a:cs typeface="Nikosh" panose="02000000000000000000" pitchFamily="2" charset="0"/>
              </a:rPr>
              <a:t>মুক্ত</a:t>
            </a:r>
            <a:r>
              <a:rPr lang="en-US" altLang="en-US" sz="3200" dirty="0">
                <a:latin typeface="Nikosh" panose="02000000000000000000" pitchFamily="2" charset="0"/>
                <a:cs typeface="Nikosh" panose="02000000000000000000" pitchFamily="2" charset="0"/>
              </a:rPr>
              <a:t> </a:t>
            </a:r>
            <a:r>
              <a:rPr lang="en-US" altLang="en-US" sz="3200" dirty="0" err="1">
                <a:latin typeface="Nikosh" panose="02000000000000000000" pitchFamily="2" charset="0"/>
                <a:cs typeface="Nikosh" panose="02000000000000000000" pitchFamily="2" charset="0"/>
              </a:rPr>
              <a:t>থাকা</a:t>
            </a:r>
            <a:r>
              <a:rPr lang="en-US" altLang="en-US" sz="3200" dirty="0">
                <a:latin typeface="Nikosh" panose="02000000000000000000" pitchFamily="2" charset="0"/>
                <a:cs typeface="Nikosh" panose="02000000000000000000" pitchFamily="2" charset="0"/>
              </a:rPr>
              <a:t>।</a:t>
            </a:r>
          </a:p>
          <a:p>
            <a:r>
              <a:rPr lang="en-US" sz="3200" dirty="0">
                <a:latin typeface="Nikosh" panose="02000000000000000000" pitchFamily="2" charset="0"/>
                <a:cs typeface="Nikosh" panose="02000000000000000000" pitchFamily="2" charset="0"/>
              </a:rPr>
              <a:t>  </a:t>
            </a:r>
            <a:r>
              <a:rPr lang="en-US" altLang="en-US" sz="3200" dirty="0">
                <a:latin typeface="Nikosh" panose="02000000000000000000" pitchFamily="2" charset="0"/>
                <a:cs typeface="Nikosh" panose="02000000000000000000" pitchFamily="2" charset="0"/>
              </a:rPr>
              <a:t>২। </a:t>
            </a:r>
            <a:r>
              <a:rPr lang="en-US" altLang="en-US" sz="3200" dirty="0" err="1">
                <a:latin typeface="Nikosh" panose="02000000000000000000" pitchFamily="2" charset="0"/>
                <a:cs typeface="Nikosh" panose="02000000000000000000" pitchFamily="2" charset="0"/>
              </a:rPr>
              <a:t>শান্তি</a:t>
            </a:r>
            <a:r>
              <a:rPr lang="en-US" altLang="en-US" sz="3200" dirty="0">
                <a:latin typeface="Nikosh" panose="02000000000000000000" pitchFamily="2" charset="0"/>
                <a:cs typeface="Nikosh" panose="02000000000000000000" pitchFamily="2" charset="0"/>
              </a:rPr>
              <a:t> ও </a:t>
            </a:r>
            <a:r>
              <a:rPr lang="en-US" altLang="en-US" sz="3200" dirty="0" err="1">
                <a:latin typeface="Nikosh" panose="02000000000000000000" pitchFamily="2" charset="0"/>
                <a:cs typeface="Nikosh" panose="02000000000000000000" pitchFamily="2" charset="0"/>
              </a:rPr>
              <a:t>নিরাপত্তা</a:t>
            </a:r>
            <a:r>
              <a:rPr lang="en-US" altLang="en-US" sz="3200" dirty="0">
                <a:latin typeface="Nikosh" panose="02000000000000000000" pitchFamily="2" charset="0"/>
                <a:cs typeface="Nikosh" panose="02000000000000000000" pitchFamily="2" charset="0"/>
              </a:rPr>
              <a:t> </a:t>
            </a:r>
            <a:r>
              <a:rPr lang="en-US" altLang="en-US" sz="3200" dirty="0" err="1">
                <a:latin typeface="Nikosh" panose="02000000000000000000" pitchFamily="2" charset="0"/>
                <a:cs typeface="Nikosh" panose="02000000000000000000" pitchFamily="2" charset="0"/>
              </a:rPr>
              <a:t>বিধান</a:t>
            </a:r>
            <a:r>
              <a:rPr lang="en-US" altLang="en-US" sz="3200" dirty="0">
                <a:latin typeface="Nikosh" panose="02000000000000000000" pitchFamily="2" charset="0"/>
                <a:cs typeface="Nikosh" panose="02000000000000000000" pitchFamily="2" charset="0"/>
              </a:rPr>
              <a:t> </a:t>
            </a:r>
            <a:r>
              <a:rPr lang="en-US" altLang="en-US" sz="3200" dirty="0" err="1">
                <a:latin typeface="Nikosh" panose="02000000000000000000" pitchFamily="2" charset="0"/>
                <a:cs typeface="Nikosh" panose="02000000000000000000" pitchFamily="2" charset="0"/>
              </a:rPr>
              <a:t>করা</a:t>
            </a:r>
            <a:r>
              <a:rPr lang="en-US" altLang="en-US" sz="3200" dirty="0">
                <a:latin typeface="Nikosh" panose="02000000000000000000" pitchFamily="2" charset="0"/>
                <a:cs typeface="Nikosh" panose="02000000000000000000" pitchFamily="2" charset="0"/>
              </a:rPr>
              <a:t>।</a:t>
            </a:r>
          </a:p>
          <a:p>
            <a:r>
              <a:rPr lang="en-US" sz="3200" dirty="0">
                <a:latin typeface="Nikosh" panose="02000000000000000000" pitchFamily="2" charset="0"/>
                <a:cs typeface="Nikosh" panose="02000000000000000000" pitchFamily="2" charset="0"/>
              </a:rPr>
              <a:t>  </a:t>
            </a:r>
            <a:r>
              <a:rPr lang="en-US" altLang="en-US" sz="3200" dirty="0">
                <a:latin typeface="Nikosh" panose="02000000000000000000" pitchFamily="2" charset="0"/>
                <a:cs typeface="Nikosh" panose="02000000000000000000" pitchFamily="2" charset="0"/>
              </a:rPr>
              <a:t>৩। </a:t>
            </a:r>
            <a:r>
              <a:rPr lang="en-US" altLang="en-US" sz="3200" dirty="0" err="1">
                <a:latin typeface="Nikosh" panose="02000000000000000000" pitchFamily="2" charset="0"/>
                <a:cs typeface="Nikosh" panose="02000000000000000000" pitchFamily="2" charset="0"/>
              </a:rPr>
              <a:t>স্বাগতম</a:t>
            </a:r>
            <a:r>
              <a:rPr lang="en-US" altLang="en-US" sz="3200" dirty="0">
                <a:latin typeface="Nikosh" panose="02000000000000000000" pitchFamily="2" charset="0"/>
                <a:cs typeface="Nikosh" panose="02000000000000000000" pitchFamily="2" charset="0"/>
              </a:rPr>
              <a:t> ও </a:t>
            </a:r>
            <a:r>
              <a:rPr lang="en-US" altLang="en-US" sz="3200" dirty="0" err="1">
                <a:latin typeface="Nikosh" panose="02000000000000000000" pitchFamily="2" charset="0"/>
                <a:cs typeface="Nikosh" panose="02000000000000000000" pitchFamily="2" charset="0"/>
              </a:rPr>
              <a:t>অভিবাদন</a:t>
            </a:r>
            <a:r>
              <a:rPr lang="en-US" altLang="en-US" sz="3200" dirty="0">
                <a:latin typeface="Nikosh" panose="02000000000000000000" pitchFamily="2" charset="0"/>
                <a:cs typeface="Nikosh" panose="02000000000000000000" pitchFamily="2" charset="0"/>
              </a:rPr>
              <a:t> </a:t>
            </a:r>
            <a:r>
              <a:rPr lang="en-US" altLang="en-US" sz="3200" dirty="0" err="1">
                <a:latin typeface="Nikosh" panose="02000000000000000000" pitchFamily="2" charset="0"/>
                <a:cs typeface="Nikosh" panose="02000000000000000000" pitchFamily="2" charset="0"/>
              </a:rPr>
              <a:t>জানানো</a:t>
            </a:r>
            <a:r>
              <a:rPr lang="en-US" altLang="en-US" sz="3200" dirty="0">
                <a:latin typeface="Nikosh" panose="02000000000000000000" pitchFamily="2" charset="0"/>
                <a:cs typeface="Nikosh" panose="02000000000000000000" pitchFamily="2" charset="0"/>
              </a:rPr>
              <a:t>।</a:t>
            </a:r>
          </a:p>
          <a:p>
            <a:r>
              <a:rPr lang="en-US" sz="3200" dirty="0">
                <a:latin typeface="Nikosh" panose="02000000000000000000" pitchFamily="2" charset="0"/>
                <a:cs typeface="Nikosh" panose="02000000000000000000" pitchFamily="2" charset="0"/>
              </a:rPr>
              <a:t>  </a:t>
            </a:r>
            <a:r>
              <a:rPr lang="en-US" altLang="en-US" sz="3200" dirty="0">
                <a:latin typeface="Nikosh" panose="02000000000000000000" pitchFamily="2" charset="0"/>
                <a:cs typeface="Nikosh" panose="02000000000000000000" pitchFamily="2" charset="0"/>
              </a:rPr>
              <a:t>৪। </a:t>
            </a:r>
            <a:r>
              <a:rPr lang="en-US" altLang="en-US" sz="3200" dirty="0" err="1">
                <a:latin typeface="Nikosh" panose="02000000000000000000" pitchFamily="2" charset="0"/>
                <a:cs typeface="Nikosh" panose="02000000000000000000" pitchFamily="2" charset="0"/>
              </a:rPr>
              <a:t>আনুগত্য</a:t>
            </a:r>
            <a:r>
              <a:rPr lang="en-US" altLang="en-US" sz="3200" dirty="0">
                <a:latin typeface="Nikosh" panose="02000000000000000000" pitchFamily="2" charset="0"/>
                <a:cs typeface="Nikosh" panose="02000000000000000000" pitchFamily="2" charset="0"/>
              </a:rPr>
              <a:t> </a:t>
            </a:r>
            <a:r>
              <a:rPr lang="en-US" altLang="en-US" sz="3200" dirty="0" err="1">
                <a:latin typeface="Nikosh" panose="02000000000000000000" pitchFamily="2" charset="0"/>
                <a:cs typeface="Nikosh" panose="02000000000000000000" pitchFamily="2" charset="0"/>
              </a:rPr>
              <a:t>প্রকাশ</a:t>
            </a:r>
            <a:r>
              <a:rPr lang="en-US" altLang="en-US" sz="3200" dirty="0">
                <a:latin typeface="Nikosh" panose="02000000000000000000" pitchFamily="2" charset="0"/>
                <a:cs typeface="Nikosh" panose="02000000000000000000" pitchFamily="2" charset="0"/>
              </a:rPr>
              <a:t> </a:t>
            </a:r>
            <a:r>
              <a:rPr lang="en-US" altLang="en-US" sz="3200" dirty="0" err="1">
                <a:latin typeface="Nikosh" panose="02000000000000000000" pitchFamily="2" charset="0"/>
                <a:cs typeface="Nikosh" panose="02000000000000000000" pitchFamily="2" charset="0"/>
              </a:rPr>
              <a:t>করা</a:t>
            </a:r>
            <a:r>
              <a:rPr lang="en-US" altLang="en-US" sz="3200" dirty="0">
                <a:latin typeface="Nikosh" panose="02000000000000000000" pitchFamily="2" charset="0"/>
                <a:cs typeface="Nikosh" panose="02000000000000000000" pitchFamily="2" charset="0"/>
              </a:rPr>
              <a:t>।</a:t>
            </a:r>
            <a:endParaRPr lang="en-US" sz="3200" dirty="0">
              <a:latin typeface="Nikosh" panose="02000000000000000000" pitchFamily="2" charset="0"/>
              <a:ea typeface="Microsoft YaHei" panose="020B0503020204020204" charset="-122"/>
              <a:cs typeface="Nikosh" panose="02000000000000000000" pitchFamily="2" charset="0"/>
            </a:endParaRPr>
          </a:p>
          <a:p>
            <a:pPr algn="ctr"/>
            <a:r>
              <a:rPr lang="en-US" altLang="en-US" sz="3200" dirty="0" err="1">
                <a:solidFill>
                  <a:schemeClr val="accent2">
                    <a:lumMod val="75000"/>
                  </a:schemeClr>
                </a:solidFill>
                <a:latin typeface="Nikosh" panose="02000000000000000000" charset="0"/>
                <a:cs typeface="Nikosh" panose="02000000000000000000" charset="0"/>
              </a:rPr>
              <a:t>পরিভাষায়</a:t>
            </a:r>
            <a:r>
              <a:rPr lang="en-US" altLang="en-US" sz="3200" dirty="0">
                <a:solidFill>
                  <a:schemeClr val="accent2">
                    <a:lumMod val="75000"/>
                  </a:schemeClr>
                </a:solidFill>
                <a:latin typeface="Nikosh" panose="02000000000000000000" charset="0"/>
                <a:cs typeface="Nikosh" panose="02000000000000000000" charset="0"/>
              </a:rPr>
              <a:t>-</a:t>
            </a:r>
            <a:r>
              <a:rPr lang="en-US" altLang="en-US" sz="3200" dirty="0">
                <a:latin typeface="Nikosh" panose="02000000000000000000" charset="0"/>
                <a:cs typeface="Nikosh" panose="02000000000000000000" charset="0"/>
              </a:rPr>
              <a:t> </a:t>
            </a:r>
          </a:p>
          <a:p>
            <a:r>
              <a:rPr lang="en-US" altLang="en-US" sz="3200" dirty="0" err="1">
                <a:latin typeface="Nikosh" panose="02000000000000000000" charset="0"/>
                <a:cs typeface="Nikosh" panose="02000000000000000000" charset="0"/>
              </a:rPr>
              <a:t>মুসলমানদের</a:t>
            </a:r>
            <a:r>
              <a:rPr lang="en-US" altLang="en-US" sz="3200" dirty="0">
                <a:latin typeface="Nikosh" panose="02000000000000000000" charset="0"/>
                <a:cs typeface="Nikosh" panose="02000000000000000000" charset="0"/>
              </a:rPr>
              <a:t> </a:t>
            </a:r>
            <a:r>
              <a:rPr lang="en-US" altLang="en-US" sz="3200" dirty="0" err="1">
                <a:latin typeface="Nikosh" panose="02000000000000000000" charset="0"/>
                <a:cs typeface="Nikosh" panose="02000000000000000000" charset="0"/>
              </a:rPr>
              <a:t>পরস্পর</a:t>
            </a:r>
            <a:r>
              <a:rPr lang="en-US" altLang="en-US" sz="3200" dirty="0">
                <a:latin typeface="Nikosh" panose="02000000000000000000" charset="0"/>
                <a:cs typeface="Nikosh" panose="02000000000000000000" charset="0"/>
              </a:rPr>
              <a:t> </a:t>
            </a:r>
            <a:r>
              <a:rPr lang="en-US" altLang="en-US" sz="3200" dirty="0" err="1">
                <a:latin typeface="Nikosh" panose="02000000000000000000" charset="0"/>
                <a:cs typeface="Nikosh" panose="02000000000000000000" charset="0"/>
              </a:rPr>
              <a:t>সাক্ষাতে</a:t>
            </a:r>
            <a:r>
              <a:rPr lang="en-US" altLang="en-US" sz="3200" dirty="0">
                <a:latin typeface="Nikosh" panose="02000000000000000000" charset="0"/>
                <a:cs typeface="Nikosh" panose="02000000000000000000" charset="0"/>
              </a:rPr>
              <a:t> </a:t>
            </a:r>
            <a:r>
              <a:rPr lang="en-US" altLang="en-US" sz="3200" dirty="0" err="1">
                <a:latin typeface="Nikosh" panose="02000000000000000000" charset="0"/>
                <a:cs typeface="Nikosh" panose="02000000000000000000" charset="0"/>
              </a:rPr>
              <a:t>আসসালামু</a:t>
            </a:r>
            <a:r>
              <a:rPr lang="en-US" altLang="en-US" sz="3200" dirty="0">
                <a:latin typeface="Nikosh" panose="02000000000000000000" charset="0"/>
                <a:cs typeface="Nikosh" panose="02000000000000000000" charset="0"/>
              </a:rPr>
              <a:t> </a:t>
            </a:r>
            <a:r>
              <a:rPr lang="en-US" altLang="en-US" sz="3200" dirty="0" err="1">
                <a:latin typeface="Nikosh" panose="02000000000000000000" charset="0"/>
                <a:cs typeface="Nikosh" panose="02000000000000000000" charset="0"/>
              </a:rPr>
              <a:t>আলাইকুম</a:t>
            </a:r>
            <a:r>
              <a:rPr lang="en-US" altLang="en-US" sz="3200" dirty="0">
                <a:latin typeface="Nikosh" panose="02000000000000000000" charset="0"/>
                <a:cs typeface="Nikosh" panose="02000000000000000000" charset="0"/>
              </a:rPr>
              <a:t> </a:t>
            </a:r>
            <a:r>
              <a:rPr lang="en-US" altLang="en-US" sz="3200" dirty="0" err="1">
                <a:latin typeface="Nikosh" panose="02000000000000000000" charset="0"/>
                <a:cs typeface="Nikosh" panose="02000000000000000000" charset="0"/>
              </a:rPr>
              <a:t>বলে</a:t>
            </a:r>
            <a:r>
              <a:rPr lang="en-US" altLang="en-US" sz="3200" dirty="0">
                <a:latin typeface="Nikosh" panose="02000000000000000000" charset="0"/>
                <a:cs typeface="Nikosh" panose="02000000000000000000" charset="0"/>
              </a:rPr>
              <a:t> </a:t>
            </a:r>
            <a:r>
              <a:rPr lang="en-US" altLang="en-US" sz="3200" dirty="0" err="1">
                <a:latin typeface="Nikosh" panose="02000000000000000000" charset="0"/>
                <a:cs typeface="Nikosh" panose="02000000000000000000" charset="0"/>
              </a:rPr>
              <a:t>দোআ</a:t>
            </a:r>
            <a:r>
              <a:rPr lang="en-US" altLang="en-US" sz="3200" dirty="0">
                <a:latin typeface="Nikosh" panose="02000000000000000000" charset="0"/>
                <a:cs typeface="Nikosh" panose="02000000000000000000" charset="0"/>
              </a:rPr>
              <a:t> </a:t>
            </a:r>
            <a:r>
              <a:rPr lang="en-US" altLang="en-US" sz="3200" dirty="0" err="1">
                <a:latin typeface="Nikosh" panose="02000000000000000000" charset="0"/>
                <a:cs typeface="Nikosh" panose="02000000000000000000" charset="0"/>
              </a:rPr>
              <a:t>কামনা</a:t>
            </a:r>
            <a:r>
              <a:rPr lang="en-US" altLang="en-US" sz="3200" dirty="0">
                <a:latin typeface="Nikosh" panose="02000000000000000000" charset="0"/>
                <a:cs typeface="Nikosh" panose="02000000000000000000" charset="0"/>
              </a:rPr>
              <a:t>, </a:t>
            </a:r>
            <a:r>
              <a:rPr lang="en-US" altLang="en-US" sz="3200" dirty="0" err="1">
                <a:latin typeface="Nikosh" panose="02000000000000000000" charset="0"/>
                <a:cs typeface="Nikosh" panose="02000000000000000000" charset="0"/>
              </a:rPr>
              <a:t>নিরাপত্তা</a:t>
            </a:r>
            <a:r>
              <a:rPr lang="en-US" altLang="en-US" sz="3200" dirty="0">
                <a:latin typeface="Nikosh" panose="02000000000000000000" charset="0"/>
                <a:cs typeface="Nikosh" panose="02000000000000000000" charset="0"/>
              </a:rPr>
              <a:t> </a:t>
            </a:r>
            <a:r>
              <a:rPr lang="en-US" altLang="en-US" sz="3200" dirty="0" err="1">
                <a:latin typeface="Nikosh" panose="02000000000000000000" charset="0"/>
                <a:cs typeface="Nikosh" panose="02000000000000000000" charset="0"/>
              </a:rPr>
              <a:t>দান</a:t>
            </a:r>
            <a:r>
              <a:rPr lang="en-US" altLang="en-US" sz="3200" dirty="0">
                <a:latin typeface="Nikosh" panose="02000000000000000000" charset="0"/>
                <a:cs typeface="Nikosh" panose="02000000000000000000" charset="0"/>
              </a:rPr>
              <a:t> ও </a:t>
            </a:r>
            <a:r>
              <a:rPr lang="en-US" altLang="en-US" sz="3200" dirty="0" err="1">
                <a:latin typeface="Nikosh" panose="02000000000000000000" charset="0"/>
                <a:cs typeface="Nikosh" panose="02000000000000000000" charset="0"/>
              </a:rPr>
              <a:t>কুশল</a:t>
            </a:r>
            <a:r>
              <a:rPr lang="en-US" altLang="en-US" sz="3200" dirty="0">
                <a:latin typeface="Nikosh" panose="02000000000000000000" charset="0"/>
                <a:cs typeface="Nikosh" panose="02000000000000000000" charset="0"/>
              </a:rPr>
              <a:t> </a:t>
            </a:r>
            <a:r>
              <a:rPr lang="en-US" altLang="en-US" sz="3200" dirty="0" err="1">
                <a:latin typeface="Nikosh" panose="02000000000000000000" charset="0"/>
                <a:cs typeface="Nikosh" panose="02000000000000000000" charset="0"/>
              </a:rPr>
              <a:t>বিনিময়</a:t>
            </a:r>
            <a:r>
              <a:rPr lang="en-US" altLang="en-US" sz="3200" dirty="0">
                <a:latin typeface="Nikosh" panose="02000000000000000000" charset="0"/>
                <a:cs typeface="Nikosh" panose="02000000000000000000" charset="0"/>
              </a:rPr>
              <a:t> </a:t>
            </a:r>
            <a:r>
              <a:rPr lang="en-US" altLang="en-US" sz="3200" dirty="0" err="1">
                <a:latin typeface="Nikosh" panose="02000000000000000000" charset="0"/>
                <a:cs typeface="Nikosh" panose="02000000000000000000" charset="0"/>
              </a:rPr>
              <a:t>করাকে</a:t>
            </a:r>
            <a:r>
              <a:rPr lang="en-US" altLang="en-US" sz="3200" dirty="0">
                <a:latin typeface="Nikosh" panose="02000000000000000000" charset="0"/>
                <a:cs typeface="Nikosh" panose="02000000000000000000" charset="0"/>
              </a:rPr>
              <a:t> </a:t>
            </a:r>
            <a:r>
              <a:rPr lang="en-US" altLang="en-US" sz="3200" dirty="0" err="1">
                <a:latin typeface="Nikosh" panose="02000000000000000000" charset="0"/>
                <a:cs typeface="Nikosh" panose="02000000000000000000" charset="0"/>
              </a:rPr>
              <a:t>সালাম</a:t>
            </a:r>
            <a:r>
              <a:rPr lang="en-US" altLang="en-US" sz="3200" dirty="0">
                <a:latin typeface="Nikosh" panose="02000000000000000000" charset="0"/>
                <a:cs typeface="Nikosh" panose="02000000000000000000" charset="0"/>
              </a:rPr>
              <a:t> </a:t>
            </a:r>
            <a:r>
              <a:rPr lang="en-US" altLang="en-US" sz="3200" dirty="0" err="1">
                <a:latin typeface="Nikosh" panose="02000000000000000000" charset="0"/>
                <a:cs typeface="Nikosh" panose="02000000000000000000" charset="0"/>
              </a:rPr>
              <a:t>বলা</a:t>
            </a:r>
            <a:r>
              <a:rPr lang="en-US" altLang="en-US" sz="3200" dirty="0">
                <a:latin typeface="Nikosh" panose="02000000000000000000" charset="0"/>
                <a:cs typeface="Nikosh" panose="02000000000000000000" charset="0"/>
              </a:rPr>
              <a:t> </a:t>
            </a:r>
            <a:r>
              <a:rPr lang="en-US" altLang="en-US" sz="3200" dirty="0" err="1">
                <a:latin typeface="Nikosh" panose="02000000000000000000" charset="0"/>
                <a:cs typeface="Nikosh" panose="02000000000000000000" charset="0"/>
              </a:rPr>
              <a:t>হয়</a:t>
            </a:r>
            <a:r>
              <a:rPr lang="en-US" sz="2000" dirty="0">
                <a:latin typeface="Nikosh" panose="02000000000000000000" charset="0"/>
                <a:cs typeface="Nikosh" panose="02000000000000000000" charset="0"/>
              </a:rPr>
              <a:t>|</a:t>
            </a:r>
            <a:endParaRPr lang="en-US" altLang="en-US" sz="3200" dirty="0">
              <a:latin typeface="Nikosh" panose="02000000000000000000" charset="0"/>
              <a:cs typeface="Nikosh" panose="02000000000000000000" charset="0"/>
            </a:endParaRPr>
          </a:p>
          <a:p>
            <a:endParaRPr lang="en-US" altLang="en-US" sz="3200" dirty="0">
              <a:latin typeface="Nikosh" panose="02000000000000000000" charset="0"/>
              <a:cs typeface="Nikosh" panose="02000000000000000000" charset="0"/>
            </a:endParaRPr>
          </a:p>
          <a:p>
            <a:endParaRPr lang="en-US" altLang="en-US" sz="2800" dirty="0">
              <a:latin typeface="Nikosh" panose="02000000000000000000" charset="0"/>
              <a:cs typeface="Nikosh" panose="02000000000000000000" charset="0"/>
            </a:endParaRPr>
          </a:p>
          <a:p>
            <a:endParaRPr lang="en-US" sz="2800" dirty="0">
              <a:latin typeface="Nikosh" panose="02000000000000000000" charset="0"/>
              <a:cs typeface="Nikosh" panose="02000000000000000000" charset="0"/>
            </a:endParaRPr>
          </a:p>
        </p:txBody>
      </p:sp>
      <p:sp>
        <p:nvSpPr>
          <p:cNvPr id="5" name="Text Box 4"/>
          <p:cNvSpPr txBox="1"/>
          <p:nvPr/>
        </p:nvSpPr>
        <p:spPr>
          <a:xfrm flipH="1">
            <a:off x="9077960" y="3245485"/>
            <a:ext cx="730885" cy="719455"/>
          </a:xfrm>
          <a:prstGeom prst="rect">
            <a:avLst/>
          </a:prstGeom>
        </p:spPr>
        <p:txBody>
          <a:bodyPr wrap="square">
            <a:noAutofit/>
            <a:extLst>
              <a:ext uri="{4A0BC546-FE56-4ADE-93B0-CB8AF2F6F144}">
                <wpsdc:textFrameExt xmlns="" xmlns:wpsdc="http://www.wps.cn/officeDocument/2022/drawingmlCustomData" type="text"/>
              </a:ext>
            </a:extLst>
          </a:bodyPr>
          <a:lstStyle/>
          <a:p>
            <a:pPr algn="l"/>
            <a:endParaRPr lang="en-US" altLang="en-US" sz="1800">
              <a:latin typeface="Arial" panose="020B0604020202020204" pitchFamily="34" charset="0"/>
              <a:ea typeface="Microsoft YaHei" panose="020B0503020204020204" charset="-122"/>
            </a:endParaRPr>
          </a:p>
          <a:p>
            <a:pPr algn="l"/>
            <a:endParaRPr lang="en-US" altLang="en-US" sz="1800">
              <a:latin typeface="Arial" panose="020B0604020202020204" pitchFamily="34" charset="0"/>
              <a:ea typeface="Microsoft YaHei" panose="020B0503020204020204" charset="-122"/>
            </a:endParaRPr>
          </a:p>
        </p:txBody>
      </p:sp>
      <p:sp>
        <p:nvSpPr>
          <p:cNvPr id="6" name="Text Box 5"/>
          <p:cNvSpPr txBox="1"/>
          <p:nvPr/>
        </p:nvSpPr>
        <p:spPr>
          <a:xfrm>
            <a:off x="9189085" y="3245485"/>
            <a:ext cx="1215390" cy="382905"/>
          </a:xfrm>
          <a:prstGeom prst="rect">
            <a:avLst/>
          </a:prstGeom>
        </p:spPr>
        <p:txBody>
          <a:bodyPr>
            <a:noAutofit/>
            <a:extLst>
              <a:ext uri="{4A0BC546-FE56-4ADE-93B0-CB8AF2F6F144}">
                <wpsdc:textFrameExt xmlns="" xmlns:wpsdc="http://www.wps.cn/officeDocument/2022/drawingmlCustomData" type="text"/>
              </a:ext>
            </a:extLst>
          </a:bodyPr>
          <a:lstStyle/>
          <a:p>
            <a:pPr algn="l"/>
            <a:endParaRPr lang="en-US" altLang="en-US" sz="1800">
              <a:latin typeface="Arial" panose="020B0604020202020204" pitchFamily="34" charset="0"/>
              <a:ea typeface="Microsoft YaHei" panose="020B0503020204020204" charset="-122"/>
            </a:endParaRPr>
          </a:p>
          <a:p>
            <a:pPr algn="l"/>
            <a:endParaRPr lang="en-US" altLang="en-US" sz="1800">
              <a:latin typeface="Arial" panose="020B0604020202020204" pitchFamily="34" charset="0"/>
              <a:ea typeface="Microsoft YaHei" panose="020B0503020204020204" charset="-122"/>
            </a:endParaRPr>
          </a:p>
        </p:txBody>
      </p:sp>
      <p:sp>
        <p:nvSpPr>
          <p:cNvPr id="7" name="Text Box 6"/>
          <p:cNvSpPr txBox="1"/>
          <p:nvPr/>
        </p:nvSpPr>
        <p:spPr>
          <a:xfrm>
            <a:off x="2954655" y="306705"/>
            <a:ext cx="6123305" cy="727710"/>
          </a:xfrm>
          <a:prstGeom prst="rect">
            <a:avLst/>
          </a:prstGeom>
          <a:solidFill>
            <a:schemeClr val="accent1">
              <a:lumMod val="75000"/>
            </a:schemeClr>
          </a:solidFill>
        </p:spPr>
        <p:txBody>
          <a:bodyPr wrap="square" rtlCol="0">
            <a:noAutofit/>
          </a:bodyPr>
          <a:lstStyle/>
          <a:p>
            <a:endParaRPr lang="en-US"/>
          </a:p>
        </p:txBody>
      </p:sp>
      <p:sp>
        <p:nvSpPr>
          <p:cNvPr id="8" name="Text Box 7"/>
          <p:cNvSpPr txBox="1"/>
          <p:nvPr/>
        </p:nvSpPr>
        <p:spPr>
          <a:xfrm>
            <a:off x="2954655" y="306705"/>
            <a:ext cx="6123305" cy="727710"/>
          </a:xfrm>
          <a:prstGeom prst="rect">
            <a:avLst/>
          </a:prstGeom>
          <a:solidFill>
            <a:schemeClr val="bg1"/>
          </a:solidFill>
        </p:spPr>
        <p:txBody>
          <a:bodyPr wrap="square" rtlCol="0">
            <a:noAutofit/>
          </a:bodyPr>
          <a:lstStyle/>
          <a:p>
            <a:r>
              <a:rPr lang="en-US" altLang="en-US" sz="4000">
                <a:solidFill>
                  <a:schemeClr val="accent1">
                    <a:lumMod val="50000"/>
                  </a:schemeClr>
                </a:solidFill>
                <a:latin typeface="Nikosh" panose="02000000000000000000" charset="0"/>
                <a:cs typeface="Nikosh" panose="02000000000000000000" charset="0"/>
                <a:sym typeface="+mn-ea"/>
              </a:rPr>
              <a:t>   </a:t>
            </a:r>
            <a:r>
              <a:rPr lang="en-US" altLang="en-US" sz="4000">
                <a:solidFill>
                  <a:schemeClr val="tx1"/>
                </a:solidFill>
                <a:latin typeface="Nikosh" panose="02000000000000000000" charset="0"/>
                <a:cs typeface="Nikosh" panose="02000000000000000000" charset="0"/>
                <a:sym typeface="+mn-ea"/>
              </a:rPr>
              <a:t> </a:t>
            </a:r>
            <a:r>
              <a:rPr lang="ar-SA" altLang="en-US" sz="4000">
                <a:solidFill>
                  <a:schemeClr val="tx1"/>
                </a:solidFill>
                <a:latin typeface="Nikosh" panose="02000000000000000000" charset="0"/>
                <a:cs typeface="Nikosh" panose="02000000000000000000" charset="0"/>
                <a:sym typeface="+mn-ea"/>
              </a:rPr>
              <a:t>سَلَامٌ </a:t>
            </a:r>
            <a:r>
              <a:rPr lang="en-US" altLang="en-US" sz="4000">
                <a:solidFill>
                  <a:schemeClr val="tx1"/>
                </a:solidFill>
                <a:latin typeface="Nikosh" panose="02000000000000000000" charset="0"/>
                <a:cs typeface="Nikosh" panose="02000000000000000000" charset="0"/>
                <a:sym typeface="+mn-ea"/>
              </a:rPr>
              <a:t>    সম্পর্কিত আলোচনা:</a:t>
            </a:r>
          </a:p>
        </p:txBody>
      </p:sp>
      <p:sp>
        <p:nvSpPr>
          <p:cNvPr id="9" name="Text Box 8"/>
          <p:cNvSpPr txBox="1"/>
          <p:nvPr/>
        </p:nvSpPr>
        <p:spPr>
          <a:xfrm>
            <a:off x="3683000" y="1202055"/>
            <a:ext cx="1046480" cy="658495"/>
          </a:xfrm>
          <a:prstGeom prst="rect">
            <a:avLst/>
          </a:prstGeom>
        </p:spPr>
        <p:txBody>
          <a:bodyPr>
            <a:noAutofit/>
            <a:extLst>
              <a:ext uri="{4A0BC546-FE56-4ADE-93B0-CB8AF2F6F144}">
                <wpsdc:textFrameExt xmlns="" xmlns:wpsdc="http://www.wps.cn/officeDocument/2022/drawingmlCustomData" type="text"/>
              </a:ext>
            </a:extLst>
          </a:bodyPr>
          <a:lstStyle/>
          <a:p>
            <a:pPr algn="l"/>
            <a:endParaRPr lang="en-US">
              <a:solidFill>
                <a:schemeClr val="accent1">
                  <a:lumMod val="75000"/>
                </a:schemeClr>
              </a:solidFill>
              <a:latin typeface="Arial" panose="020B0604020202020204" pitchFamily="34" charset="0"/>
              <a:ea typeface="Microsoft YaHei" panose="020B0503020204020204" charset="-122"/>
            </a:endParaRPr>
          </a:p>
          <a:p>
            <a:pPr algn="l"/>
            <a:endParaRPr lang="en-US" sz="1800">
              <a:solidFill>
                <a:schemeClr val="accent1">
                  <a:lumMod val="75000"/>
                </a:schemeClr>
              </a:solidFill>
              <a:latin typeface="Arial" panose="020B0604020202020204" pitchFamily="34" charset="0"/>
              <a:ea typeface="Microsoft YaHei" panose="020B050302020402020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635" y="-635"/>
            <a:ext cx="12192635" cy="6858000"/>
          </a:xfrm>
          <a:prstGeom prst="rect">
            <a:avLst/>
          </a:prstGeom>
          <a:noFill/>
        </p:spPr>
        <p:txBody>
          <a:bodyPr wrap="square" rtlCol="0" anchor="t">
            <a:noAutofit/>
          </a:bodyPr>
          <a:lstStyle/>
          <a:p>
            <a:endParaRPr lang="en-US" altLang="en-US" sz="2800">
              <a:solidFill>
                <a:schemeClr val="accent1">
                  <a:lumMod val="75000"/>
                </a:schemeClr>
              </a:solidFill>
              <a:latin typeface="Nikosh" panose="02000000000000000000" charset="0"/>
              <a:cs typeface="Nikosh" panose="02000000000000000000" charset="0"/>
              <a:sym typeface="+mn-ea"/>
            </a:endParaRPr>
          </a:p>
          <a:p>
            <a:pPr algn="l">
              <a:lnSpc>
                <a:spcPct val="110000"/>
              </a:lnSpc>
            </a:pPr>
            <a:r>
              <a:rPr lang="en-US" altLang="en-US" sz="3600">
                <a:solidFill>
                  <a:schemeClr val="accent1"/>
                </a:solidFill>
                <a:latin typeface="Nikosh" panose="02000000000000000000" charset="0"/>
                <a:cs typeface="Nikosh" panose="02000000000000000000" charset="0"/>
                <a:sym typeface="+mn-ea"/>
              </a:rPr>
              <a:t>           </a:t>
            </a:r>
            <a:r>
              <a:rPr lang="en-US" altLang="en-US" sz="3600">
                <a:solidFill>
                  <a:schemeClr val="accent5"/>
                </a:solidFill>
                <a:latin typeface="Nikosh" panose="02000000000000000000" charset="0"/>
                <a:cs typeface="Nikosh" panose="02000000000000000000" charset="0"/>
                <a:sym typeface="+mn-ea"/>
              </a:rPr>
              <a:t>       </a:t>
            </a:r>
          </a:p>
          <a:p>
            <a:pPr algn="l">
              <a:lnSpc>
                <a:spcPct val="110000"/>
              </a:lnSpc>
            </a:pPr>
            <a:endParaRPr lang="ar-SA" altLang="en-US" sz="3600">
              <a:latin typeface="Nikosh" panose="02000000000000000000" charset="0"/>
              <a:cs typeface="Nikosh" panose="02000000000000000000" charset="0"/>
              <a:sym typeface="+mn-ea"/>
            </a:endParaRPr>
          </a:p>
          <a:p>
            <a:pPr algn="l">
              <a:lnSpc>
                <a:spcPct val="110000"/>
              </a:lnSpc>
            </a:pPr>
            <a:r>
              <a:rPr lang="en-US" altLang="en-US" sz="3600">
                <a:solidFill>
                  <a:schemeClr val="accent5"/>
                </a:solidFill>
                <a:latin typeface="Nikosh" panose="02000000000000000000" charset="0"/>
                <a:cs typeface="Nikosh" panose="02000000000000000000" charset="0"/>
                <a:sym typeface="+mn-ea"/>
              </a:rPr>
              <a:t>         </a:t>
            </a:r>
            <a:r>
              <a:rPr lang="en-US" altLang="en-US" sz="4400">
                <a:latin typeface="Nikosh" panose="02000000000000000000" charset="0"/>
                <a:cs typeface="Nikosh" panose="02000000000000000000" charset="0"/>
                <a:sym typeface="+mn-ea"/>
              </a:rPr>
              <a:t>সালাম ইসলামের অন্যতম শিয়ার। ওলামায়ে কিরামের ইজমা হয়েছে যে, সালাম দেয়া সুন্নত। আর সালামের জবাব দেয়া ওয়াজিব। উল্লেখ্য যে, নামাজ, মল-মূত্র ত্যাগ, কুরআন তিলাওয়াত অবস্থায় সালাম প্রদান করা মাকরুহ। সালাম বা অভিবাদন ইসলামি শরিয়তের একটি মৌলিক বিষয়, যা সমাজের মানুষকে আদব বা শিষ্টাচার শিক্ষা দেয়।</a:t>
            </a:r>
          </a:p>
        </p:txBody>
      </p:sp>
      <p:sp>
        <p:nvSpPr>
          <p:cNvPr id="5" name="Text Box 4"/>
          <p:cNvSpPr txBox="1"/>
          <p:nvPr/>
        </p:nvSpPr>
        <p:spPr>
          <a:xfrm>
            <a:off x="4064000" y="3245485"/>
            <a:ext cx="1869440" cy="1885950"/>
          </a:xfrm>
          <a:prstGeom prst="rect">
            <a:avLst/>
          </a:prstGeom>
        </p:spPr>
        <p:txBody>
          <a:bodyPr>
            <a:noAutofit/>
            <a:extLst>
              <a:ext uri="{4A0BC546-FE56-4ADE-93B0-CB8AF2F6F144}">
                <wpsdc:textFrameExt xmlns="" xmlns:wpsdc="http://www.wps.cn/officeDocument/2022/drawingmlCustomData" type="text"/>
              </a:ext>
            </a:extLst>
          </a:bodyPr>
          <a:lstStyle/>
          <a:p>
            <a:pPr algn="l"/>
            <a:endParaRPr lang="en-US" altLang="en-US" sz="1800">
              <a:latin typeface="Arial" panose="020B0604020202020204" pitchFamily="34" charset="0"/>
              <a:ea typeface="Microsoft YaHei" panose="020B0503020204020204" charset="-122"/>
            </a:endParaRPr>
          </a:p>
          <a:p>
            <a:pPr algn="l"/>
            <a:endParaRPr lang="en-US" altLang="en-US" sz="1800">
              <a:latin typeface="Arial" panose="020B0604020202020204" pitchFamily="34" charset="0"/>
              <a:ea typeface="Microsoft YaHei" panose="020B0503020204020204" charset="-122"/>
            </a:endParaRPr>
          </a:p>
        </p:txBody>
      </p:sp>
      <p:sp>
        <p:nvSpPr>
          <p:cNvPr id="6" name="Text Box 5"/>
          <p:cNvSpPr txBox="1"/>
          <p:nvPr/>
        </p:nvSpPr>
        <p:spPr>
          <a:xfrm>
            <a:off x="4944745" y="6174655"/>
            <a:ext cx="4064000" cy="645160"/>
          </a:xfrm>
          <a:prstGeom prst="rect">
            <a:avLst/>
          </a:prstGeom>
        </p:spPr>
        <p:txBody>
          <a:bodyPr>
            <a:spAutoFit/>
            <a:extLst>
              <a:ext uri="{4A0BC546-FE56-4ADE-93B0-CB8AF2F6F144}">
                <wpsdc:textFrameExt xmlns="" xmlns:wpsdc="http://www.wps.cn/officeDocument/2022/drawingmlCustomData" type="text"/>
              </a:ext>
            </a:extLst>
          </a:bodyPr>
          <a:lstStyle/>
          <a:p>
            <a:pPr algn="l"/>
            <a:endParaRPr lang="en-US" altLang="en-US" sz="1800">
              <a:latin typeface="Arial" panose="020B0604020202020204" pitchFamily="34" charset="0"/>
              <a:ea typeface="Microsoft YaHei" panose="020B0503020204020204" charset="-122"/>
            </a:endParaRPr>
          </a:p>
          <a:p>
            <a:pPr algn="l"/>
            <a:endParaRPr lang="en-US" altLang="en-US" sz="1800">
              <a:latin typeface="Arial" panose="020B0604020202020204" pitchFamily="34" charset="0"/>
              <a:ea typeface="Microsoft YaHei" panose="020B0503020204020204" charset="-122"/>
            </a:endParaRPr>
          </a:p>
        </p:txBody>
      </p:sp>
      <p:sp>
        <p:nvSpPr>
          <p:cNvPr id="7" name="Text Box 6"/>
          <p:cNvSpPr txBox="1"/>
          <p:nvPr/>
        </p:nvSpPr>
        <p:spPr>
          <a:xfrm>
            <a:off x="4429760" y="3611160"/>
            <a:ext cx="4064000" cy="645160"/>
          </a:xfrm>
          <a:prstGeom prst="rect">
            <a:avLst/>
          </a:prstGeom>
        </p:spPr>
        <p:txBody>
          <a:bodyPr>
            <a:spAutoFit/>
            <a:extLst>
              <a:ext uri="{4A0BC546-FE56-4ADE-93B0-CB8AF2F6F144}">
                <wpsdc:textFrameExt xmlns="" xmlns:wpsdc="http://www.wps.cn/officeDocument/2022/drawingmlCustomData" type="text"/>
              </a:ext>
            </a:extLst>
          </a:bodyPr>
          <a:lstStyle/>
          <a:p>
            <a:pPr algn="l"/>
            <a:endParaRPr lang="en-US" altLang="en-US" sz="1800">
              <a:latin typeface="Arial" panose="020B0604020202020204" pitchFamily="34" charset="0"/>
              <a:ea typeface="Microsoft YaHei" panose="020B0503020204020204" charset="-122"/>
            </a:endParaRPr>
          </a:p>
          <a:p>
            <a:pPr algn="l"/>
            <a:endParaRPr lang="en-US" altLang="en-US" sz="1800">
              <a:latin typeface="Arial" panose="020B0604020202020204" pitchFamily="34" charset="0"/>
              <a:ea typeface="Microsoft YaHei" panose="020B0503020204020204" charset="-122"/>
            </a:endParaRPr>
          </a:p>
        </p:txBody>
      </p:sp>
      <p:sp>
        <p:nvSpPr>
          <p:cNvPr id="9" name="Text Box 8"/>
          <p:cNvSpPr txBox="1"/>
          <p:nvPr/>
        </p:nvSpPr>
        <p:spPr>
          <a:xfrm>
            <a:off x="4064000" y="3245400"/>
            <a:ext cx="4064000" cy="645160"/>
          </a:xfrm>
          <a:prstGeom prst="rect">
            <a:avLst/>
          </a:prstGeom>
        </p:spPr>
        <p:txBody>
          <a:bodyPr>
            <a:spAutoFit/>
            <a:extLst>
              <a:ext uri="{4A0BC546-FE56-4ADE-93B0-CB8AF2F6F144}">
                <wpsdc:textFrameExt xmlns="" xmlns:wpsdc="http://www.wps.cn/officeDocument/2022/drawingmlCustomData" type="text"/>
              </a:ext>
            </a:extLst>
          </a:bodyPr>
          <a:lstStyle/>
          <a:p>
            <a:pPr algn="l"/>
            <a:endParaRPr lang="en-US" altLang="en-US" sz="1800">
              <a:latin typeface="Arial" panose="020B0604020202020204" pitchFamily="34" charset="0"/>
              <a:ea typeface="Microsoft YaHei" panose="020B0503020204020204" charset="-122"/>
            </a:endParaRPr>
          </a:p>
          <a:p>
            <a:pPr algn="l"/>
            <a:endParaRPr lang="en-US" altLang="en-US" sz="1800">
              <a:latin typeface="Arial" panose="020B0604020202020204" pitchFamily="34" charset="0"/>
              <a:ea typeface="Microsoft YaHei" panose="020B0503020204020204" charset="-122"/>
            </a:endParaRPr>
          </a:p>
        </p:txBody>
      </p:sp>
      <p:sp>
        <p:nvSpPr>
          <p:cNvPr id="10" name="Text Box 9"/>
          <p:cNvSpPr txBox="1"/>
          <p:nvPr/>
        </p:nvSpPr>
        <p:spPr>
          <a:xfrm>
            <a:off x="3111500" y="285115"/>
            <a:ext cx="6328410" cy="1085215"/>
          </a:xfrm>
          <a:prstGeom prst="rect">
            <a:avLst/>
          </a:prstGeom>
        </p:spPr>
        <p:txBody>
          <a:bodyPr>
            <a:noAutofit/>
            <a:extLst>
              <a:ext uri="{4A0BC546-FE56-4ADE-93B0-CB8AF2F6F144}">
                <wpsdc:textFrameExt xmlns="" xmlns:wpsdc="http://www.wps.cn/officeDocument/2022/drawingmlCustomData" type="text"/>
              </a:ext>
            </a:extLst>
          </a:bodyPr>
          <a:lstStyle/>
          <a:p>
            <a:pPr algn="l"/>
            <a:endParaRPr lang="en-US" altLang="en-US" sz="1800">
              <a:solidFill>
                <a:schemeClr val="accent5"/>
              </a:solidFill>
              <a:latin typeface="Arial" panose="020B0604020202020204" pitchFamily="34" charset="0"/>
              <a:ea typeface="Microsoft YaHei" panose="020B0503020204020204" charset="-122"/>
            </a:endParaRPr>
          </a:p>
          <a:p>
            <a:pPr algn="l"/>
            <a:endParaRPr lang="en-US" altLang="en-US" sz="1800">
              <a:solidFill>
                <a:schemeClr val="accent5"/>
              </a:solidFill>
              <a:latin typeface="Arial" panose="020B0604020202020204" pitchFamily="34" charset="0"/>
              <a:ea typeface="Microsoft YaHei" panose="020B0503020204020204" charset="-122"/>
            </a:endParaRPr>
          </a:p>
        </p:txBody>
      </p:sp>
      <p:sp>
        <p:nvSpPr>
          <p:cNvPr id="11" name="Rectangle 10"/>
          <p:cNvSpPr/>
          <p:nvPr/>
        </p:nvSpPr>
        <p:spPr>
          <a:xfrm>
            <a:off x="2426335" y="362585"/>
            <a:ext cx="7152640" cy="789940"/>
          </a:xfrm>
          <a:prstGeom prst="rec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110000"/>
              </a:lnSpc>
            </a:pPr>
            <a:r>
              <a:rPr lang="en-US" altLang="en-US" sz="3600">
                <a:latin typeface="Nikosh" panose="02000000000000000000" charset="0"/>
                <a:cs typeface="Nikosh" panose="02000000000000000000" charset="0"/>
                <a:sym typeface="+mn-ea"/>
              </a:rPr>
              <a:t>                    </a:t>
            </a:r>
            <a:r>
              <a:rPr lang="en-US" altLang="en-US" sz="6600">
                <a:solidFill>
                  <a:schemeClr val="tx1"/>
                </a:solidFill>
                <a:latin typeface="Nikosh" panose="02000000000000000000" charset="0"/>
                <a:cs typeface="Nikosh" panose="02000000000000000000" charset="0"/>
                <a:sym typeface="+mn-ea"/>
              </a:rPr>
              <a:t>সালামের বিধান</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72753" y="537882"/>
            <a:ext cx="5271247" cy="922020"/>
          </a:xfrm>
          <a:prstGeom prst="rect">
            <a:avLst/>
          </a:prstGeom>
          <a:noFill/>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en-US" sz="5400" dirty="0" err="1">
                <a:solidFill>
                  <a:schemeClr val="tx1"/>
                </a:solidFill>
                <a:latin typeface="Nikosh" panose="02000000000000000000" charset="0"/>
                <a:cs typeface="Nikosh" panose="02000000000000000000" charset="0"/>
              </a:rPr>
              <a:t>জোড়ায়</a:t>
            </a:r>
            <a:r>
              <a:rPr lang="en-US" sz="5400" dirty="0">
                <a:solidFill>
                  <a:schemeClr val="tx1"/>
                </a:solidFill>
                <a:latin typeface="Nikosh" panose="02000000000000000000" charset="0"/>
                <a:cs typeface="Nikosh" panose="02000000000000000000" charset="0"/>
              </a:rPr>
              <a:t> </a:t>
            </a:r>
            <a:r>
              <a:rPr lang="en-US" sz="5400" dirty="0" err="1">
                <a:solidFill>
                  <a:schemeClr val="tx1"/>
                </a:solidFill>
                <a:latin typeface="Nikosh" panose="02000000000000000000" charset="0"/>
                <a:cs typeface="Nikosh" panose="02000000000000000000" charset="0"/>
              </a:rPr>
              <a:t>কাজ</a:t>
            </a:r>
          </a:p>
        </p:txBody>
      </p:sp>
      <p:pic>
        <p:nvPicPr>
          <p:cNvPr id="6" name="Picture 5"/>
          <p:cNvPicPr>
            <a:picLocks noChangeAspect="1"/>
          </p:cNvPicPr>
          <p:nvPr/>
        </p:nvPicPr>
        <p:blipFill>
          <a:blip r:embed="rId2"/>
          <a:stretch>
            <a:fillRect/>
          </a:stretch>
        </p:blipFill>
        <p:spPr>
          <a:xfrm>
            <a:off x="2104533" y="1847687"/>
            <a:ext cx="2024047" cy="1774090"/>
          </a:xfrm>
          <a:prstGeom prst="rect">
            <a:avLst/>
          </a:prstGeom>
        </p:spPr>
      </p:pic>
      <p:pic>
        <p:nvPicPr>
          <p:cNvPr id="8" name="Picture 7"/>
          <p:cNvPicPr>
            <a:picLocks noChangeAspect="1"/>
          </p:cNvPicPr>
          <p:nvPr/>
        </p:nvPicPr>
        <p:blipFill>
          <a:blip r:embed="rId3"/>
          <a:stretch>
            <a:fillRect/>
          </a:stretch>
        </p:blipFill>
        <p:spPr>
          <a:xfrm>
            <a:off x="3297825" y="1887514"/>
            <a:ext cx="2548349" cy="1774090"/>
          </a:xfrm>
          <a:prstGeom prst="rect">
            <a:avLst/>
          </a:prstGeom>
        </p:spPr>
      </p:pic>
      <p:pic>
        <p:nvPicPr>
          <p:cNvPr id="13" name="Picture 12"/>
          <p:cNvPicPr>
            <a:picLocks noChangeAspect="1"/>
          </p:cNvPicPr>
          <p:nvPr/>
        </p:nvPicPr>
        <p:blipFill>
          <a:blip r:embed="rId4"/>
          <a:stretch>
            <a:fillRect/>
          </a:stretch>
        </p:blipFill>
        <p:spPr>
          <a:xfrm>
            <a:off x="5467311" y="1870099"/>
            <a:ext cx="2688569" cy="1774090"/>
          </a:xfrm>
          <a:prstGeom prst="rect">
            <a:avLst/>
          </a:prstGeom>
        </p:spPr>
      </p:pic>
      <p:pic>
        <p:nvPicPr>
          <p:cNvPr id="17" name="Picture 16"/>
          <p:cNvPicPr>
            <a:picLocks noChangeAspect="1"/>
          </p:cNvPicPr>
          <p:nvPr/>
        </p:nvPicPr>
        <p:blipFill>
          <a:blip r:embed="rId5"/>
          <a:stretch>
            <a:fillRect/>
          </a:stretch>
        </p:blipFill>
        <p:spPr>
          <a:xfrm>
            <a:off x="7594261" y="1870099"/>
            <a:ext cx="2310584" cy="1774090"/>
          </a:xfrm>
          <a:prstGeom prst="rect">
            <a:avLst/>
          </a:prstGeom>
        </p:spPr>
      </p:pic>
      <p:sp>
        <p:nvSpPr>
          <p:cNvPr id="18" name="Minus Sign 17"/>
          <p:cNvSpPr/>
          <p:nvPr/>
        </p:nvSpPr>
        <p:spPr>
          <a:xfrm>
            <a:off x="7763435" y="2671482"/>
            <a:ext cx="143436" cy="6325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inus Sign 18"/>
          <p:cNvSpPr/>
          <p:nvPr/>
        </p:nvSpPr>
        <p:spPr>
          <a:xfrm>
            <a:off x="5563268" y="2496919"/>
            <a:ext cx="282028" cy="52045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inus Sign 19"/>
          <p:cNvSpPr/>
          <p:nvPr/>
        </p:nvSpPr>
        <p:spPr>
          <a:xfrm>
            <a:off x="3718347" y="2496920"/>
            <a:ext cx="154406" cy="237812"/>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434661" y="3473786"/>
            <a:ext cx="8821270" cy="922020"/>
          </a:xfrm>
          <a:prstGeom prst="rect">
            <a:avLst/>
          </a:prstGeom>
          <a:noFill/>
        </p:spPr>
        <p:txBody>
          <a:bodyPr wrap="square" rtlCol="0">
            <a:spAutoFit/>
          </a:bodyPr>
          <a:lstStyle/>
          <a:p>
            <a:r>
              <a:rPr lang="as-IN" sz="5400">
                <a:latin typeface="Nikosh" panose="02000000000000000000" charset="0"/>
                <a:cs typeface="Nikosh" panose="02000000000000000000" charset="0"/>
              </a:rPr>
              <a:t>উপরোক্ত শব্দগুলোর তাহকিক কর।</a:t>
            </a:r>
            <a:endParaRPr lang="en-US" sz="5400" dirty="0">
              <a:latin typeface="Nikosh" panose="02000000000000000000" charset="0"/>
              <a:cs typeface="Nikosh" panose="02000000000000000000"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ext Box 1"/>
          <p:cNvSpPr txBox="1"/>
          <p:nvPr/>
        </p:nvSpPr>
        <p:spPr>
          <a:xfrm>
            <a:off x="3283585" y="221615"/>
            <a:ext cx="6096000" cy="922020"/>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nchor="t">
            <a:spAutoFit/>
          </a:bodyPr>
          <a:lstStyle/>
          <a:p>
            <a:pPr algn="ctr"/>
            <a:r>
              <a:rPr lang="en-US" altLang="en-US" sz="5400" dirty="0" err="1">
                <a:solidFill>
                  <a:schemeClr val="tx1"/>
                </a:solidFill>
                <a:uFillTx/>
                <a:latin typeface="Nikosh" panose="02000000000000000000" charset="0"/>
                <a:cs typeface="Nikosh" panose="02000000000000000000" charset="0"/>
              </a:rPr>
              <a:t>রাবি পরিচিতি</a:t>
            </a:r>
          </a:p>
        </p:txBody>
      </p:sp>
      <p:sp>
        <p:nvSpPr>
          <p:cNvPr id="3" name="Text Box 2"/>
          <p:cNvSpPr txBox="1"/>
          <p:nvPr/>
        </p:nvSpPr>
        <p:spPr>
          <a:xfrm>
            <a:off x="3048000" y="-27779980"/>
            <a:ext cx="6096000" cy="6451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t">
            <a:spAutoFit/>
          </a:bodyPr>
          <a:lstStyle/>
          <a:p>
            <a:pPr algn="ctr"/>
            <a:endParaRPr lang="en-US" altLang="en-US" sz="3600" dirty="0" err="1">
              <a:solidFill>
                <a:schemeClr val="tx1"/>
              </a:solidFill>
              <a:uFillTx/>
              <a:latin typeface="Nikosh" panose="02000000000000000000" charset="0"/>
              <a:cs typeface="Nikosh" panose="02000000000000000000" charset="0"/>
            </a:endParaRPr>
          </a:p>
        </p:txBody>
      </p:sp>
      <p:sp>
        <p:nvSpPr>
          <p:cNvPr id="4" name="Text Box 3"/>
          <p:cNvSpPr txBox="1"/>
          <p:nvPr/>
        </p:nvSpPr>
        <p:spPr>
          <a:xfrm>
            <a:off x="0" y="1243330"/>
            <a:ext cx="11831955" cy="5398135"/>
          </a:xfrm>
          <a:prstGeom prst="rect">
            <a:avLst/>
          </a:prstGeom>
          <a:noFill/>
        </p:spPr>
        <p:txBody>
          <a:bodyPr wrap="square" rtlCol="0">
            <a:noAutofit/>
          </a:bodyPr>
          <a:lstStyle/>
          <a:p>
            <a:pPr algn="ctr"/>
            <a:r>
              <a:rPr lang="en-US" altLang="en-US" sz="3600" dirty="0" err="1">
                <a:uFillTx/>
                <a:latin typeface="Nikosh" panose="02000000000000000000" charset="0"/>
                <a:cs typeface="Nikosh" panose="02000000000000000000" charset="0"/>
                <a:sym typeface="+mn-ea"/>
              </a:rPr>
              <a:t>হযরত আব্দুল্লাহ ইবনে ওমর (রা.) ছিলেন ইসলামের ইতিহাসের এক উজ্জ্বল নক্ষত্র। তিনি ছিলেন ইসলামের দ্বিতীয় খলিফা হযরত ওমর ইবনে আল-খাত্তাব (রা.)-এর পুত্র এবং সর্বকালের অন্যতম শ্রেষ্ঠ হাদীস বিশারদ ও ফকীহ।</a:t>
            </a:r>
            <a:endParaRPr lang="en-US" altLang="en-US" sz="3600" dirty="0" err="1">
              <a:solidFill>
                <a:schemeClr val="tx1"/>
              </a:solidFill>
              <a:uFillTx/>
              <a:latin typeface="Nikosh" panose="02000000000000000000" charset="0"/>
              <a:cs typeface="Nikosh" panose="02000000000000000000" charset="0"/>
            </a:endParaRPr>
          </a:p>
          <a:p>
            <a:pPr algn="ctr"/>
            <a:r>
              <a:rPr lang="en-US" altLang="en-US" sz="3600" dirty="0" err="1">
                <a:uFillTx/>
                <a:latin typeface="Nikosh" panose="02000000000000000000" charset="0"/>
                <a:cs typeface="Nikosh" panose="02000000000000000000" charset="0"/>
                <a:sym typeface="+mn-ea"/>
              </a:rPr>
              <a:t>নিচে তাঁর জীবনের গুরুত্বপূর্ণ দিকগুলো সংক্ষেপে তুলে ধরা হলো:</a:t>
            </a:r>
            <a:endParaRPr lang="en-US" altLang="en-US" sz="3600" dirty="0" err="1">
              <a:solidFill>
                <a:schemeClr val="tx1"/>
              </a:solidFill>
              <a:uFillTx/>
              <a:latin typeface="Nikosh" panose="02000000000000000000" charset="0"/>
              <a:cs typeface="Nikosh" panose="02000000000000000000" charset="0"/>
            </a:endParaRPr>
          </a:p>
          <a:p>
            <a:pPr algn="ctr"/>
            <a:r>
              <a:rPr lang="en-US" altLang="en-US" sz="3600" dirty="0" err="1">
                <a:uFillTx/>
                <a:latin typeface="Nikosh" panose="02000000000000000000" charset="0"/>
                <a:cs typeface="Nikosh" panose="02000000000000000000" charset="0"/>
                <a:sym typeface="+mn-ea"/>
              </a:rPr>
              <a:t>১. জন্ম ও বংশ পরিচয়</a:t>
            </a:r>
            <a:endParaRPr lang="en-US" altLang="en-US" sz="3600" dirty="0" err="1">
              <a:solidFill>
                <a:schemeClr val="tx1"/>
              </a:solidFill>
              <a:uFillTx/>
              <a:latin typeface="Nikosh" panose="02000000000000000000" charset="0"/>
              <a:cs typeface="Nikosh" panose="02000000000000000000" charset="0"/>
            </a:endParaRPr>
          </a:p>
          <a:p>
            <a:pPr algn="ctr"/>
            <a:r>
              <a:rPr lang="en-US" altLang="en-US" sz="3600" dirty="0" err="1">
                <a:uFillTx/>
                <a:latin typeface="Nikosh" panose="02000000000000000000" charset="0"/>
                <a:cs typeface="Nikosh" panose="02000000000000000000" charset="0"/>
                <a:sym typeface="+mn-ea"/>
              </a:rPr>
              <a:t>নাম: আব্দুল্লাহ।</a:t>
            </a:r>
            <a:endParaRPr lang="en-US" altLang="en-US" sz="3600" dirty="0" err="1">
              <a:solidFill>
                <a:schemeClr val="tx1"/>
              </a:solidFill>
              <a:uFillTx/>
              <a:latin typeface="Nikosh" panose="02000000000000000000" charset="0"/>
              <a:cs typeface="Nikosh" panose="02000000000000000000" charset="0"/>
            </a:endParaRPr>
          </a:p>
          <a:p>
            <a:pPr algn="ctr"/>
            <a:r>
              <a:rPr lang="en-US" altLang="en-US" sz="3600" dirty="0" err="1">
                <a:uFillTx/>
                <a:latin typeface="Nikosh" panose="02000000000000000000" charset="0"/>
                <a:cs typeface="Nikosh" panose="02000000000000000000" charset="0"/>
                <a:sym typeface="+mn-ea"/>
              </a:rPr>
              <a:t>পিতার নাম: ওমর ইবনে আল-খাত্তাব (রা.)।</a:t>
            </a:r>
            <a:endParaRPr lang="en-US" altLang="en-US" sz="3600" dirty="0" err="1">
              <a:solidFill>
                <a:schemeClr val="tx1"/>
              </a:solidFill>
              <a:uFillTx/>
              <a:latin typeface="Nikosh" panose="02000000000000000000" charset="0"/>
              <a:cs typeface="Nikosh" panose="02000000000000000000" charset="0"/>
            </a:endParaRPr>
          </a:p>
          <a:p>
            <a:pPr algn="ctr"/>
            <a:r>
              <a:rPr lang="en-US" altLang="en-US" sz="3600" dirty="0" err="1">
                <a:uFillTx/>
                <a:latin typeface="Nikosh" panose="02000000000000000000" charset="0"/>
                <a:cs typeface="Nikosh" panose="02000000000000000000" charset="0"/>
                <a:sym typeface="+mn-ea"/>
              </a:rPr>
              <a:t>মাতার নাম: জয়নব বিনতে মজউন (রা.)।</a:t>
            </a:r>
            <a:endParaRPr lang="en-US" altLang="en-US" sz="3600" dirty="0" err="1">
              <a:solidFill>
                <a:schemeClr val="tx1"/>
              </a:solidFill>
              <a:uFillTx/>
              <a:latin typeface="Nikosh" panose="02000000000000000000" charset="0"/>
              <a:cs typeface="Nikosh" panose="02000000000000000000" charset="0"/>
            </a:endParaRPr>
          </a:p>
          <a:p>
            <a:pPr algn="ctr"/>
            <a:r>
              <a:rPr lang="en-US" altLang="en-US" sz="3600" dirty="0" err="1">
                <a:uFillTx/>
                <a:latin typeface="Nikosh" panose="02000000000000000000" charset="0"/>
                <a:cs typeface="Nikosh" panose="02000000000000000000" charset="0"/>
                <a:sym typeface="+mn-ea"/>
              </a:rPr>
              <a:t>জন্ম: নবুওয়াতের তৃতীয় বছর (৬১০-৬১১ খ্রিষ্টাব্দে) মক্কায় জন্মগ্রহণ করেন।</a:t>
            </a:r>
            <a:endParaRPr lang="en-US" altLang="en-US" sz="3600" dirty="0" err="1">
              <a:solidFill>
                <a:schemeClr val="tx1"/>
              </a:solidFill>
              <a:uFillTx/>
              <a:latin typeface="Nikosh" panose="02000000000000000000" charset="0"/>
              <a:cs typeface="Nikosh" panose="02000000000000000000" charset="0"/>
            </a:endParaRPr>
          </a:p>
          <a:p>
            <a:pPr algn="ctr"/>
            <a:endParaRPr lang="en-US" altLang="en-US" sz="3600" dirty="0" err="1">
              <a:uFillTx/>
              <a:latin typeface="Nikosh" panose="02000000000000000000" charset="0"/>
              <a:cs typeface="Nikosh" panose="02000000000000000000"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09855" y="123190"/>
            <a:ext cx="11871325" cy="6734175"/>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nchor="t">
            <a:noAutofit/>
          </a:bodyPr>
          <a:lstStyle/>
          <a:p>
            <a:pPr algn="ctr"/>
            <a:r>
              <a:rPr lang="en-US" altLang="en-US" sz="3600" dirty="0">
                <a:solidFill>
                  <a:schemeClr val="tx1"/>
                </a:solidFill>
                <a:uFillTx/>
                <a:latin typeface="Nikosh" panose="02000000000000000000" charset="0"/>
                <a:cs typeface="Nikosh" panose="02000000000000000000" charset="0"/>
                <a:sym typeface="+mn-ea"/>
              </a:rPr>
              <a:t>২. </a:t>
            </a:r>
            <a:r>
              <a:rPr lang="en-US" altLang="en-US" sz="3600" dirty="0" err="1">
                <a:solidFill>
                  <a:schemeClr val="tx1"/>
                </a:solidFill>
                <a:uFillTx/>
                <a:latin typeface="Nikosh" panose="02000000000000000000" charset="0"/>
                <a:cs typeface="Nikosh" panose="02000000000000000000" charset="0"/>
                <a:sym typeface="+mn-ea"/>
              </a:rPr>
              <a:t>ইসলাম গ্রহণ ও হিজরত</a:t>
            </a:r>
            <a:endParaRPr lang="en-US" altLang="en-US" sz="3600" dirty="0" err="1">
              <a:solidFill>
                <a:schemeClr val="tx1"/>
              </a:solidFill>
              <a:uFillTx/>
              <a:latin typeface="Nikosh" panose="02000000000000000000" charset="0"/>
              <a:cs typeface="Nikosh" panose="02000000000000000000" charset="0"/>
            </a:endParaRPr>
          </a:p>
          <a:p>
            <a:pPr algn="ctr"/>
            <a:r>
              <a:rPr lang="en-US" altLang="en-US" sz="3600" dirty="0" err="1">
                <a:solidFill>
                  <a:schemeClr val="tx1"/>
                </a:solidFill>
                <a:uFillTx/>
                <a:latin typeface="Nikosh" panose="02000000000000000000" charset="0"/>
                <a:cs typeface="Nikosh" panose="02000000000000000000" charset="0"/>
                <a:sym typeface="+mn-ea"/>
              </a:rPr>
              <a:t>আব্দুল্লাহ ইবনে ওমর (রা.) শৈশবেই তাঁর পিতার সাথে ইসলাম গ্রহণ করেন। মদিনায় হিজরত করার সময় তাঁর বয়স ছিল অত্যন্ত কম। তিনি নবী করীম (সা.)-এর সান্নিধ্যে থেকে বড় হওয়ার বিরল সুযোগ পান।</a:t>
            </a:r>
            <a:endParaRPr lang="en-US" altLang="en-US" sz="3600" dirty="0" err="1">
              <a:solidFill>
                <a:schemeClr val="tx1"/>
              </a:solidFill>
              <a:uFillTx/>
              <a:latin typeface="Nikosh" panose="02000000000000000000" charset="0"/>
              <a:cs typeface="Nikosh" panose="02000000000000000000" charset="0"/>
            </a:endParaRPr>
          </a:p>
          <a:p>
            <a:pPr algn="ctr"/>
            <a:r>
              <a:rPr lang="en-US" altLang="en-US" sz="3600" dirty="0" err="1">
                <a:solidFill>
                  <a:schemeClr val="tx1"/>
                </a:solidFill>
                <a:uFillTx/>
                <a:latin typeface="Nikosh" panose="02000000000000000000" charset="0"/>
                <a:cs typeface="Nikosh" panose="02000000000000000000" charset="0"/>
                <a:sym typeface="+mn-ea"/>
              </a:rPr>
              <a:t>৩. জিহাদে অংশগ্রহণ</a:t>
            </a:r>
            <a:endParaRPr lang="en-US" altLang="en-US" sz="3600" dirty="0" err="1">
              <a:solidFill>
                <a:schemeClr val="tx1"/>
              </a:solidFill>
              <a:uFillTx/>
              <a:latin typeface="Nikosh" panose="02000000000000000000" charset="0"/>
              <a:cs typeface="Nikosh" panose="02000000000000000000" charset="0"/>
            </a:endParaRPr>
          </a:p>
          <a:p>
            <a:pPr algn="ctr"/>
            <a:r>
              <a:rPr lang="en-US" altLang="en-US" sz="3600" dirty="0" err="1">
                <a:solidFill>
                  <a:schemeClr val="tx1"/>
                </a:solidFill>
                <a:uFillTx/>
                <a:latin typeface="Nikosh" panose="02000000000000000000" charset="0"/>
                <a:cs typeface="Nikosh" panose="02000000000000000000" charset="0"/>
                <a:sym typeface="+mn-ea"/>
              </a:rPr>
              <a:t>কম বয়সের কারণে তিনি বদর ও ওহুদ যুদ্ধে অংশগ্রহণের অনুমতি পাননি। তবে ১৫ বছর বয়স হওয়ার পর খন্দকের যুদ্ধে তিনি প্রথম সরাসরি অংশ নেন। পরবর্তীতে তিনি মুতাকারিদ, মক্কা বিজয়, হুনাইন এবং উত্তর আফ্রিকার বিভিন্ন অভিযানে বীরত্বের সাথে অংশগ্রহণ করেন।</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00025" y="297180"/>
            <a:ext cx="11991975" cy="6426835"/>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nchor="t">
            <a:noAutofit/>
          </a:bodyPr>
          <a:lstStyle/>
          <a:p>
            <a:pPr algn="ctr"/>
            <a:r>
              <a:rPr lang="en-US" altLang="en-US" sz="3600" dirty="0" err="1">
                <a:solidFill>
                  <a:schemeClr val="tx1"/>
                </a:solidFill>
                <a:uFillTx/>
                <a:latin typeface="Nikosh" panose="02000000000000000000" charset="0"/>
                <a:cs typeface="Nikosh" panose="02000000000000000000" charset="0"/>
                <a:sym typeface="+mn-ea"/>
              </a:rPr>
              <a:t>৪. জ্ঞান ও ইলমে অবদান</a:t>
            </a:r>
            <a:endParaRPr lang="en-US" altLang="en-US" sz="3600" dirty="0" err="1">
              <a:solidFill>
                <a:schemeClr val="tx1"/>
              </a:solidFill>
              <a:uFillTx/>
              <a:latin typeface="Nikosh" panose="02000000000000000000" charset="0"/>
              <a:cs typeface="Nikosh" panose="02000000000000000000" charset="0"/>
            </a:endParaRPr>
          </a:p>
          <a:p>
            <a:pPr algn="ctr"/>
            <a:r>
              <a:rPr lang="en-US" altLang="en-US" sz="3600" dirty="0" err="1">
                <a:solidFill>
                  <a:schemeClr val="tx1"/>
                </a:solidFill>
                <a:uFillTx/>
                <a:latin typeface="Nikosh" panose="02000000000000000000" charset="0"/>
                <a:cs typeface="Nikosh" panose="02000000000000000000" charset="0"/>
                <a:sym typeface="+mn-ea"/>
              </a:rPr>
              <a:t>আব্দুল্লাহ ইবনে ওমর (রা.)-কে বলা হয় 'হাদীসের সমুদ্র'। নবীজির (সা.) সুন্নাহর প্রতি তাঁর ভালোবাসা ছিল অতুলনীয়।</a:t>
            </a:r>
            <a:endParaRPr lang="en-US" altLang="en-US" sz="3600" dirty="0" err="1">
              <a:solidFill>
                <a:schemeClr val="tx1"/>
              </a:solidFill>
              <a:uFillTx/>
              <a:latin typeface="Nikosh" panose="02000000000000000000" charset="0"/>
              <a:cs typeface="Nikosh" panose="02000000000000000000" charset="0"/>
            </a:endParaRPr>
          </a:p>
          <a:p>
            <a:pPr algn="ctr"/>
            <a:r>
              <a:rPr lang="en-US" altLang="en-US" sz="3600" dirty="0" err="1">
                <a:solidFill>
                  <a:schemeClr val="tx1"/>
                </a:solidFill>
                <a:uFillTx/>
                <a:latin typeface="Nikosh" panose="02000000000000000000" charset="0"/>
                <a:cs typeface="Nikosh" panose="02000000000000000000" charset="0"/>
                <a:sym typeface="+mn-ea"/>
              </a:rPr>
              <a:t>হাদীস বর্ণনা: তিনি নবীজি (সা.) থেকে প্রায় ২,৬৩০টি হাদীস বর্ণনা করেছেন। হাদীস বর্ণনার দিক থেকে হযরত আবু হুরায়রা (রা.)-এর পরেই তাঁর স্থান।</a:t>
            </a:r>
            <a:endParaRPr lang="en-US" altLang="en-US" sz="3600" dirty="0" err="1">
              <a:solidFill>
                <a:schemeClr val="tx1"/>
              </a:solidFill>
              <a:uFillTx/>
              <a:latin typeface="Nikosh" panose="02000000000000000000" charset="0"/>
              <a:cs typeface="Nikosh" panose="02000000000000000000" charset="0"/>
            </a:endParaRPr>
          </a:p>
          <a:p>
            <a:pPr algn="ctr"/>
            <a:r>
              <a:rPr lang="en-US" altLang="en-US" sz="3600" dirty="0" err="1">
                <a:solidFill>
                  <a:schemeClr val="tx1"/>
                </a:solidFill>
                <a:uFillTx/>
                <a:latin typeface="Nikosh" panose="02000000000000000000" charset="0"/>
                <a:cs typeface="Nikosh" panose="02000000000000000000" charset="0"/>
                <a:sym typeface="+mn-ea"/>
              </a:rPr>
              <a:t>৫. চারিত্রিক বৈশিষ্ট্য ও তাকওয়া</a:t>
            </a:r>
            <a:endParaRPr lang="en-US" altLang="en-US" sz="3600" dirty="0" err="1">
              <a:solidFill>
                <a:schemeClr val="tx1"/>
              </a:solidFill>
              <a:uFillTx/>
              <a:latin typeface="Nikosh" panose="02000000000000000000" charset="0"/>
              <a:cs typeface="Nikosh" panose="02000000000000000000" charset="0"/>
            </a:endParaRPr>
          </a:p>
          <a:p>
            <a:pPr algn="ctr"/>
            <a:r>
              <a:rPr lang="en-US" altLang="en-US" sz="3600" dirty="0" err="1">
                <a:solidFill>
                  <a:schemeClr val="tx1"/>
                </a:solidFill>
                <a:uFillTx/>
                <a:latin typeface="Nikosh" panose="02000000000000000000" charset="0"/>
                <a:cs typeface="Nikosh" panose="02000000000000000000" charset="0"/>
                <a:sym typeface="+mn-ea"/>
              </a:rPr>
              <a:t>দুনিয়া বিমুখতা: খলিফার পুত্র হওয়া সত্ত্বেও তিনি অত্যন্ত সাধারণ জীবনযাপন করতেন।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115310" y="308610"/>
            <a:ext cx="6096000" cy="1106805"/>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nchor="t">
            <a:spAutoFit/>
          </a:bodyPr>
          <a:lstStyle/>
          <a:p>
            <a:pPr algn="ctr"/>
            <a:r>
              <a:rPr lang="en-US" sz="6600" b="1" dirty="0" err="1">
                <a:solidFill>
                  <a:schemeClr val="tx1"/>
                </a:solidFill>
                <a:latin typeface="Nikosh" panose="02000000000000000000" charset="0"/>
                <a:cs typeface="Nikosh" panose="02000000000000000000" charset="0"/>
                <a:sym typeface="+mn-ea"/>
              </a:rPr>
              <a:t>দলীয়</a:t>
            </a:r>
            <a:r>
              <a:rPr lang="en-US" sz="6600" b="1" dirty="0">
                <a:solidFill>
                  <a:schemeClr val="tx1"/>
                </a:solidFill>
                <a:latin typeface="Nikosh" panose="02000000000000000000" charset="0"/>
                <a:cs typeface="Nikosh" panose="02000000000000000000" charset="0"/>
                <a:sym typeface="+mn-ea"/>
              </a:rPr>
              <a:t> </a:t>
            </a:r>
            <a:r>
              <a:rPr lang="en-US" sz="6600" b="1" dirty="0" err="1">
                <a:solidFill>
                  <a:schemeClr val="tx1"/>
                </a:solidFill>
                <a:latin typeface="Nikosh" panose="02000000000000000000" charset="0"/>
                <a:cs typeface="Nikosh" panose="02000000000000000000" charset="0"/>
                <a:sym typeface="+mn-ea"/>
              </a:rPr>
              <a:t>কাজ</a:t>
            </a:r>
            <a:endParaRPr lang="en-US" sz="6600" b="1" dirty="0" err="1">
              <a:solidFill>
                <a:schemeClr val="tx1"/>
              </a:solidFill>
              <a:uFillTx/>
              <a:latin typeface="Nikosh" panose="02000000000000000000" charset="0"/>
              <a:cs typeface="Nikosh" panose="02000000000000000000" charset="0"/>
              <a:sym typeface="+mn-ea"/>
            </a:endParaRPr>
          </a:p>
        </p:txBody>
      </p:sp>
      <p:sp>
        <p:nvSpPr>
          <p:cNvPr id="5" name="Text Box 4"/>
          <p:cNvSpPr txBox="1"/>
          <p:nvPr/>
        </p:nvSpPr>
        <p:spPr>
          <a:xfrm>
            <a:off x="0" y="1536700"/>
            <a:ext cx="12104370" cy="1938020"/>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nchor="t">
            <a:spAutoFit/>
          </a:bodyPr>
          <a:lstStyle/>
          <a:p>
            <a:pPr algn="ctr"/>
            <a:r>
              <a:rPr lang="as-IN" sz="6000" dirty="0">
                <a:solidFill>
                  <a:schemeClr val="tx1"/>
                </a:solidFill>
                <a:latin typeface="Nikosh" panose="02000000000000000000" charset="0"/>
                <a:cs typeface="Nikosh" panose="02000000000000000000" charset="0"/>
                <a:sym typeface="+mn-ea"/>
              </a:rPr>
              <a:t>১. সালাম দেও</a:t>
            </a:r>
            <a:r>
              <a:rPr lang="en-US" altLang="as-IN" sz="6000" dirty="0">
                <a:solidFill>
                  <a:schemeClr val="tx1"/>
                </a:solidFill>
                <a:latin typeface="Nikosh" panose="02000000000000000000" charset="0"/>
                <a:cs typeface="Nikosh" panose="02000000000000000000" charset="0"/>
                <a:sym typeface="+mn-ea"/>
              </a:rPr>
              <a:t>য়া</a:t>
            </a:r>
            <a:r>
              <a:rPr lang="as-IN" sz="6000" dirty="0">
                <a:solidFill>
                  <a:schemeClr val="tx1"/>
                </a:solidFill>
                <a:latin typeface="Nikosh" panose="02000000000000000000" charset="0"/>
                <a:cs typeface="Nikosh" panose="02000000000000000000" charset="0"/>
                <a:sym typeface="+mn-ea"/>
              </a:rPr>
              <a:t>র আদব সমূহ উল্লেখ কর।</a:t>
            </a:r>
            <a:endParaRPr lang="en-US" sz="6000" dirty="0">
              <a:solidFill>
                <a:schemeClr val="tx1"/>
              </a:solidFill>
              <a:latin typeface="Nikosh" panose="02000000000000000000" charset="0"/>
              <a:cs typeface="Nikosh" panose="02000000000000000000" charset="0"/>
            </a:endParaRPr>
          </a:p>
          <a:p>
            <a:pPr algn="ctr"/>
            <a:r>
              <a:rPr lang="as-IN" sz="6000" dirty="0">
                <a:solidFill>
                  <a:schemeClr val="tx1"/>
                </a:solidFill>
                <a:latin typeface="Nikosh" panose="02000000000000000000" charset="0"/>
                <a:cs typeface="Nikosh" panose="02000000000000000000" charset="0"/>
                <a:sym typeface="+mn-ea"/>
              </a:rPr>
              <a:t>২. কোন কোন সম</a:t>
            </a:r>
            <a:r>
              <a:rPr lang="en-US" altLang="as-IN" sz="6000" dirty="0">
                <a:solidFill>
                  <a:schemeClr val="tx1"/>
                </a:solidFill>
                <a:latin typeface="Nikosh" panose="02000000000000000000" charset="0"/>
                <a:cs typeface="Nikosh" panose="02000000000000000000" charset="0"/>
                <a:sym typeface="+mn-ea"/>
              </a:rPr>
              <a:t>য়</a:t>
            </a:r>
            <a:r>
              <a:rPr lang="as-IN" sz="6000" dirty="0">
                <a:solidFill>
                  <a:schemeClr val="tx1"/>
                </a:solidFill>
                <a:latin typeface="Nikosh" panose="02000000000000000000" charset="0"/>
                <a:cs typeface="Nikosh" panose="02000000000000000000" charset="0"/>
                <a:sym typeface="+mn-ea"/>
              </a:rPr>
              <a:t> সালাম দেও</a:t>
            </a:r>
            <a:r>
              <a:rPr lang="en-US" altLang="as-IN" sz="6000" dirty="0">
                <a:solidFill>
                  <a:schemeClr val="tx1"/>
                </a:solidFill>
                <a:latin typeface="Nikosh" panose="02000000000000000000" charset="0"/>
                <a:cs typeface="Nikosh" panose="02000000000000000000" charset="0"/>
                <a:sym typeface="+mn-ea"/>
              </a:rPr>
              <a:t>য়া</a:t>
            </a:r>
            <a:r>
              <a:rPr lang="as-IN" sz="6000" dirty="0">
                <a:solidFill>
                  <a:schemeClr val="tx1"/>
                </a:solidFill>
                <a:latin typeface="Nikosh" panose="02000000000000000000" charset="0"/>
                <a:cs typeface="Nikosh" panose="02000000000000000000" charset="0"/>
                <a:sym typeface="+mn-ea"/>
              </a:rPr>
              <a:t> উচিত ন</a:t>
            </a:r>
            <a:r>
              <a:rPr lang="en-US" altLang="as-IN" sz="6000" dirty="0">
                <a:solidFill>
                  <a:schemeClr val="tx1"/>
                </a:solidFill>
                <a:latin typeface="Nikosh" panose="02000000000000000000" charset="0"/>
                <a:cs typeface="Nikosh" panose="02000000000000000000" charset="0"/>
                <a:sym typeface="+mn-ea"/>
              </a:rPr>
              <a:t>য়</a:t>
            </a:r>
            <a:r>
              <a:rPr lang="as-IN" sz="6000" dirty="0">
                <a:solidFill>
                  <a:schemeClr val="tx1"/>
                </a:solidFill>
                <a:latin typeface="Nikosh" panose="02000000000000000000" charset="0"/>
                <a:cs typeface="Nikosh" panose="02000000000000000000" charset="0"/>
                <a:sym typeface="+mn-ea"/>
              </a:rPr>
              <a:t>?</a:t>
            </a:r>
            <a:endParaRPr lang="as-IN" sz="6000" dirty="0">
              <a:solidFill>
                <a:schemeClr val="tx1"/>
              </a:solidFill>
              <a:uFillTx/>
              <a:latin typeface="Nikosh" panose="02000000000000000000" charset="0"/>
              <a:cs typeface="Nikosh" panose="02000000000000000000" charset="0"/>
              <a:sym typeface="+mn-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394335" y="1428750"/>
            <a:ext cx="11645265" cy="1297305"/>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nchor="t">
            <a:noAutofit/>
          </a:bodyPr>
          <a:lstStyle/>
          <a:p>
            <a:pPr algn="ctr"/>
            <a:r>
              <a:rPr lang="en-US" altLang="as-IN" sz="4800" dirty="0">
                <a:solidFill>
                  <a:schemeClr val="tx1"/>
                </a:solidFill>
                <a:latin typeface="Nikosh" panose="02000000000000000000" charset="0"/>
                <a:cs typeface="Nikosh" panose="02000000000000000000" charset="0"/>
                <a:sym typeface="+mn-ea"/>
              </a:rPr>
              <a:t>১.</a:t>
            </a:r>
            <a:r>
              <a:rPr lang="as-IN" sz="4800" dirty="0">
                <a:solidFill>
                  <a:schemeClr val="tx1"/>
                </a:solidFill>
                <a:latin typeface="Nikosh" panose="02000000000000000000" charset="0"/>
                <a:cs typeface="Nikosh" panose="02000000000000000000" charset="0"/>
                <a:sym typeface="+mn-ea"/>
              </a:rPr>
              <a:t>সালামের জবাব কেমন হও</a:t>
            </a:r>
            <a:r>
              <a:rPr lang="en-US" sz="4800" dirty="0" err="1">
                <a:solidFill>
                  <a:schemeClr val="tx1"/>
                </a:solidFill>
                <a:latin typeface="Nikosh" panose="02000000000000000000" charset="0"/>
                <a:cs typeface="Nikosh" panose="02000000000000000000" charset="0"/>
                <a:sym typeface="+mn-ea"/>
              </a:rPr>
              <a:t>য়া</a:t>
            </a:r>
            <a:r>
              <a:rPr lang="as-IN" sz="4800" dirty="0">
                <a:solidFill>
                  <a:schemeClr val="tx1"/>
                </a:solidFill>
                <a:latin typeface="Nikosh" panose="02000000000000000000" charset="0"/>
                <a:cs typeface="Nikosh" panose="02000000000000000000" charset="0"/>
                <a:sym typeface="+mn-ea"/>
              </a:rPr>
              <a:t> উচিত?</a:t>
            </a:r>
            <a:endParaRPr lang="as-IN" sz="4800" dirty="0">
              <a:solidFill>
                <a:schemeClr val="tx1"/>
              </a:solidFill>
              <a:uFillTx/>
              <a:latin typeface="Nikosh" panose="02000000000000000000" charset="0"/>
              <a:cs typeface="Nikosh" panose="02000000000000000000" charset="0"/>
              <a:sym typeface="+mn-ea"/>
            </a:endParaRPr>
          </a:p>
        </p:txBody>
      </p:sp>
      <p:sp>
        <p:nvSpPr>
          <p:cNvPr id="6" name="Text Box 5"/>
          <p:cNvSpPr txBox="1"/>
          <p:nvPr/>
        </p:nvSpPr>
        <p:spPr>
          <a:xfrm>
            <a:off x="-1487170" y="2228215"/>
            <a:ext cx="11374755" cy="792480"/>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nchor="t">
            <a:noAutofit/>
          </a:bodyPr>
          <a:lstStyle/>
          <a:p>
            <a:pPr algn="ctr"/>
            <a:r>
              <a:rPr lang="en-US" altLang="as-IN" sz="4800">
                <a:solidFill>
                  <a:schemeClr val="tx1"/>
                </a:solidFill>
                <a:latin typeface="NikoshBAN" panose="02000000000000000000" pitchFamily="2" charset="0"/>
                <a:cs typeface="NikoshBAN" panose="02000000000000000000" pitchFamily="2" charset="0"/>
                <a:sym typeface="+mn-ea"/>
              </a:rPr>
              <a:t>২.</a:t>
            </a:r>
            <a:r>
              <a:rPr lang="as-IN" sz="4800">
                <a:solidFill>
                  <a:schemeClr val="tx1"/>
                </a:solidFill>
                <a:latin typeface="NikoshBAN" panose="02000000000000000000" pitchFamily="2" charset="0"/>
                <a:cs typeface="NikoshBAN" panose="02000000000000000000" pitchFamily="2" charset="0"/>
                <a:sym typeface="+mn-ea"/>
              </a:rPr>
              <a:t>সালাম শব্দের অর্থ কি?</a:t>
            </a:r>
            <a:endParaRPr lang="as-IN" sz="4800" dirty="0">
              <a:solidFill>
                <a:schemeClr val="tx1"/>
              </a:solidFill>
              <a:uFillTx/>
              <a:latin typeface="Nikosh" panose="02000000000000000000" charset="0"/>
              <a:cs typeface="Nikosh" panose="02000000000000000000" charset="0"/>
              <a:sym typeface="+mn-ea"/>
            </a:endParaRPr>
          </a:p>
        </p:txBody>
      </p:sp>
      <p:sp>
        <p:nvSpPr>
          <p:cNvPr id="7" name="Text Box 6"/>
          <p:cNvSpPr txBox="1"/>
          <p:nvPr/>
        </p:nvSpPr>
        <p:spPr>
          <a:xfrm>
            <a:off x="1024255" y="3020695"/>
            <a:ext cx="8505190" cy="1095375"/>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nchor="t">
            <a:noAutofit/>
          </a:bodyPr>
          <a:lstStyle/>
          <a:p>
            <a:pPr algn="ctr"/>
            <a:r>
              <a:rPr lang="en-US" altLang="as-IN" sz="4800">
                <a:solidFill>
                  <a:schemeClr val="tx1"/>
                </a:solidFill>
                <a:latin typeface="Nikosh" panose="02000000000000000000" charset="0"/>
                <a:cs typeface="Nikosh" panose="02000000000000000000" charset="0"/>
                <a:sym typeface="+mn-ea"/>
              </a:rPr>
              <a:t>৩.</a:t>
            </a:r>
            <a:r>
              <a:rPr lang="as-IN" sz="4800">
                <a:solidFill>
                  <a:schemeClr val="tx1"/>
                </a:solidFill>
                <a:latin typeface="Nikosh" panose="02000000000000000000" charset="0"/>
                <a:cs typeface="Nikosh" panose="02000000000000000000" charset="0"/>
                <a:sym typeface="+mn-ea"/>
              </a:rPr>
              <a:t>সালামের জবাব দেও</a:t>
            </a:r>
            <a:r>
              <a:rPr lang="en-US" altLang="as-IN" sz="4800">
                <a:solidFill>
                  <a:schemeClr val="tx1"/>
                </a:solidFill>
                <a:latin typeface="Nikosh" panose="02000000000000000000" charset="0"/>
                <a:cs typeface="Nikosh" panose="02000000000000000000" charset="0"/>
                <a:sym typeface="+mn-ea"/>
              </a:rPr>
              <a:t>য়া</a:t>
            </a:r>
            <a:r>
              <a:rPr lang="as-IN" sz="4800">
                <a:solidFill>
                  <a:schemeClr val="tx1"/>
                </a:solidFill>
                <a:latin typeface="Nikosh" panose="02000000000000000000" charset="0"/>
                <a:cs typeface="Nikosh" panose="02000000000000000000" charset="0"/>
                <a:sym typeface="+mn-ea"/>
              </a:rPr>
              <a:t>র হুকুম কি?</a:t>
            </a:r>
            <a:endParaRPr lang="as-IN" sz="4800" dirty="0" err="1">
              <a:solidFill>
                <a:schemeClr val="tx1"/>
              </a:solidFill>
              <a:uFillTx/>
              <a:latin typeface="Nikosh" panose="02000000000000000000" charset="0"/>
              <a:cs typeface="Nikosh" panose="02000000000000000000" charset="0"/>
              <a:sym typeface="+mn-ea"/>
            </a:endParaRPr>
          </a:p>
        </p:txBody>
      </p:sp>
      <p:sp>
        <p:nvSpPr>
          <p:cNvPr id="2" name="Text Box 1"/>
          <p:cNvSpPr txBox="1"/>
          <p:nvPr/>
        </p:nvSpPr>
        <p:spPr>
          <a:xfrm>
            <a:off x="2676525" y="172720"/>
            <a:ext cx="6096000" cy="1106805"/>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nchor="t">
            <a:spAutoFit/>
          </a:bodyPr>
          <a:lstStyle/>
          <a:p>
            <a:pPr algn="ctr"/>
            <a:r>
              <a:rPr lang="en-US" altLang="as-IN" sz="6600" dirty="0">
                <a:solidFill>
                  <a:schemeClr val="tx1"/>
                </a:solidFill>
                <a:latin typeface="Nikosh" panose="02000000000000000000" charset="0"/>
                <a:cs typeface="Nikosh" panose="02000000000000000000" charset="0"/>
                <a:sym typeface="+mn-ea"/>
              </a:rPr>
              <a:t>মূল্যায়ন</a:t>
            </a:r>
            <a:endParaRPr lang="en-US" altLang="as-IN" sz="6600" dirty="0">
              <a:solidFill>
                <a:schemeClr val="tx1"/>
              </a:solidFill>
              <a:uFillTx/>
              <a:latin typeface="Nikosh" panose="02000000000000000000" charset="0"/>
              <a:cs typeface="Nikosh" panose="02000000000000000000" charset="0"/>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811145" y="320040"/>
            <a:ext cx="6096000" cy="1106805"/>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nchor="t">
            <a:spAutoFit/>
          </a:bodyPr>
          <a:lstStyle/>
          <a:p>
            <a:pPr algn="ctr"/>
            <a:r>
              <a:rPr lang="en-US" sz="6600" b="1" dirty="0" err="1">
                <a:solidFill>
                  <a:schemeClr val="tx1"/>
                </a:solidFill>
                <a:latin typeface="NikoshBAN" panose="02000000000000000000" pitchFamily="2" charset="0"/>
                <a:cs typeface="NikoshBAN" panose="02000000000000000000" pitchFamily="2" charset="0"/>
                <a:sym typeface="+mn-ea"/>
              </a:rPr>
              <a:t>বাড়ীর</a:t>
            </a:r>
            <a:r>
              <a:rPr lang="en-US" sz="6600" b="1" dirty="0">
                <a:solidFill>
                  <a:schemeClr val="tx1"/>
                </a:solidFill>
                <a:latin typeface="NikoshBAN" panose="02000000000000000000" pitchFamily="2" charset="0"/>
                <a:cs typeface="NikoshBAN" panose="02000000000000000000" pitchFamily="2" charset="0"/>
                <a:sym typeface="+mn-ea"/>
              </a:rPr>
              <a:t> </a:t>
            </a:r>
            <a:r>
              <a:rPr lang="en-US" sz="6600" b="1">
                <a:solidFill>
                  <a:schemeClr val="tx1"/>
                </a:solidFill>
                <a:latin typeface="NikoshBAN" panose="02000000000000000000" pitchFamily="2" charset="0"/>
                <a:cs typeface="NikoshBAN" panose="02000000000000000000" pitchFamily="2" charset="0"/>
                <a:sym typeface="+mn-ea"/>
              </a:rPr>
              <a:t>কাজ</a:t>
            </a:r>
            <a:endParaRPr lang="en-US" sz="6600" b="1" dirty="0" err="1">
              <a:solidFill>
                <a:schemeClr val="tx1"/>
              </a:solidFill>
              <a:uFillTx/>
              <a:latin typeface="NikoshBAN" panose="02000000000000000000" pitchFamily="2" charset="0"/>
              <a:cs typeface="NikoshBAN" panose="02000000000000000000" pitchFamily="2" charset="0"/>
              <a:sym typeface="+mn-ea"/>
            </a:endParaRPr>
          </a:p>
        </p:txBody>
      </p:sp>
      <p:sp>
        <p:nvSpPr>
          <p:cNvPr id="5" name="Text Box 4"/>
          <p:cNvSpPr txBox="1"/>
          <p:nvPr/>
        </p:nvSpPr>
        <p:spPr>
          <a:xfrm>
            <a:off x="222250" y="2136775"/>
            <a:ext cx="11746865" cy="3788410"/>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nchor="t">
            <a:noAutofit/>
          </a:bodyPr>
          <a:lstStyle/>
          <a:p>
            <a:pPr algn="ctr"/>
            <a:r>
              <a:rPr lang="as-IN" sz="5400">
                <a:solidFill>
                  <a:schemeClr val="tx1"/>
                </a:solidFill>
                <a:latin typeface="Nikosh" panose="02000000000000000000" charset="0"/>
                <a:cs typeface="Nikosh" panose="02000000000000000000" charset="0"/>
                <a:sym typeface="+mn-ea"/>
              </a:rPr>
              <a:t>সালামের প্রচলন সামাজে কি ধরনের প্রভাব ফেলে সেগুলো উল্লেখ কর।</a:t>
            </a:r>
            <a:endParaRPr lang="as-IN" sz="5400" dirty="0" err="1">
              <a:solidFill>
                <a:schemeClr val="tx1"/>
              </a:solidFill>
              <a:uFillTx/>
              <a:latin typeface="Nikosh" panose="02000000000000000000" charset="0"/>
              <a:cs typeface="Nikosh" panose="02000000000000000000" charset="0"/>
              <a:sym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549275" y="1428750"/>
            <a:ext cx="11093450" cy="4563110"/>
          </a:xfrm>
          <a:prstGeom prst="rect">
            <a:avLst/>
          </a:prstGeom>
          <a:noFill/>
        </p:spPr>
        <p:txBody>
          <a:bodyPr wrap="square" rtlCol="0" anchor="t">
            <a:noAutofit/>
          </a:bodyPr>
          <a:lstStyle/>
          <a:p>
            <a:pPr algn="ctr" rtl="1"/>
            <a:r>
              <a:rPr lang="as-IN" sz="4800" b="1" dirty="0">
                <a:solidFill>
                  <a:schemeClr val="bg1"/>
                </a:solidFill>
                <a:latin typeface="NikoshBAN" panose="02000000000000000000" pitchFamily="2" charset="0"/>
                <a:ea typeface="Times New Roman" panose="02020603050405020304" pitchFamily="18" charset="0"/>
                <a:cs typeface="NikoshBAN" panose="02000000000000000000" pitchFamily="2" charset="0"/>
                <a:sym typeface="+mn-ea"/>
              </a:rPr>
              <a:t>মাওলানা হাসান মাহমুদ</a:t>
            </a:r>
            <a:endParaRPr lang="en-US" sz="4800" b="1" dirty="0">
              <a:solidFill>
                <a:schemeClr val="bg1"/>
              </a:solidFill>
              <a:latin typeface="NikoshBAN" panose="02000000000000000000" pitchFamily="2" charset="0"/>
              <a:ea typeface="Times New Roman" panose="02020603050405020304" pitchFamily="18" charset="0"/>
              <a:cs typeface="NikoshBAN" panose="02000000000000000000" pitchFamily="2" charset="0"/>
            </a:endParaRPr>
          </a:p>
          <a:p>
            <a:pPr algn="ctr" rtl="1"/>
            <a:r>
              <a:rPr lang="as-IN" sz="4800" b="1" dirty="0">
                <a:solidFill>
                  <a:schemeClr val="bg1"/>
                </a:solidFill>
                <a:latin typeface="NikoshBAN" panose="02000000000000000000" pitchFamily="2" charset="0"/>
                <a:ea typeface="Times New Roman" panose="02020603050405020304" pitchFamily="18" charset="0"/>
                <a:cs typeface="NikoshBAN" panose="02000000000000000000" pitchFamily="2" charset="0"/>
                <a:sym typeface="+mn-ea"/>
              </a:rPr>
              <a:t> আ আরবি প্রভাষক</a:t>
            </a:r>
            <a:endParaRPr lang="en-US" sz="4800" b="1" dirty="0">
              <a:solidFill>
                <a:schemeClr val="bg1"/>
              </a:solidFill>
              <a:latin typeface="NikoshBAN" panose="02000000000000000000" pitchFamily="2" charset="0"/>
              <a:ea typeface="Times New Roman" panose="02020603050405020304" pitchFamily="18" charset="0"/>
              <a:cs typeface="NikoshBAN" panose="02000000000000000000" pitchFamily="2" charset="0"/>
            </a:endParaRPr>
          </a:p>
          <a:p>
            <a:pPr algn="ctr" rtl="1"/>
            <a:r>
              <a:rPr lang="as-IN" sz="4800" b="1" dirty="0">
                <a:solidFill>
                  <a:schemeClr val="bg1"/>
                </a:solidFill>
                <a:latin typeface="NikoshBAN" panose="02000000000000000000" pitchFamily="2" charset="0"/>
                <a:ea typeface="Times New Roman" panose="02020603050405020304" pitchFamily="18" charset="0"/>
                <a:cs typeface="NikoshBAN" panose="02000000000000000000" pitchFamily="2" charset="0"/>
                <a:sym typeface="+mn-ea"/>
              </a:rPr>
              <a:t> পুরকুইল গাউছি</a:t>
            </a:r>
            <a:r>
              <a:rPr lang="en-US" sz="4800" b="1" dirty="0" err="1">
                <a:solidFill>
                  <a:schemeClr val="bg1"/>
                </a:solidFill>
                <a:latin typeface="NikoshBAN" panose="02000000000000000000" pitchFamily="2" charset="0"/>
                <a:ea typeface="Times New Roman" panose="02020603050405020304" pitchFamily="18" charset="0"/>
                <a:cs typeface="NikoshBAN" panose="02000000000000000000" pitchFamily="2" charset="0"/>
                <a:sym typeface="+mn-ea"/>
              </a:rPr>
              <a:t>য়া</a:t>
            </a:r>
            <a:r>
              <a:rPr lang="as-IN" sz="4800" b="1" dirty="0">
                <a:solidFill>
                  <a:schemeClr val="bg1"/>
                </a:solidFill>
                <a:latin typeface="NikoshBAN" panose="02000000000000000000" pitchFamily="2" charset="0"/>
                <a:ea typeface="Times New Roman" panose="02020603050405020304" pitchFamily="18" charset="0"/>
                <a:cs typeface="NikoshBAN" panose="02000000000000000000" pitchFamily="2" charset="0"/>
                <a:sym typeface="+mn-ea"/>
              </a:rPr>
              <a:t> হাবিবি</a:t>
            </a:r>
            <a:r>
              <a:rPr lang="en-US" sz="4800" b="1" dirty="0" err="1">
                <a:solidFill>
                  <a:schemeClr val="bg1"/>
                </a:solidFill>
                <a:latin typeface="NikoshBAN" panose="02000000000000000000" pitchFamily="2" charset="0"/>
                <a:ea typeface="Times New Roman" panose="02020603050405020304" pitchFamily="18" charset="0"/>
                <a:cs typeface="NikoshBAN" panose="02000000000000000000" pitchFamily="2" charset="0"/>
                <a:sym typeface="+mn-ea"/>
              </a:rPr>
              <a:t>য়া</a:t>
            </a:r>
            <a:r>
              <a:rPr lang="as-IN" sz="4800" b="1" dirty="0">
                <a:solidFill>
                  <a:schemeClr val="bg1"/>
                </a:solidFill>
                <a:latin typeface="NikoshBAN" panose="02000000000000000000" pitchFamily="2" charset="0"/>
                <a:ea typeface="Times New Roman" panose="02020603050405020304" pitchFamily="18" charset="0"/>
                <a:cs typeface="NikoshBAN" panose="02000000000000000000" pitchFamily="2" charset="0"/>
                <a:sym typeface="+mn-ea"/>
              </a:rPr>
              <a:t> কামিল মাদ্রাসা।</a:t>
            </a:r>
            <a:endParaRPr lang="en-US" sz="4800" b="1" dirty="0">
              <a:solidFill>
                <a:schemeClr val="bg1"/>
              </a:solidFill>
              <a:latin typeface="NikoshBAN" panose="02000000000000000000" pitchFamily="2" charset="0"/>
              <a:ea typeface="Times New Roman" panose="02020603050405020304" pitchFamily="18" charset="0"/>
              <a:cs typeface="NikoshBAN" panose="02000000000000000000" pitchFamily="2" charset="0"/>
            </a:endParaRPr>
          </a:p>
          <a:p>
            <a:pPr algn="ctr" rtl="1"/>
            <a:r>
              <a:rPr lang="as-IN" sz="4800" b="1" dirty="0">
                <a:solidFill>
                  <a:schemeClr val="bg1"/>
                </a:solidFill>
                <a:latin typeface="NikoshBAN" panose="02000000000000000000" pitchFamily="2" charset="0"/>
                <a:ea typeface="Times New Roman" panose="02020603050405020304" pitchFamily="18" charset="0"/>
                <a:cs typeface="NikoshBAN" panose="02000000000000000000" pitchFamily="2" charset="0"/>
                <a:sym typeface="+mn-ea"/>
              </a:rPr>
              <a:t>মোবাইল:01757811043</a:t>
            </a:r>
            <a:endParaRPr lang="en-US" sz="4800" b="1" dirty="0">
              <a:solidFill>
                <a:schemeClr val="bg1"/>
              </a:solidFill>
              <a:latin typeface="NikoshBAN" panose="02000000000000000000" pitchFamily="2" charset="0"/>
              <a:ea typeface="Times New Roman" panose="02020603050405020304" pitchFamily="18" charset="0"/>
              <a:cs typeface="NikoshBAN" panose="02000000000000000000" pitchFamily="2" charset="0"/>
            </a:endParaRPr>
          </a:p>
          <a:p>
            <a:pPr algn="ctr" rtl="1"/>
            <a:r>
              <a:rPr lang="en-US" sz="4800" b="1" dirty="0">
                <a:solidFill>
                  <a:schemeClr val="bg1"/>
                </a:solidFill>
                <a:latin typeface="NikoshBAN" panose="02000000000000000000" pitchFamily="2" charset="0"/>
                <a:ea typeface="Times New Roman" panose="02020603050405020304" pitchFamily="18" charset="0"/>
                <a:cs typeface="NikoshBAN" panose="02000000000000000000" pitchFamily="2" charset="0"/>
                <a:sym typeface="+mn-ea"/>
              </a:rPr>
              <a:t>hasa</a:t>
            </a:r>
            <a:endParaRPr lang="en-US" sz="4800" b="1" dirty="0">
              <a:solidFill>
                <a:schemeClr val="tx1"/>
              </a:solidFill>
              <a:latin typeface="NikoshBAN" panose="02000000000000000000" pitchFamily="2" charset="0"/>
              <a:ea typeface="Times New Roman" panose="02020603050405020304" pitchFamily="18" charset="0"/>
              <a:cs typeface="NikoshBAN" panose="02000000000000000000" pitchFamily="2" charset="0"/>
              <a:sym typeface="+mn-ea"/>
            </a:endParaRPr>
          </a:p>
        </p:txBody>
      </p:sp>
      <p:sp>
        <p:nvSpPr>
          <p:cNvPr id="7" name="Text Box 6"/>
          <p:cNvSpPr txBox="1"/>
          <p:nvPr/>
        </p:nvSpPr>
        <p:spPr>
          <a:xfrm>
            <a:off x="2732308" y="3052903"/>
            <a:ext cx="5551714" cy="3243399"/>
          </a:xfrm>
          <a:prstGeom prst="rect">
            <a:avLst/>
          </a:prstGeom>
          <a:noFill/>
        </p:spPr>
        <p:txBody>
          <a:bodyPr wrap="square" rtlCol="0" anchor="t">
            <a:noAutofit/>
          </a:bodyPr>
          <a:lstStyle/>
          <a:p>
            <a:pPr lvl="0" algn="ctr" defTabSz="457200"/>
            <a:r>
              <a:rPr lang="en-US" sz="3600" dirty="0" err="1">
                <a:solidFill>
                  <a:prstClr val="black"/>
                </a:solidFill>
                <a:latin typeface="SutonnyOMJ" panose="01010600010101010101" pitchFamily="2" charset="0"/>
                <a:cs typeface="SutonnyOMJ" panose="01010600010101010101" pitchFamily="2" charset="0"/>
              </a:rPr>
              <a:t>মো</a:t>
            </a:r>
            <a:r>
              <a:rPr lang="en-US" sz="3600" dirty="0">
                <a:solidFill>
                  <a:prstClr val="black"/>
                </a:solidFill>
                <a:latin typeface="SutonnyOMJ" panose="01010600010101010101" pitchFamily="2" charset="0"/>
                <a:cs typeface="SutonnyOMJ" panose="01010600010101010101" pitchFamily="2" charset="0"/>
              </a:rPr>
              <a:t>: </a:t>
            </a:r>
            <a:r>
              <a:rPr lang="en-US" sz="3600" dirty="0" err="1">
                <a:solidFill>
                  <a:prstClr val="black"/>
                </a:solidFill>
                <a:latin typeface="SutonnyOMJ" panose="01010600010101010101" pitchFamily="2" charset="0"/>
                <a:cs typeface="SutonnyOMJ" panose="01010600010101010101" pitchFamily="2" charset="0"/>
              </a:rPr>
              <a:t>কাউসার</a:t>
            </a:r>
            <a:r>
              <a:rPr lang="en-US" sz="3600" dirty="0">
                <a:solidFill>
                  <a:prstClr val="black"/>
                </a:solidFill>
                <a:latin typeface="SutonnyOMJ" panose="01010600010101010101" pitchFamily="2" charset="0"/>
                <a:cs typeface="SutonnyOMJ" panose="01010600010101010101" pitchFamily="2" charset="0"/>
              </a:rPr>
              <a:t> </a:t>
            </a:r>
            <a:r>
              <a:rPr lang="en-US" sz="3600" dirty="0" err="1">
                <a:solidFill>
                  <a:prstClr val="black"/>
                </a:solidFill>
                <a:latin typeface="SutonnyOMJ" panose="01010600010101010101" pitchFamily="2" charset="0"/>
                <a:cs typeface="SutonnyOMJ" panose="01010600010101010101" pitchFamily="2" charset="0"/>
              </a:rPr>
              <a:t>তালুকদার</a:t>
            </a:r>
            <a:endParaRPr lang="en-US" sz="3600" dirty="0">
              <a:solidFill>
                <a:prstClr val="black"/>
              </a:solidFill>
              <a:latin typeface="SutonnyOMJ" panose="01010600010101010101" pitchFamily="2" charset="0"/>
              <a:cs typeface="SutonnyOMJ" panose="01010600010101010101" pitchFamily="2" charset="0"/>
            </a:endParaRPr>
          </a:p>
          <a:p>
            <a:pPr lvl="0" algn="ctr" defTabSz="457200"/>
            <a:r>
              <a:rPr lang="en-US" sz="3600" dirty="0" err="1">
                <a:solidFill>
                  <a:prstClr val="black"/>
                </a:solidFill>
                <a:latin typeface="SutonnyOMJ" panose="01010600010101010101" pitchFamily="2" charset="0"/>
                <a:cs typeface="SutonnyOMJ" panose="01010600010101010101" pitchFamily="2" charset="0"/>
              </a:rPr>
              <a:t>পদবী</a:t>
            </a:r>
            <a:r>
              <a:rPr lang="en-US" sz="3600" dirty="0">
                <a:solidFill>
                  <a:prstClr val="black"/>
                </a:solidFill>
                <a:latin typeface="SutonnyOMJ" panose="01010600010101010101" pitchFamily="2" charset="0"/>
                <a:cs typeface="SutonnyOMJ" panose="01010600010101010101" pitchFamily="2" charset="0"/>
              </a:rPr>
              <a:t> : </a:t>
            </a:r>
            <a:r>
              <a:rPr lang="en-US" sz="3600" dirty="0" err="1">
                <a:solidFill>
                  <a:prstClr val="black"/>
                </a:solidFill>
                <a:latin typeface="SutonnyOMJ" panose="01010600010101010101" pitchFamily="2" charset="0"/>
                <a:cs typeface="SutonnyOMJ" panose="01010600010101010101" pitchFamily="2" charset="0"/>
              </a:rPr>
              <a:t>সহকারী</a:t>
            </a:r>
            <a:r>
              <a:rPr lang="en-US" sz="3600" dirty="0">
                <a:solidFill>
                  <a:prstClr val="black"/>
                </a:solidFill>
                <a:latin typeface="SutonnyOMJ" panose="01010600010101010101" pitchFamily="2" charset="0"/>
                <a:cs typeface="SutonnyOMJ" panose="01010600010101010101" pitchFamily="2" charset="0"/>
              </a:rPr>
              <a:t> </a:t>
            </a:r>
            <a:r>
              <a:rPr lang="en-US" sz="3600" dirty="0" err="1">
                <a:solidFill>
                  <a:prstClr val="black"/>
                </a:solidFill>
                <a:latin typeface="SutonnyOMJ" panose="01010600010101010101" pitchFamily="2" charset="0"/>
                <a:cs typeface="SutonnyOMJ" panose="01010600010101010101" pitchFamily="2" charset="0"/>
              </a:rPr>
              <a:t>মৌলভী</a:t>
            </a:r>
            <a:r>
              <a:rPr lang="en-US" sz="3600" dirty="0">
                <a:solidFill>
                  <a:prstClr val="black"/>
                </a:solidFill>
                <a:latin typeface="SutonnyOMJ" panose="01010600010101010101" pitchFamily="2" charset="0"/>
                <a:cs typeface="SutonnyOMJ" panose="01010600010101010101" pitchFamily="2" charset="0"/>
              </a:rPr>
              <a:t> </a:t>
            </a:r>
          </a:p>
          <a:p>
            <a:pPr lvl="0" algn="ctr" defTabSz="457200"/>
            <a:r>
              <a:rPr lang="en-US" sz="3600" dirty="0" err="1">
                <a:solidFill>
                  <a:prstClr val="black"/>
                </a:solidFill>
                <a:latin typeface="SutonnyOMJ" panose="01010600010101010101" pitchFamily="2" charset="0"/>
                <a:cs typeface="SutonnyOMJ" panose="01010600010101010101" pitchFamily="2" charset="0"/>
              </a:rPr>
              <a:t>দেওড়া</a:t>
            </a:r>
            <a:r>
              <a:rPr lang="en-US" sz="3600" dirty="0">
                <a:solidFill>
                  <a:prstClr val="black"/>
                </a:solidFill>
                <a:latin typeface="SutonnyOMJ" panose="01010600010101010101" pitchFamily="2" charset="0"/>
                <a:cs typeface="SutonnyOMJ" panose="01010600010101010101" pitchFamily="2" charset="0"/>
              </a:rPr>
              <a:t> </a:t>
            </a:r>
            <a:r>
              <a:rPr lang="en-US" sz="3600" dirty="0" err="1">
                <a:solidFill>
                  <a:prstClr val="black"/>
                </a:solidFill>
                <a:latin typeface="SutonnyOMJ" panose="01010600010101010101" pitchFamily="2" charset="0"/>
                <a:cs typeface="SutonnyOMJ" panose="01010600010101010101" pitchFamily="2" charset="0"/>
              </a:rPr>
              <a:t>আজগরিয়া</a:t>
            </a:r>
            <a:r>
              <a:rPr lang="en-US" sz="3600" dirty="0">
                <a:solidFill>
                  <a:prstClr val="black"/>
                </a:solidFill>
                <a:latin typeface="SutonnyOMJ" panose="01010600010101010101" pitchFamily="2" charset="0"/>
                <a:cs typeface="SutonnyOMJ" panose="01010600010101010101" pitchFamily="2" charset="0"/>
              </a:rPr>
              <a:t> </a:t>
            </a:r>
            <a:r>
              <a:rPr lang="en-US" sz="3600" dirty="0" err="1">
                <a:solidFill>
                  <a:prstClr val="black"/>
                </a:solidFill>
                <a:latin typeface="SutonnyOMJ" panose="01010600010101010101" pitchFamily="2" charset="0"/>
                <a:cs typeface="SutonnyOMJ" panose="01010600010101010101" pitchFamily="2" charset="0"/>
              </a:rPr>
              <a:t>দাখিল</a:t>
            </a:r>
            <a:r>
              <a:rPr lang="en-US" sz="3600" dirty="0">
                <a:solidFill>
                  <a:prstClr val="black"/>
                </a:solidFill>
                <a:latin typeface="SutonnyOMJ" panose="01010600010101010101" pitchFamily="2" charset="0"/>
                <a:cs typeface="SutonnyOMJ" panose="01010600010101010101" pitchFamily="2" charset="0"/>
              </a:rPr>
              <a:t> </a:t>
            </a:r>
            <a:r>
              <a:rPr lang="en-US" sz="3600" dirty="0" err="1">
                <a:solidFill>
                  <a:prstClr val="black"/>
                </a:solidFill>
                <a:latin typeface="SutonnyOMJ" panose="01010600010101010101" pitchFamily="2" charset="0"/>
                <a:cs typeface="SutonnyOMJ" panose="01010600010101010101" pitchFamily="2" charset="0"/>
              </a:rPr>
              <a:t>মাদ্রসা</a:t>
            </a:r>
            <a:r>
              <a:rPr lang="en-US" sz="3600" dirty="0">
                <a:solidFill>
                  <a:prstClr val="black"/>
                </a:solidFill>
                <a:latin typeface="SutonnyOMJ" panose="01010600010101010101" pitchFamily="2" charset="0"/>
                <a:cs typeface="SutonnyOMJ" panose="01010600010101010101" pitchFamily="2" charset="0"/>
              </a:rPr>
              <a:t>, </a:t>
            </a:r>
            <a:r>
              <a:rPr lang="en-US" sz="3600" dirty="0" err="1">
                <a:solidFill>
                  <a:prstClr val="black"/>
                </a:solidFill>
                <a:latin typeface="SutonnyOMJ" panose="01010600010101010101" pitchFamily="2" charset="0"/>
                <a:cs typeface="SutonnyOMJ" panose="01010600010101010101" pitchFamily="2" charset="0"/>
              </a:rPr>
              <a:t>বরুড়া</a:t>
            </a:r>
            <a:r>
              <a:rPr lang="en-US" sz="3600" dirty="0">
                <a:solidFill>
                  <a:prstClr val="black"/>
                </a:solidFill>
                <a:latin typeface="SutonnyOMJ" panose="01010600010101010101" pitchFamily="2" charset="0"/>
                <a:cs typeface="SutonnyOMJ" panose="01010600010101010101" pitchFamily="2" charset="0"/>
              </a:rPr>
              <a:t> ,</a:t>
            </a:r>
            <a:r>
              <a:rPr lang="en-US" sz="3600" dirty="0" err="1">
                <a:solidFill>
                  <a:prstClr val="black"/>
                </a:solidFill>
                <a:latin typeface="SutonnyOMJ" panose="01010600010101010101" pitchFamily="2" charset="0"/>
                <a:cs typeface="SutonnyOMJ" panose="01010600010101010101" pitchFamily="2" charset="0"/>
              </a:rPr>
              <a:t>কুমিল্লা</a:t>
            </a:r>
            <a:endParaRPr lang="en-US" sz="3600" dirty="0">
              <a:solidFill>
                <a:prstClr val="black"/>
              </a:solidFill>
              <a:latin typeface="SutonnyOMJ" panose="01010600010101010101" pitchFamily="2" charset="0"/>
              <a:cs typeface="SutonnyOMJ" panose="01010600010101010101" pitchFamily="2" charset="0"/>
            </a:endParaRPr>
          </a:p>
          <a:p>
            <a:pPr lvl="0" algn="ctr" defTabSz="457200"/>
            <a:r>
              <a:rPr lang="en-US" sz="3600" dirty="0">
                <a:solidFill>
                  <a:prstClr val="black"/>
                </a:solidFill>
                <a:latin typeface="SutonnyOMJ" panose="01010600010101010101" pitchFamily="2" charset="0"/>
                <a:cs typeface="SutonnyOMJ" panose="01010600010101010101" pitchFamily="2" charset="0"/>
              </a:rPr>
              <a:t>মোবাইল-০১৮৬৩২৪৬৭৩৭</a:t>
            </a:r>
            <a:endParaRPr lang="en-US" sz="3600" dirty="0">
              <a:solidFill>
                <a:prstClr val="black"/>
              </a:solidFill>
              <a:latin typeface="SutonnyOMJ" panose="01010600010101010101" pitchFamily="2" charset="0"/>
              <a:cs typeface="SutonnyOMJ" panose="01010600010101010101" pitchFamily="2" charset="0"/>
            </a:endParaRPr>
          </a:p>
        </p:txBody>
      </p:sp>
      <p:pic>
        <p:nvPicPr>
          <p:cNvPr id="9" name="Picture 8">
            <a:extLst>
              <a:ext uri="{FF2B5EF4-FFF2-40B4-BE49-F238E27FC236}">
                <a16:creationId xmlns="" xmlns:a16="http://schemas.microsoft.com/office/drawing/2014/main" id="{D068A844-0081-49A0-9BCB-C09F1E04D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5716" y="0"/>
            <a:ext cx="2857500" cy="28575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38800" y="2974109"/>
            <a:ext cx="65" cy="276999"/>
          </a:xfrm>
          <a:prstGeom prst="rect">
            <a:avLst/>
          </a:prstGeom>
          <a:noFill/>
        </p:spPr>
        <p:txBody>
          <a:bodyPr wrap="none" lIns="0" tIns="0" rIns="0" bIns="0" rtlCol="0">
            <a:spAutoFit/>
          </a:bodyPr>
          <a:lstStyle/>
          <a:p>
            <a:endParaRPr lang="en-US" dirty="0"/>
          </a:p>
        </p:txBody>
      </p:sp>
      <p:sp>
        <p:nvSpPr>
          <p:cNvPr id="2" name="Rectangle: Rounded Corners 1"/>
          <p:cNvSpPr/>
          <p:nvPr/>
        </p:nvSpPr>
        <p:spPr>
          <a:xfrm>
            <a:off x="1145309" y="1958109"/>
            <a:ext cx="10409382" cy="39993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b="1" dirty="0" err="1">
                <a:ln w="12700">
                  <a:solidFill>
                    <a:schemeClr val="accent5"/>
                  </a:solidFill>
                  <a:prstDash val="solid"/>
                </a:ln>
                <a:solidFill>
                  <a:schemeClr val="tx1"/>
                </a:solidFill>
                <a:latin typeface="Nikosh" panose="02000000000000000000" charset="0"/>
                <a:cs typeface="Nikosh" panose="02000000000000000000" charset="0"/>
              </a:rPr>
              <a:t>ধন্যবাদ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115945" y="252095"/>
            <a:ext cx="6096000" cy="1106805"/>
          </a:xfrm>
          <a:prstGeom prst="rect">
            <a:avLst/>
          </a:prstGeom>
          <a:noFill/>
        </p:spPr>
        <p:txBody>
          <a:bodyPr wrap="square" rtlCol="0" anchor="t">
            <a:spAutoFit/>
          </a:bodyPr>
          <a:lstStyle/>
          <a:p>
            <a:pPr algn="ctr"/>
            <a:r>
              <a:rPr lang="en-US" sz="6600" dirty="0">
                <a:latin typeface="Nikosh" panose="02000000000000000000" charset="0"/>
                <a:cs typeface="Nikosh" panose="02000000000000000000" charset="0"/>
                <a:sym typeface="+mn-ea"/>
              </a:rPr>
              <a:t>পাঠ </a:t>
            </a:r>
            <a:r>
              <a:rPr lang="en-US" sz="6600" dirty="0" err="1">
                <a:latin typeface="Nikosh" panose="02000000000000000000" charset="0"/>
                <a:cs typeface="Nikosh" panose="02000000000000000000" charset="0"/>
                <a:sym typeface="+mn-ea"/>
              </a:rPr>
              <a:t>পরিচিতি</a:t>
            </a:r>
          </a:p>
        </p:txBody>
      </p:sp>
      <p:sp>
        <p:nvSpPr>
          <p:cNvPr id="6" name="Text Box 5"/>
          <p:cNvSpPr txBox="1"/>
          <p:nvPr/>
        </p:nvSpPr>
        <p:spPr>
          <a:xfrm>
            <a:off x="402590" y="1634490"/>
            <a:ext cx="11218545" cy="4601845"/>
          </a:xfrm>
          <a:prstGeom prst="rect">
            <a:avLst/>
          </a:prstGeom>
          <a:noFill/>
        </p:spPr>
        <p:txBody>
          <a:bodyPr wrap="square" rtlCol="0" anchor="t">
            <a:noAutofit/>
          </a:bodyPr>
          <a:lstStyle/>
          <a:p>
            <a:pPr marL="0" marR="0" algn="ctr">
              <a:lnSpc>
                <a:spcPct val="107000"/>
              </a:lnSpc>
              <a:spcBef>
                <a:spcPts val="0"/>
              </a:spcBef>
              <a:spcAft>
                <a:spcPts val="0"/>
              </a:spcAft>
            </a:pPr>
            <a:r>
              <a:rPr lang="en-US" sz="6600" dirty="0">
                <a:effectLst>
                  <a:outerShdw blurRad="38100" dist="19050" dir="2700000" algn="tl">
                    <a:schemeClr val="dk1">
                      <a:alpha val="40000"/>
                    </a:schemeClr>
                  </a:outerShdw>
                </a:effectLst>
                <a:latin typeface="Nikosh" panose="02000000000000000000" charset="0"/>
                <a:ea typeface="Times New Roman" panose="02020603050405020304" pitchFamily="18" charset="0"/>
                <a:cs typeface="Nikosh" panose="02000000000000000000" charset="0"/>
                <a:sym typeface="+mn-ea"/>
              </a:rPr>
              <a:t>শ্রেণীঃনবম</a:t>
            </a:r>
            <a:endParaRPr lang="en-US" sz="6600" kern="1200" dirty="0">
              <a:solidFill>
                <a:schemeClr val="tx1"/>
              </a:solidFill>
              <a:effectLst>
                <a:outerShdw blurRad="38100" dist="19050" dir="2700000" algn="tl">
                  <a:schemeClr val="dk1">
                    <a:alpha val="40000"/>
                  </a:schemeClr>
                </a:outerShdw>
              </a:effectLst>
              <a:latin typeface="Nikosh" panose="02000000000000000000" charset="0"/>
              <a:ea typeface="Times New Roman" panose="02020603050405020304" pitchFamily="18" charset="0"/>
              <a:cs typeface="Nikosh" panose="02000000000000000000" charset="0"/>
            </a:endParaRPr>
          </a:p>
          <a:p>
            <a:pPr marL="0" marR="0" algn="ctr">
              <a:lnSpc>
                <a:spcPct val="107000"/>
              </a:lnSpc>
              <a:spcBef>
                <a:spcPts val="0"/>
              </a:spcBef>
              <a:spcAft>
                <a:spcPts val="0"/>
              </a:spcAft>
            </a:pPr>
            <a:r>
              <a:rPr lang="en-US" sz="6600" dirty="0" err="1">
                <a:effectLst>
                  <a:outerShdw blurRad="38100" dist="19050" dir="2700000" algn="tl">
                    <a:schemeClr val="dk1">
                      <a:alpha val="40000"/>
                    </a:schemeClr>
                  </a:outerShdw>
                </a:effectLst>
                <a:latin typeface="Nikosh" panose="02000000000000000000" charset="0"/>
                <a:ea typeface="Calibri" panose="020F0502020204030204" pitchFamily="34" charset="0"/>
                <a:cs typeface="Nikosh" panose="02000000000000000000" charset="0"/>
                <a:sym typeface="+mn-ea"/>
              </a:rPr>
              <a:t>বিষয়ঃহাদিস</a:t>
            </a:r>
            <a:r>
              <a:rPr lang="en-US" sz="6600" dirty="0">
                <a:effectLst>
                  <a:outerShdw blurRad="38100" dist="19050" dir="2700000" algn="tl">
                    <a:schemeClr val="dk1">
                      <a:alpha val="40000"/>
                    </a:schemeClr>
                  </a:outerShdw>
                </a:effectLst>
                <a:latin typeface="Nikosh" panose="02000000000000000000" charset="0"/>
                <a:ea typeface="Calibri" panose="020F0502020204030204" pitchFamily="34" charset="0"/>
                <a:cs typeface="Nikosh" panose="02000000000000000000" charset="0"/>
                <a:sym typeface="+mn-ea"/>
              </a:rPr>
              <a:t> </a:t>
            </a:r>
            <a:r>
              <a:rPr lang="en-US" sz="6600" dirty="0" err="1">
                <a:effectLst>
                  <a:outerShdw blurRad="38100" dist="19050" dir="2700000" algn="tl">
                    <a:schemeClr val="dk1">
                      <a:alpha val="40000"/>
                    </a:schemeClr>
                  </a:outerShdw>
                </a:effectLst>
                <a:latin typeface="Nikosh" panose="02000000000000000000" charset="0"/>
                <a:ea typeface="Calibri" panose="020F0502020204030204" pitchFamily="34" charset="0"/>
                <a:cs typeface="Nikosh" panose="02000000000000000000" charset="0"/>
                <a:sym typeface="+mn-ea"/>
              </a:rPr>
              <a:t>শরিফ</a:t>
            </a:r>
            <a:endParaRPr lang="en-US" sz="6600" dirty="0">
              <a:solidFill>
                <a:schemeClr val="tx1"/>
              </a:solidFill>
              <a:effectLst/>
              <a:latin typeface="Nikosh" panose="02000000000000000000" charset="0"/>
              <a:ea typeface="Calibri" panose="020F0502020204030204" pitchFamily="34" charset="0"/>
              <a:cs typeface="Nikosh" panose="02000000000000000000" charset="0"/>
            </a:endParaRPr>
          </a:p>
          <a:p>
            <a:pPr marL="0" marR="0" algn="ctr">
              <a:lnSpc>
                <a:spcPct val="107000"/>
              </a:lnSpc>
              <a:spcBef>
                <a:spcPts val="0"/>
              </a:spcBef>
              <a:spcAft>
                <a:spcPts val="0"/>
              </a:spcAft>
            </a:pPr>
            <a:r>
              <a:rPr lang="en-US" sz="6600" dirty="0">
                <a:effectLst>
                  <a:outerShdw blurRad="38100" dist="19050" dir="2700000" algn="tl">
                    <a:schemeClr val="dk1">
                      <a:alpha val="40000"/>
                    </a:schemeClr>
                  </a:outerShdw>
                </a:effectLst>
                <a:latin typeface="Nikosh" panose="02000000000000000000" charset="0"/>
                <a:ea typeface="Times New Roman" panose="02020603050405020304" pitchFamily="18" charset="0"/>
                <a:cs typeface="Nikosh" panose="02000000000000000000" charset="0"/>
                <a:sym typeface="+mn-ea"/>
              </a:rPr>
              <a:t>সময়ঃ ৪০ মিনিট</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6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913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9070"/>
            <a:ext cx="12186465" cy="6977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9341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924175" y="321310"/>
            <a:ext cx="6096000" cy="1014730"/>
          </a:xfrm>
          <a:prstGeom prst="rect">
            <a:avLst/>
          </a:prstGeom>
          <a:noFill/>
        </p:spPr>
        <p:txBody>
          <a:bodyPr wrap="square" rtlCol="0" anchor="t">
            <a:spAutoFit/>
          </a:bodyPr>
          <a:lstStyle/>
          <a:p>
            <a:pPr algn="ctr"/>
            <a:r>
              <a:rPr lang="en-US" sz="6000" dirty="0" err="1">
                <a:effectLst/>
                <a:latin typeface="Nikosh" panose="02000000000000000000" charset="0"/>
                <a:ea typeface="Calibri" panose="020F0502020204030204" pitchFamily="34" charset="0"/>
                <a:cs typeface="Nikosh" panose="02000000000000000000" charset="0"/>
                <a:sym typeface="+mn-ea"/>
              </a:rPr>
              <a:t>আজকের</a:t>
            </a:r>
            <a:r>
              <a:rPr lang="en-US" sz="6000" dirty="0">
                <a:effectLst/>
                <a:latin typeface="Nikosh" panose="02000000000000000000" charset="0"/>
                <a:ea typeface="Calibri" panose="020F0502020204030204" pitchFamily="34" charset="0"/>
                <a:cs typeface="Nikosh" panose="02000000000000000000" charset="0"/>
                <a:sym typeface="+mn-ea"/>
              </a:rPr>
              <a:t> পাঠ</a:t>
            </a:r>
          </a:p>
        </p:txBody>
      </p:sp>
      <p:sp>
        <p:nvSpPr>
          <p:cNvPr id="5" name="Text Box 4"/>
          <p:cNvSpPr txBox="1"/>
          <p:nvPr/>
        </p:nvSpPr>
        <p:spPr>
          <a:xfrm>
            <a:off x="1093819" y="2041525"/>
            <a:ext cx="9010650" cy="2774315"/>
          </a:xfrm>
          <a:prstGeom prst="rect">
            <a:avLst/>
          </a:prstGeom>
          <a:noFill/>
        </p:spPr>
        <p:txBody>
          <a:bodyPr wrap="square" rtlCol="0" anchor="t">
            <a:noAutofit/>
          </a:bodyPr>
          <a:lstStyle/>
          <a:p>
            <a:pPr algn="ctr"/>
            <a:r>
              <a:rPr lang="en-US" sz="8000" dirty="0" err="1">
                <a:latin typeface="Nikosh" panose="02000000000000000000" charset="0"/>
                <a:cs typeface="Nikosh" panose="02000000000000000000" charset="0"/>
                <a:sym typeface="+mn-ea"/>
              </a:rPr>
              <a:t>সালাম</a:t>
            </a:r>
            <a:r>
              <a:rPr lang="en-US" sz="8000" dirty="0">
                <a:latin typeface="Nikosh" panose="02000000000000000000" charset="0"/>
                <a:cs typeface="Nikosh" panose="02000000000000000000" charset="0"/>
                <a:sym typeface="+mn-ea"/>
              </a:rPr>
              <a:t> </a:t>
            </a:r>
            <a:r>
              <a:rPr lang="en-US" sz="8000" dirty="0" err="1">
                <a:latin typeface="Nikosh" panose="02000000000000000000" charset="0"/>
                <a:cs typeface="Nikosh" panose="02000000000000000000" charset="0"/>
                <a:sym typeface="+mn-ea"/>
              </a:rPr>
              <a:t>অধ্যায়</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3225" y="65315"/>
            <a:ext cx="8203474" cy="147732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lvl="0" algn="ctr"/>
            <a:r>
              <a:rPr lang="en-US" sz="4800" b="1" dirty="0">
                <a:solidFill>
                  <a:prstClr val="black"/>
                </a:solidFill>
                <a:latin typeface="Segoe UI Emoji" panose="020B0502040204020203" pitchFamily="34" charset="0"/>
                <a:ea typeface="Times New Roman" panose="02020603050405020304" pitchFamily="18" charset="0"/>
                <a:cs typeface="Segoe UI Emoji" panose="020B0502040204020203" pitchFamily="34" charset="0"/>
                <a:sym typeface="+mn-ea"/>
              </a:rPr>
              <a:t>📖</a:t>
            </a:r>
            <a:r>
              <a:rPr lang="en-US" sz="5400" b="1" dirty="0" err="1" smtClean="0">
                <a:solidFill>
                  <a:prstClr val="black"/>
                </a:solidFill>
                <a:latin typeface="Nikosh" panose="02000000000000000000" charset="0"/>
                <a:ea typeface="Times New Roman" panose="02020603050405020304" pitchFamily="18" charset="0"/>
                <a:cs typeface="Nikosh" panose="02000000000000000000" charset="0"/>
                <a:sym typeface="+mn-ea"/>
              </a:rPr>
              <a:t>শিখনফল</a:t>
            </a:r>
            <a:endParaRPr lang="en-US" sz="5400" b="1" dirty="0" smtClean="0">
              <a:solidFill>
                <a:prstClr val="black"/>
              </a:solidFill>
              <a:latin typeface="Nikosh" panose="02000000000000000000" charset="0"/>
              <a:ea typeface="Times New Roman" panose="02020603050405020304" pitchFamily="18" charset="0"/>
              <a:cs typeface="Nikosh" panose="02000000000000000000" charset="0"/>
              <a:sym typeface="+mn-ea"/>
            </a:endParaRPr>
          </a:p>
          <a:p>
            <a:pPr lvl="0"/>
            <a:r>
              <a:rPr lang="en-US" altLang="en-GB" sz="3600" b="1" dirty="0" err="1">
                <a:solidFill>
                  <a:prstClr val="black"/>
                </a:solidFill>
                <a:latin typeface="Nikosh" panose="02000000000000000000" charset="0"/>
                <a:cs typeface="Nikosh" panose="02000000000000000000" charset="0"/>
                <a:sym typeface="+mn-ea"/>
              </a:rPr>
              <a:t>এই</a:t>
            </a:r>
            <a:r>
              <a:rPr lang="en-US" altLang="en-GB" sz="3600" b="1" dirty="0">
                <a:solidFill>
                  <a:prstClr val="black"/>
                </a:solidFill>
                <a:latin typeface="Nikosh" panose="02000000000000000000" charset="0"/>
                <a:cs typeface="Nikosh" panose="02000000000000000000" charset="0"/>
                <a:sym typeface="+mn-ea"/>
              </a:rPr>
              <a:t> </a:t>
            </a:r>
            <a:r>
              <a:rPr lang="en-US" altLang="en-GB" sz="3600" b="1" dirty="0" err="1">
                <a:solidFill>
                  <a:prstClr val="black"/>
                </a:solidFill>
                <a:latin typeface="Nikosh" panose="02000000000000000000" charset="0"/>
                <a:cs typeface="Nikosh" panose="02000000000000000000" charset="0"/>
                <a:sym typeface="+mn-ea"/>
              </a:rPr>
              <a:t>পাঠ</a:t>
            </a:r>
            <a:r>
              <a:rPr lang="en-US" altLang="en-GB" sz="3600" b="1" dirty="0">
                <a:solidFill>
                  <a:prstClr val="black"/>
                </a:solidFill>
                <a:latin typeface="Nikosh" panose="02000000000000000000" charset="0"/>
                <a:cs typeface="Nikosh" panose="02000000000000000000" charset="0"/>
                <a:sym typeface="+mn-ea"/>
              </a:rPr>
              <a:t> </a:t>
            </a:r>
            <a:r>
              <a:rPr lang="en-US" altLang="en-GB" sz="3600" b="1" dirty="0" err="1">
                <a:solidFill>
                  <a:prstClr val="black"/>
                </a:solidFill>
                <a:latin typeface="Nikosh" panose="02000000000000000000" charset="0"/>
                <a:cs typeface="Nikosh" panose="02000000000000000000" charset="0"/>
                <a:sym typeface="+mn-ea"/>
              </a:rPr>
              <a:t>শেষে</a:t>
            </a:r>
            <a:r>
              <a:rPr lang="en-US" altLang="en-GB" sz="3600" b="1" dirty="0">
                <a:solidFill>
                  <a:prstClr val="black"/>
                </a:solidFill>
                <a:latin typeface="Nikosh" panose="02000000000000000000" charset="0"/>
                <a:cs typeface="Nikosh" panose="02000000000000000000" charset="0"/>
                <a:sym typeface="+mn-ea"/>
              </a:rPr>
              <a:t> </a:t>
            </a:r>
            <a:r>
              <a:rPr lang="en-US" altLang="en-GB" sz="3600" b="1" dirty="0" err="1">
                <a:solidFill>
                  <a:prstClr val="black"/>
                </a:solidFill>
                <a:latin typeface="Nikosh" panose="02000000000000000000" charset="0"/>
                <a:cs typeface="Nikosh" panose="02000000000000000000" charset="0"/>
                <a:sym typeface="+mn-ea"/>
              </a:rPr>
              <a:t>শিক্ষার্থীরা</a:t>
            </a:r>
            <a:r>
              <a:rPr lang="en-US" altLang="en-GB" sz="3600" b="1" dirty="0">
                <a:solidFill>
                  <a:prstClr val="black"/>
                </a:solidFill>
                <a:latin typeface="Nikosh" panose="02000000000000000000" charset="0"/>
                <a:cs typeface="Nikosh" panose="02000000000000000000" charset="0"/>
                <a:sym typeface="+mn-ea"/>
              </a:rPr>
              <a:t> </a:t>
            </a:r>
            <a:r>
              <a:rPr lang="en-US" altLang="en-GB" sz="3600" b="1" dirty="0" smtClean="0">
                <a:solidFill>
                  <a:prstClr val="black"/>
                </a:solidFill>
                <a:latin typeface="Nikosh" panose="02000000000000000000" charset="0"/>
                <a:cs typeface="Nikosh" panose="02000000000000000000" charset="0"/>
                <a:sym typeface="+mn-ea"/>
              </a:rPr>
              <a:t>...</a:t>
            </a:r>
            <a:endParaRPr lang="en-US" altLang="en-GB" sz="3600" b="1" dirty="0">
              <a:solidFill>
                <a:prstClr val="black"/>
              </a:solidFill>
              <a:latin typeface="Nikosh" panose="02000000000000000000" charset="0"/>
              <a:cs typeface="Nikosh" panose="02000000000000000000" charset="0"/>
              <a:sym typeface="+mn-ea"/>
            </a:endParaRPr>
          </a:p>
        </p:txBody>
      </p:sp>
      <p:sp>
        <p:nvSpPr>
          <p:cNvPr id="3" name="TextBox 2"/>
          <p:cNvSpPr txBox="1"/>
          <p:nvPr/>
        </p:nvSpPr>
        <p:spPr>
          <a:xfrm>
            <a:off x="581299" y="2104098"/>
            <a:ext cx="9810204" cy="3170099"/>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lvl="0"/>
            <a:r>
              <a:rPr lang="en-US" altLang="as-IN" sz="4000" dirty="0" smtClean="0">
                <a:solidFill>
                  <a:prstClr val="black"/>
                </a:solidFill>
                <a:latin typeface="SutonnyOMJ" pitchFamily="2" charset="0"/>
                <a:cs typeface="SutonnyOMJ" pitchFamily="2" charset="0"/>
                <a:sym typeface="+mn-ea"/>
              </a:rPr>
              <a:t>* </a:t>
            </a:r>
            <a:r>
              <a:rPr lang="as-IN" sz="4000" dirty="0">
                <a:solidFill>
                  <a:prstClr val="black"/>
                </a:solidFill>
                <a:latin typeface="SutonnyOMJ" pitchFamily="2" charset="0"/>
                <a:cs typeface="SutonnyOMJ" pitchFamily="2" charset="0"/>
                <a:sym typeface="+mn-ea"/>
              </a:rPr>
              <a:t>হাদিসের বিশুদ্ধ ইবারত পড়তে পারবে</a:t>
            </a:r>
            <a:r>
              <a:rPr lang="en-US" altLang="as-IN" sz="4000" dirty="0">
                <a:solidFill>
                  <a:prstClr val="black"/>
                </a:solidFill>
                <a:latin typeface="SutonnyOMJ" pitchFamily="2" charset="0"/>
                <a:cs typeface="SutonnyOMJ" pitchFamily="2" charset="0"/>
                <a:sym typeface="+mn-ea"/>
              </a:rPr>
              <a:t> </a:t>
            </a:r>
            <a:r>
              <a:rPr lang="en-US" altLang="as-IN" sz="4000" dirty="0" smtClean="0">
                <a:solidFill>
                  <a:prstClr val="black"/>
                </a:solidFill>
                <a:latin typeface="SutonnyOMJ" pitchFamily="2" charset="0"/>
                <a:cs typeface="SutonnyOMJ" pitchFamily="2" charset="0"/>
                <a:sym typeface="+mn-ea"/>
              </a:rPr>
              <a:t>;</a:t>
            </a:r>
          </a:p>
          <a:p>
            <a:pPr lvl="0"/>
            <a:r>
              <a:rPr lang="en-US" altLang="as-IN" sz="4000" dirty="0" smtClean="0">
                <a:solidFill>
                  <a:prstClr val="black"/>
                </a:solidFill>
                <a:latin typeface="SutonnyOMJ" pitchFamily="2" charset="0"/>
                <a:cs typeface="SutonnyOMJ" pitchFamily="2" charset="0"/>
                <a:sym typeface="+mn-ea"/>
              </a:rPr>
              <a:t>* </a:t>
            </a:r>
            <a:r>
              <a:rPr lang="as-IN" sz="4000" dirty="0" smtClean="0">
                <a:solidFill>
                  <a:prstClr val="black"/>
                </a:solidFill>
                <a:latin typeface="SutonnyOMJ" pitchFamily="2" charset="0"/>
                <a:cs typeface="SutonnyOMJ" pitchFamily="2" charset="0"/>
                <a:sym typeface="+mn-ea"/>
              </a:rPr>
              <a:t>সালামের </a:t>
            </a:r>
            <a:r>
              <a:rPr lang="as-IN" sz="4000" dirty="0">
                <a:solidFill>
                  <a:prstClr val="black"/>
                </a:solidFill>
                <a:latin typeface="SutonnyOMJ" pitchFamily="2" charset="0"/>
                <a:cs typeface="SutonnyOMJ" pitchFamily="2" charset="0"/>
                <a:sym typeface="+mn-ea"/>
              </a:rPr>
              <a:t>ফজিলত সম্পর্কে </a:t>
            </a:r>
            <a:r>
              <a:rPr lang="en-US" altLang="as-IN" sz="4000" dirty="0" err="1">
                <a:solidFill>
                  <a:prstClr val="black"/>
                </a:solidFill>
                <a:latin typeface="SutonnyOMJ" pitchFamily="2" charset="0"/>
                <a:cs typeface="SutonnyOMJ" pitchFamily="2" charset="0"/>
                <a:sym typeface="+mn-ea"/>
              </a:rPr>
              <a:t>বর্ণনা</a:t>
            </a:r>
            <a:r>
              <a:rPr lang="en-US" altLang="as-IN" sz="4000" dirty="0">
                <a:solidFill>
                  <a:prstClr val="black"/>
                </a:solidFill>
                <a:latin typeface="SutonnyOMJ" pitchFamily="2" charset="0"/>
                <a:cs typeface="SutonnyOMJ" pitchFamily="2" charset="0"/>
                <a:sym typeface="+mn-ea"/>
              </a:rPr>
              <a:t> </a:t>
            </a:r>
            <a:r>
              <a:rPr lang="en-US" altLang="as-IN" sz="4000" dirty="0" err="1">
                <a:solidFill>
                  <a:prstClr val="black"/>
                </a:solidFill>
                <a:latin typeface="SutonnyOMJ" pitchFamily="2" charset="0"/>
                <a:cs typeface="SutonnyOMJ" pitchFamily="2" charset="0"/>
                <a:sym typeface="+mn-ea"/>
              </a:rPr>
              <a:t>করতে</a:t>
            </a:r>
            <a:r>
              <a:rPr lang="as-IN" sz="4000" dirty="0">
                <a:solidFill>
                  <a:prstClr val="black"/>
                </a:solidFill>
                <a:latin typeface="SutonnyOMJ" pitchFamily="2" charset="0"/>
                <a:cs typeface="SutonnyOMJ" pitchFamily="2" charset="0"/>
                <a:sym typeface="+mn-ea"/>
              </a:rPr>
              <a:t> পারবে</a:t>
            </a:r>
            <a:r>
              <a:rPr lang="en-US" altLang="as-IN" sz="4000" dirty="0">
                <a:solidFill>
                  <a:prstClr val="black"/>
                </a:solidFill>
                <a:latin typeface="SutonnyOMJ" pitchFamily="2" charset="0"/>
                <a:cs typeface="SutonnyOMJ" pitchFamily="2" charset="0"/>
                <a:sym typeface="+mn-ea"/>
              </a:rPr>
              <a:t> </a:t>
            </a:r>
            <a:r>
              <a:rPr lang="en-US" altLang="as-IN" sz="4000" dirty="0" smtClean="0">
                <a:solidFill>
                  <a:prstClr val="black"/>
                </a:solidFill>
                <a:latin typeface="SutonnyOMJ" pitchFamily="2" charset="0"/>
                <a:cs typeface="SutonnyOMJ" pitchFamily="2" charset="0"/>
                <a:sym typeface="+mn-ea"/>
              </a:rPr>
              <a:t>;</a:t>
            </a:r>
          </a:p>
          <a:p>
            <a:pPr lvl="0"/>
            <a:r>
              <a:rPr lang="en-US" altLang="as-IN" sz="4000" dirty="0">
                <a:solidFill>
                  <a:prstClr val="black"/>
                </a:solidFill>
                <a:latin typeface="SutonnyOMJ" pitchFamily="2" charset="0"/>
                <a:cs typeface="SutonnyOMJ" pitchFamily="2" charset="0"/>
                <a:sym typeface="+mn-ea"/>
              </a:rPr>
              <a:t>*</a:t>
            </a:r>
            <a:r>
              <a:rPr lang="as-IN" sz="4000" dirty="0">
                <a:solidFill>
                  <a:prstClr val="black"/>
                </a:solidFill>
                <a:latin typeface="SutonnyOMJ" pitchFamily="2" charset="0"/>
                <a:cs typeface="SutonnyOMJ" pitchFamily="2" charset="0"/>
                <a:sym typeface="+mn-ea"/>
              </a:rPr>
              <a:t> শব্দের তাহকিক </a:t>
            </a:r>
            <a:r>
              <a:rPr lang="en-US" altLang="as-IN" sz="4000" dirty="0" err="1">
                <a:solidFill>
                  <a:prstClr val="black"/>
                </a:solidFill>
                <a:latin typeface="SutonnyOMJ" pitchFamily="2" charset="0"/>
                <a:cs typeface="SutonnyOMJ" pitchFamily="2" charset="0"/>
                <a:sym typeface="+mn-ea"/>
              </a:rPr>
              <a:t>নির্ণয়</a:t>
            </a:r>
            <a:r>
              <a:rPr lang="en-US" altLang="as-IN" sz="4000" dirty="0">
                <a:solidFill>
                  <a:prstClr val="black"/>
                </a:solidFill>
                <a:latin typeface="SutonnyOMJ" pitchFamily="2" charset="0"/>
                <a:cs typeface="SutonnyOMJ" pitchFamily="2" charset="0"/>
                <a:sym typeface="+mn-ea"/>
              </a:rPr>
              <a:t> </a:t>
            </a:r>
            <a:r>
              <a:rPr lang="en-US" altLang="as-IN" sz="4000" dirty="0" err="1">
                <a:solidFill>
                  <a:prstClr val="black"/>
                </a:solidFill>
                <a:latin typeface="SutonnyOMJ" pitchFamily="2" charset="0"/>
                <a:cs typeface="SutonnyOMJ" pitchFamily="2" charset="0"/>
                <a:sym typeface="+mn-ea"/>
              </a:rPr>
              <a:t>করতে</a:t>
            </a:r>
            <a:r>
              <a:rPr lang="as-IN" sz="4000" dirty="0">
                <a:solidFill>
                  <a:prstClr val="black"/>
                </a:solidFill>
                <a:latin typeface="SutonnyOMJ" pitchFamily="2" charset="0"/>
                <a:cs typeface="SutonnyOMJ" pitchFamily="2" charset="0"/>
                <a:sym typeface="+mn-ea"/>
              </a:rPr>
              <a:t> পারবে</a:t>
            </a:r>
            <a:r>
              <a:rPr lang="en-US" altLang="as-IN" sz="4000" dirty="0">
                <a:solidFill>
                  <a:prstClr val="black"/>
                </a:solidFill>
                <a:latin typeface="SutonnyOMJ" pitchFamily="2" charset="0"/>
                <a:cs typeface="SutonnyOMJ" pitchFamily="2" charset="0"/>
                <a:sym typeface="+mn-ea"/>
              </a:rPr>
              <a:t> ;</a:t>
            </a:r>
          </a:p>
          <a:p>
            <a:pPr lvl="0"/>
            <a:r>
              <a:rPr lang="en-US" altLang="as-IN" sz="4000" dirty="0">
                <a:solidFill>
                  <a:prstClr val="black"/>
                </a:solidFill>
                <a:latin typeface="SutonnyOMJ" pitchFamily="2" charset="0"/>
                <a:cs typeface="SutonnyOMJ" pitchFamily="2" charset="0"/>
                <a:sym typeface="+mn-ea"/>
              </a:rPr>
              <a:t>* </a:t>
            </a:r>
            <a:r>
              <a:rPr lang="as-IN" sz="4000" dirty="0">
                <a:solidFill>
                  <a:prstClr val="black"/>
                </a:solidFill>
                <a:latin typeface="SutonnyOMJ" pitchFamily="2" charset="0"/>
                <a:cs typeface="SutonnyOMJ" pitchFamily="2" charset="0"/>
                <a:sym typeface="+mn-ea"/>
              </a:rPr>
              <a:t>সালামের বিধি বিধান সম্পর্কে </a:t>
            </a:r>
            <a:r>
              <a:rPr lang="en-US" altLang="as-IN" sz="4000" dirty="0" err="1">
                <a:solidFill>
                  <a:prstClr val="black"/>
                </a:solidFill>
                <a:latin typeface="SutonnyOMJ" pitchFamily="2" charset="0"/>
                <a:cs typeface="SutonnyOMJ" pitchFamily="2" charset="0"/>
                <a:sym typeface="+mn-ea"/>
              </a:rPr>
              <a:t>ব্যাখ্যা</a:t>
            </a:r>
            <a:r>
              <a:rPr lang="en-US" altLang="as-IN" sz="4000" dirty="0">
                <a:solidFill>
                  <a:prstClr val="black"/>
                </a:solidFill>
                <a:latin typeface="SutonnyOMJ" pitchFamily="2" charset="0"/>
                <a:cs typeface="SutonnyOMJ" pitchFamily="2" charset="0"/>
                <a:sym typeface="+mn-ea"/>
              </a:rPr>
              <a:t> </a:t>
            </a:r>
            <a:r>
              <a:rPr lang="en-US" altLang="as-IN" sz="4000" dirty="0" err="1">
                <a:solidFill>
                  <a:prstClr val="black"/>
                </a:solidFill>
                <a:latin typeface="SutonnyOMJ" pitchFamily="2" charset="0"/>
                <a:cs typeface="SutonnyOMJ" pitchFamily="2" charset="0"/>
                <a:sym typeface="+mn-ea"/>
              </a:rPr>
              <a:t>করতে</a:t>
            </a:r>
            <a:r>
              <a:rPr lang="as-IN" sz="4000" dirty="0">
                <a:solidFill>
                  <a:prstClr val="black"/>
                </a:solidFill>
                <a:latin typeface="SutonnyOMJ" pitchFamily="2" charset="0"/>
                <a:cs typeface="SutonnyOMJ" pitchFamily="2" charset="0"/>
                <a:sym typeface="+mn-ea"/>
              </a:rPr>
              <a:t> পারবে</a:t>
            </a:r>
            <a:r>
              <a:rPr lang="en-US" altLang="as-IN" sz="4000" dirty="0">
                <a:solidFill>
                  <a:prstClr val="black"/>
                </a:solidFill>
                <a:latin typeface="SutonnyOMJ" pitchFamily="2" charset="0"/>
                <a:cs typeface="SutonnyOMJ" pitchFamily="2" charset="0"/>
                <a:sym typeface="+mn-ea"/>
              </a:rPr>
              <a:t> </a:t>
            </a:r>
            <a:r>
              <a:rPr lang="en-US" altLang="as-IN" sz="4000" dirty="0" smtClean="0">
                <a:solidFill>
                  <a:prstClr val="black"/>
                </a:solidFill>
                <a:latin typeface="SutonnyOMJ" pitchFamily="2" charset="0"/>
                <a:cs typeface="SutonnyOMJ" pitchFamily="2" charset="0"/>
                <a:sym typeface="+mn-ea"/>
              </a:rPr>
              <a:t>৷</a:t>
            </a:r>
          </a:p>
          <a:p>
            <a:pPr lvl="0"/>
            <a:endParaRPr lang="en-US" altLang="as-IN" sz="4000" dirty="0" smtClean="0">
              <a:solidFill>
                <a:prstClr val="black"/>
              </a:solidFill>
              <a:latin typeface="SutonnyOMJ" pitchFamily="2" charset="0"/>
              <a:cs typeface="SutonnyOMJ" pitchFamily="2" charset="0"/>
              <a:sym typeface="+mn-ea"/>
            </a:endParaRPr>
          </a:p>
        </p:txBody>
      </p:sp>
    </p:spTree>
    <p:extLst>
      <p:ext uri="{BB962C8B-B14F-4D97-AF65-F5344CB8AC3E}">
        <p14:creationId xmlns:p14="http://schemas.microsoft.com/office/powerpoint/2010/main" val="3388768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5929" y="264533"/>
            <a:ext cx="6167718" cy="92202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sz="5400" dirty="0" err="1">
                <a:solidFill>
                  <a:schemeClr val="tx1"/>
                </a:solidFill>
                <a:latin typeface="Nikosh" panose="02000000000000000000" charset="0"/>
                <a:cs typeface="Nikosh" panose="02000000000000000000" charset="0"/>
              </a:rPr>
              <a:t>হাদিসের</a:t>
            </a:r>
            <a:r>
              <a:rPr lang="en-US" sz="5400" dirty="0">
                <a:solidFill>
                  <a:schemeClr val="tx1"/>
                </a:solidFill>
                <a:latin typeface="Nikosh" panose="02000000000000000000" charset="0"/>
                <a:cs typeface="Nikosh" panose="02000000000000000000" charset="0"/>
              </a:rPr>
              <a:t> </a:t>
            </a:r>
            <a:r>
              <a:rPr lang="en-US" sz="5400" dirty="0" err="1">
                <a:solidFill>
                  <a:schemeClr val="tx1"/>
                </a:solidFill>
                <a:latin typeface="Nikosh" panose="02000000000000000000" charset="0"/>
                <a:cs typeface="Nikosh" panose="02000000000000000000" charset="0"/>
              </a:rPr>
              <a:t>আরবি</a:t>
            </a:r>
            <a:r>
              <a:rPr lang="en-US" sz="5400" dirty="0">
                <a:solidFill>
                  <a:schemeClr val="tx1"/>
                </a:solidFill>
                <a:latin typeface="Nikosh" panose="02000000000000000000" charset="0"/>
                <a:cs typeface="Nikosh" panose="02000000000000000000" charset="0"/>
              </a:rPr>
              <a:t> পাঠ</a:t>
            </a:r>
          </a:p>
        </p:txBody>
      </p:sp>
      <p:sp>
        <p:nvSpPr>
          <p:cNvPr id="7" name="TextBox 6"/>
          <p:cNvSpPr txBox="1"/>
          <p:nvPr/>
        </p:nvSpPr>
        <p:spPr>
          <a:xfrm>
            <a:off x="-1" y="1483675"/>
            <a:ext cx="11869271" cy="3876675"/>
          </a:xfrm>
          <a:prstGeom prst="rect">
            <a:avLst/>
          </a:prstGeom>
          <a:noFill/>
        </p:spPr>
        <p:txBody>
          <a:bodyPr wrap="square">
            <a:spAutoFit/>
          </a:bodyPr>
          <a:lstStyle/>
          <a:p>
            <a:r>
              <a:rPr lang="ar-AE" sz="6600" dirty="0"/>
              <a:t> </a:t>
            </a:r>
            <a:r>
              <a:rPr lang="ar-AE" sz="6000" dirty="0"/>
              <a:t>عَنْ عَبْدِ اللَّهِ بْنِ عَمْرٍو رَضِيَ اللهُ تَعَالَى عَنْهُ أَنَّ رَجُلاً سَأَلَ رَسُولَ اللَّهِ صَلَّى اللَّهُ عَلَيْهِ وَسَلَّمَ أَيُّ الإِسْلَامِ خَيْرٌ قَالَ تُطْعِمُ الطَّعَامَ وَتَقْرَأُ السُلَامَ عَلَى مَنْ عَرَفْتَ وَمَنْ لَمْ تَعْرِفْ . (مُتَّفَقٌ عَلَيْهِ)</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326776" y="1900518"/>
            <a:ext cx="10148048" cy="1014730"/>
          </a:xfrm>
          <a:prstGeom prst="rect">
            <a:avLst/>
          </a:prstGeom>
          <a:noFill/>
        </p:spPr>
        <p:txBody>
          <a:bodyPr wrap="square" rtlCol="0">
            <a:spAutoFit/>
          </a:bodyPr>
          <a:lstStyle/>
          <a:p>
            <a:pPr algn="ctr"/>
            <a:r>
              <a:rPr lang="en-US" sz="6000" dirty="0" err="1" smtClean="0">
                <a:latin typeface="Nikosh" panose="02000000000000000000" charset="0"/>
                <a:cs typeface="Nikosh" panose="02000000000000000000" charset="0"/>
              </a:rPr>
              <a:t>হাদিসের</a:t>
            </a:r>
            <a:r>
              <a:rPr lang="en-US" sz="6000" dirty="0" smtClean="0">
                <a:latin typeface="Nikosh" panose="02000000000000000000" charset="0"/>
                <a:cs typeface="Nikosh" panose="02000000000000000000" charset="0"/>
              </a:rPr>
              <a:t> </a:t>
            </a:r>
            <a:r>
              <a:rPr lang="en-US" sz="6000" dirty="0" err="1">
                <a:latin typeface="Nikosh" panose="02000000000000000000" charset="0"/>
                <a:cs typeface="Nikosh" panose="02000000000000000000" charset="0"/>
              </a:rPr>
              <a:t>অনুবাদ</a:t>
            </a:r>
            <a:r>
              <a:rPr lang="en-US" sz="6000" dirty="0">
                <a:latin typeface="Nikosh" panose="02000000000000000000" charset="0"/>
                <a:cs typeface="Nikosh" panose="02000000000000000000" charset="0"/>
              </a:rPr>
              <a:t> </a:t>
            </a:r>
            <a:r>
              <a:rPr lang="en-US" sz="6000" dirty="0" err="1" smtClean="0">
                <a:latin typeface="Nikosh" panose="02000000000000000000" charset="0"/>
                <a:cs typeface="Nikosh" panose="02000000000000000000" charset="0"/>
              </a:rPr>
              <a:t>কর</a:t>
            </a:r>
            <a:r>
              <a:rPr lang="en-US" sz="6000" dirty="0" smtClean="0">
                <a:latin typeface="Nikosh" panose="02000000000000000000" charset="0"/>
                <a:cs typeface="Nikosh" panose="02000000000000000000" charset="0"/>
              </a:rPr>
              <a:t>।</a:t>
            </a:r>
            <a:endParaRPr lang="en-US" sz="6000" dirty="0">
              <a:latin typeface="Nikosh" panose="02000000000000000000" charset="0"/>
              <a:cs typeface="Nikosh" panose="02000000000000000000" charset="0"/>
            </a:endParaRPr>
          </a:p>
        </p:txBody>
      </p:sp>
      <p:sp>
        <p:nvSpPr>
          <p:cNvPr id="5" name="Text Box 4"/>
          <p:cNvSpPr txBox="1"/>
          <p:nvPr/>
        </p:nvSpPr>
        <p:spPr>
          <a:xfrm>
            <a:off x="2823210" y="567055"/>
            <a:ext cx="6096000" cy="1106805"/>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nchor="t">
            <a:spAutoFit/>
          </a:bodyPr>
          <a:lstStyle/>
          <a:p>
            <a:pPr algn="ctr"/>
            <a:r>
              <a:rPr lang="en-US" sz="6600" dirty="0" err="1">
                <a:solidFill>
                  <a:schemeClr val="tx1"/>
                </a:solidFill>
                <a:uFillTx/>
                <a:latin typeface="Nikosh" panose="02000000000000000000" charset="0"/>
                <a:cs typeface="Nikosh" panose="02000000000000000000" charset="0"/>
                <a:sym typeface="+mn-ea"/>
              </a:rPr>
              <a:t>একক</a:t>
            </a:r>
            <a:r>
              <a:rPr lang="en-US" sz="6600" dirty="0">
                <a:solidFill>
                  <a:schemeClr val="tx1"/>
                </a:solidFill>
                <a:uFillTx/>
                <a:latin typeface="Nikosh" panose="02000000000000000000" charset="0"/>
                <a:cs typeface="Nikosh" panose="02000000000000000000" charset="0"/>
                <a:sym typeface="+mn-ea"/>
              </a:rPr>
              <a:t> </a:t>
            </a:r>
            <a:r>
              <a:rPr lang="en-US" sz="6600" dirty="0" err="1">
                <a:solidFill>
                  <a:schemeClr val="tx1"/>
                </a:solidFill>
                <a:uFillTx/>
                <a:latin typeface="Nikosh" panose="02000000000000000000" charset="0"/>
                <a:cs typeface="Nikosh" panose="02000000000000000000" charset="0"/>
                <a:sym typeface="+mn-ea"/>
              </a:rPr>
              <a:t>কাজ</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ctr">
          <a:defRPr lang="en-US" sz="5400" dirty="0" err="1">
            <a:solidFill>
              <a:schemeClr val="bg1"/>
            </a:solidFill>
            <a:uFillTx/>
            <a:latin typeface="Nikosh" panose="02000000000000000000" charset="0"/>
            <a:cs typeface="Nikosh" panose="02000000000000000000" charset="0"/>
          </a:defRPr>
        </a:defPPr>
      </a:lstStyle>
      <a:style>
        <a:lnRef idx="0">
          <a:schemeClr val="accent6"/>
        </a:lnRef>
        <a:fillRef idx="3">
          <a:schemeClr val="accent6"/>
        </a:fillRef>
        <a:effectRef idx="3">
          <a:schemeClr val="accent6"/>
        </a:effectRef>
        <a:fontRef idx="minor">
          <a:schemeClr val="lt1"/>
        </a:fontRef>
      </a: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655</Words>
  <Application>Microsoft Office PowerPoint</Application>
  <PresentationFormat>Custom</PresentationFormat>
  <Paragraphs>75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 IT</dc:creator>
  <cp:lastModifiedBy>*</cp:lastModifiedBy>
  <cp:revision>311</cp:revision>
  <dcterms:created xsi:type="dcterms:W3CDTF">2025-05-16T15:07:00Z</dcterms:created>
  <dcterms:modified xsi:type="dcterms:W3CDTF">2026-06-12T12:03:58Z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1033-12.1.0.25862</vt:lpwstr>
  </property>
  <property fmtid="{D5CDD505-2E9C-101B-9397-08002B2CF9AE}" pid="3" name="ICV">
    <vt:lpwstr>D75F7491706D43B5868FFA3DCF06ACCC_13</vt:lpwstr>
  </property>
</Properties>
</file>