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935"/>
            <a:ext cx="6667499" cy="5481935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5" name="Rectangle 4"/>
          <p:cNvSpPr/>
          <p:nvPr/>
        </p:nvSpPr>
        <p:spPr>
          <a:xfrm>
            <a:off x="2895600" y="4191000"/>
            <a:ext cx="5530681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I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সবাইকে স্বাগতম</a:t>
            </a:r>
            <a:endParaRPr lang="en-GB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60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4054" y="681333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 smtClean="0"/>
              <a:t>মূল্যায়ন</a:t>
            </a:r>
            <a:endParaRPr lang="en-GB" sz="2400" b="1" u="sng" dirty="0"/>
          </a:p>
        </p:txBody>
      </p:sp>
      <p:sp>
        <p:nvSpPr>
          <p:cNvPr id="3" name="Oval 2"/>
          <p:cNvSpPr/>
          <p:nvPr/>
        </p:nvSpPr>
        <p:spPr>
          <a:xfrm>
            <a:off x="1524000" y="1738745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হিসাব কী?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5465618" y="17526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হিসা</a:t>
            </a:r>
            <a:r>
              <a:rPr lang="en-US" dirty="0" err="1" smtClean="0"/>
              <a:t>বের</a:t>
            </a:r>
            <a:r>
              <a:rPr lang="en-US" dirty="0" smtClean="0"/>
              <a:t> </a:t>
            </a:r>
            <a:r>
              <a:rPr lang="en-US" dirty="0" err="1" smtClean="0"/>
              <a:t>পক্ষ</a:t>
            </a:r>
            <a:r>
              <a:rPr lang="en-US" dirty="0" smtClean="0"/>
              <a:t> </a:t>
            </a:r>
            <a:r>
              <a:rPr lang="en-US" dirty="0" err="1" smtClean="0"/>
              <a:t>কয়টি</a:t>
            </a:r>
            <a:r>
              <a:rPr lang="en-US" dirty="0" smtClean="0"/>
              <a:t> ও </a:t>
            </a:r>
            <a:r>
              <a:rPr lang="en-US" dirty="0" err="1" smtClean="0"/>
              <a:t>কী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1530927" y="41910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হিসাবচক্রের</a:t>
            </a:r>
            <a:r>
              <a:rPr lang="en-US" dirty="0" smtClean="0"/>
              <a:t> </a:t>
            </a:r>
            <a:r>
              <a:rPr lang="en-US" dirty="0" err="1" smtClean="0"/>
              <a:t>ধাপ</a:t>
            </a:r>
            <a:r>
              <a:rPr lang="en-US" dirty="0" smtClean="0"/>
              <a:t> </a:t>
            </a:r>
            <a:r>
              <a:rPr lang="en-US" dirty="0" err="1" smtClean="0"/>
              <a:t>কয়টি</a:t>
            </a:r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465618" y="4191000"/>
            <a:ext cx="2286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হিসাবচক্রের</a:t>
            </a:r>
            <a:r>
              <a:rPr lang="en-US" dirty="0" smtClean="0"/>
              <a:t> </a:t>
            </a:r>
            <a:r>
              <a:rPr lang="en-US" dirty="0" err="1" smtClean="0"/>
              <a:t>ধাপগুলো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25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69342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/>
              <a:t>বাড়ির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কাজ</a:t>
            </a:r>
            <a:endParaRPr lang="en-GB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2667000"/>
            <a:ext cx="647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C00000"/>
                </a:solidFill>
              </a:rPr>
              <a:t>হিসাবচক্রের ধাপগুলো ধারাবাহিকভাবে লিখ ও এর কোন ধাপে কী কী কাজ করা হয় তা বিস্তারিত লিখ</a:t>
            </a:r>
            <a:r>
              <a:rPr lang="bn-IN" dirty="0" smtClean="0"/>
              <a:t>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03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52600" y="685800"/>
            <a:ext cx="6610952" cy="5444192"/>
            <a:chOff x="1752600" y="685800"/>
            <a:chExt cx="6610952" cy="544419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685800"/>
              <a:ext cx="6610952" cy="5334001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3556381" y="4191000"/>
              <a:ext cx="2885725" cy="193899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all" spc="0" dirty="0" err="1" smtClean="0">
                  <a:ln w="0"/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reflection blurRad="12700" stA="50000" endPos="50000" dist="5000" dir="5400000" sy="-100000" rotWithShape="0"/>
                  </a:effectLst>
                </a:rPr>
                <a:t>সবাইকে</a:t>
              </a:r>
              <a:endParaRPr lang="en-US" sz="5400" b="1" cap="all" spc="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endParaRPr>
            </a:p>
            <a:p>
              <a:pPr algn="ctr"/>
              <a:r>
                <a:rPr lang="en-US" sz="6600" b="1" cap="all" dirty="0" err="1" smtClean="0">
                  <a:ln w="0"/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reflection blurRad="12700" stA="50000" endPos="50000" dist="5000" dir="5400000" sy="-100000" rotWithShape="0"/>
                  </a:effectLst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GB" sz="6600" b="1" cap="all" spc="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69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440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b="1" u="sng" dirty="0" smtClean="0">
                <a:solidFill>
                  <a:srgbClr val="002060"/>
                </a:solidFill>
              </a:rPr>
              <a:t>পরিচিতি</a:t>
            </a:r>
            <a:endParaRPr lang="en-GB" sz="3200" b="1" u="sng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5855" y="2230582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solidFill>
                  <a:srgbClr val="00B050"/>
                </a:solidFill>
              </a:rPr>
              <a:t>শিক্ষক পরিচিতিঃ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অমিত কুমার 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সহকারি শিক্ষক ( ব্যবসায় শিক্ষা)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তালতলা আদর্শ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smtClean="0">
                <a:solidFill>
                  <a:srgbClr val="0070C0"/>
                </a:solidFill>
              </a:rPr>
              <a:t>উচ্চ</a:t>
            </a:r>
            <a:r>
              <a:rPr lang="bn-IN" sz="2000" smtClean="0">
                <a:solidFill>
                  <a:srgbClr val="0070C0"/>
                </a:solidFill>
              </a:rPr>
              <a:t> </a:t>
            </a:r>
            <a:r>
              <a:rPr lang="bn-IN" sz="2000" dirty="0" smtClean="0">
                <a:solidFill>
                  <a:srgbClr val="0070C0"/>
                </a:solidFill>
              </a:rPr>
              <a:t>বিদ্যালয়।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2193437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solidFill>
                  <a:srgbClr val="FF0000"/>
                </a:solidFill>
              </a:rPr>
              <a:t>পাঠ পরিচিতিঃ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শ্রেণিঃ নবম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বিষয়ঃ হিসাববিজ্ঞান</a:t>
            </a:r>
          </a:p>
          <a:p>
            <a:r>
              <a:rPr lang="bn-IN" sz="2000" dirty="0" smtClean="0">
                <a:solidFill>
                  <a:srgbClr val="0070C0"/>
                </a:solidFill>
              </a:rPr>
              <a:t>অধ্যায়ঃ ২য়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76500" y="4191000"/>
            <a:ext cx="407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dirty="0"/>
              <a:t> </a:t>
            </a:r>
            <a:endParaRPr lang="bn-IN" b="1" u="sng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59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8382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solidFill>
                  <a:srgbClr val="92D050"/>
                </a:solidFill>
              </a:rPr>
              <a:t>নিচের ছবিগুলো লক্ষ্য করোঃ</a:t>
            </a:r>
            <a:endParaRPr lang="en-GB" sz="2400" b="1" dirty="0">
              <a:solidFill>
                <a:srgbClr val="92D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2667000" cy="2667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09" y="1676400"/>
            <a:ext cx="2667000" cy="2667000"/>
          </a:xfrm>
          <a:prstGeom prst="rect">
            <a:avLst/>
          </a:prstGeom>
        </p:spPr>
      </p:pic>
      <p:sp>
        <p:nvSpPr>
          <p:cNvPr id="10" name="Chevron 9"/>
          <p:cNvSpPr/>
          <p:nvPr/>
        </p:nvSpPr>
        <p:spPr>
          <a:xfrm>
            <a:off x="6781800" y="1828800"/>
            <a:ext cx="45719" cy="4571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7620000" y="27432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Up Arrow 15"/>
          <p:cNvSpPr/>
          <p:nvPr/>
        </p:nvSpPr>
        <p:spPr>
          <a:xfrm>
            <a:off x="4905894" y="2743200"/>
            <a:ext cx="275706" cy="609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eft Arrow 16"/>
          <p:cNvSpPr/>
          <p:nvPr/>
        </p:nvSpPr>
        <p:spPr>
          <a:xfrm>
            <a:off x="6096000" y="4267200"/>
            <a:ext cx="533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143000" y="4724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/>
              <a:t>ক্যালকুলেটর</a:t>
            </a:r>
            <a:endParaRPr lang="en-GB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056909" y="467353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/>
              <a:t>চক্র</a:t>
            </a:r>
            <a:endParaRPr lang="en-GB" b="1" dirty="0"/>
          </a:p>
        </p:txBody>
      </p:sp>
      <p:sp>
        <p:nvSpPr>
          <p:cNvPr id="3" name="Right Arrow 2"/>
          <p:cNvSpPr/>
          <p:nvPr/>
        </p:nvSpPr>
        <p:spPr>
          <a:xfrm>
            <a:off x="6123709" y="1562100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38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828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u="sng" dirty="0" smtClean="0"/>
              <a:t>আজকের পাঠঃ</a:t>
            </a:r>
            <a:endParaRPr lang="en-GB" sz="3200" b="1" u="sng" dirty="0"/>
          </a:p>
        </p:txBody>
      </p:sp>
      <p:sp>
        <p:nvSpPr>
          <p:cNvPr id="5" name="Rectangle 4"/>
          <p:cNvSpPr/>
          <p:nvPr/>
        </p:nvSpPr>
        <p:spPr>
          <a:xfrm>
            <a:off x="1219200" y="3128526"/>
            <a:ext cx="6934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IN" sz="5400" b="1" dirty="0">
                <a:ln w="1905"/>
                <a:gradFill>
                  <a:gsLst>
                    <a:gs pos="0">
                      <a:srgbClr val="A5C249">
                        <a:shade val="20000"/>
                        <a:satMod val="200000"/>
                      </a:srgbClr>
                    </a:gs>
                    <a:gs pos="78000">
                      <a:srgbClr val="A5C24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A5C24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হিসাবচক্রের ধারণা</a:t>
            </a:r>
            <a:endParaRPr lang="en-GB" sz="5400" b="1" dirty="0">
              <a:ln w="1905"/>
              <a:gradFill>
                <a:gsLst>
                  <a:gs pos="0">
                    <a:srgbClr val="A5C249">
                      <a:shade val="20000"/>
                      <a:satMod val="200000"/>
                    </a:srgbClr>
                  </a:gs>
                  <a:gs pos="78000">
                    <a:srgbClr val="A5C249">
                      <a:tint val="90000"/>
                      <a:shade val="89000"/>
                      <a:satMod val="220000"/>
                    </a:srgbClr>
                  </a:gs>
                  <a:gs pos="100000">
                    <a:srgbClr val="A5C24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295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914400"/>
            <a:ext cx="4343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dirty="0"/>
              <a:t> </a:t>
            </a:r>
            <a:r>
              <a:rPr lang="en-US" sz="2800" dirty="0" err="1" smtClean="0"/>
              <a:t>শিখনফল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209800"/>
            <a:ext cx="7772400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>
                <a:solidFill>
                  <a:srgbClr val="0070C0"/>
                </a:solidFill>
              </a:rPr>
              <a:t>আজকের পাঠ শেষে </a:t>
            </a:r>
            <a:r>
              <a:rPr lang="bn-IN" sz="2400" smtClean="0">
                <a:solidFill>
                  <a:srgbClr val="0070C0"/>
                </a:solidFill>
              </a:rPr>
              <a:t>শিক্ষার্থীরা---</a:t>
            </a:r>
          </a:p>
          <a:p>
            <a:endParaRPr lang="bn-IN" sz="2400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solidFill>
                  <a:srgbClr val="00B050"/>
                </a:solidFill>
              </a:rPr>
              <a:t>হিসাব কী তা জানতে পারবে;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solidFill>
                  <a:srgbClr val="00B050"/>
                </a:solidFill>
              </a:rPr>
              <a:t>দুতরফা দাখিলা পদ্ধতি সম্পর্কে জানতে পারবে;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IN" sz="2400" dirty="0" smtClean="0">
                <a:solidFill>
                  <a:srgbClr val="00B050"/>
                </a:solidFill>
              </a:rPr>
              <a:t>হিসাবচক্র সম্পর্কে ধারণা লাভ করতে পারবে</a:t>
            </a:r>
            <a:r>
              <a:rPr lang="bn-IN" sz="2400" dirty="0" smtClean="0"/>
              <a:t>।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682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066800"/>
            <a:ext cx="3743325" cy="274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4343400"/>
            <a:ext cx="71628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</a:rPr>
              <a:t>হিসাবের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সংজ্ঞাঃ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কোনো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ব্যক্তি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বা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প্রতিষ্ঠানের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আর্থিক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লেনদেনের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সুশৃঙ্খল</a:t>
            </a:r>
            <a:r>
              <a:rPr lang="en-US" sz="2400" dirty="0" smtClean="0">
                <a:solidFill>
                  <a:srgbClr val="0070C0"/>
                </a:solidFill>
              </a:rPr>
              <a:t> ও </a:t>
            </a:r>
            <a:r>
              <a:rPr lang="en-US" sz="2400" dirty="0" err="1" smtClean="0">
                <a:solidFill>
                  <a:srgbClr val="0070C0"/>
                </a:solidFill>
              </a:rPr>
              <a:t>সংক্ষিপ্ত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বিবরণীকে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হিসাব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বলা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হয়</a:t>
            </a:r>
            <a:r>
              <a:rPr lang="en-US" sz="2400" dirty="0" smtClean="0">
                <a:solidFill>
                  <a:srgbClr val="0070C0"/>
                </a:solidFill>
              </a:rPr>
              <a:t>।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98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219200"/>
            <a:ext cx="4346393" cy="23955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91300" y="3541931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সুবিধা প্রদানকারী</a:t>
            </a:r>
            <a:r>
              <a:rPr lang="en-US" dirty="0" smtClean="0"/>
              <a:t> (</a:t>
            </a:r>
            <a:r>
              <a:rPr lang="en-US" dirty="0" err="1" smtClean="0"/>
              <a:t>ক্রেডিট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সুবিধা গ্রহণকারী</a:t>
            </a:r>
            <a:r>
              <a:rPr lang="en-US" dirty="0" smtClean="0"/>
              <a:t> (</a:t>
            </a:r>
            <a:r>
              <a:rPr lang="en-US" dirty="0" err="1" smtClean="0"/>
              <a:t>ডেবিট</a:t>
            </a:r>
            <a:r>
              <a:rPr lang="en-US" dirty="0" smtClean="0"/>
              <a:t>)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066800" y="2856131"/>
            <a:ext cx="1371600" cy="4204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5943601" y="2209800"/>
            <a:ext cx="841192" cy="13321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429000" y="38862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</a:rPr>
              <a:t>লেনদেন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5181600"/>
            <a:ext cx="723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দু-তরফা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দাখিলা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পদ্ধতি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কী</a:t>
            </a:r>
            <a:r>
              <a:rPr lang="en-US" dirty="0" smtClean="0"/>
              <a:t>?</a:t>
            </a:r>
            <a:endParaRPr lang="bn-IN" dirty="0" smtClean="0"/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প্রতিটি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লেনদেনের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দুটি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পক্ষ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বিশ্লেষণ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করে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এক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পক্ষকে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ডেবিট</a:t>
            </a:r>
            <a:r>
              <a:rPr lang="en-US" dirty="0" smtClean="0">
                <a:solidFill>
                  <a:srgbClr val="0070C0"/>
                </a:solidFill>
              </a:rPr>
              <a:t>( </a:t>
            </a:r>
            <a:r>
              <a:rPr lang="en-US" dirty="0" err="1" smtClean="0">
                <a:solidFill>
                  <a:srgbClr val="0070C0"/>
                </a:solidFill>
              </a:rPr>
              <a:t>সুবিধা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গ্রহণকারী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dirty="0" err="1" smtClean="0">
                <a:solidFill>
                  <a:srgbClr val="0070C0"/>
                </a:solidFill>
              </a:rPr>
              <a:t>এবং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সমপরিমাণ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অর্থে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অপর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পক্ষকে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ক্রেডিট</a:t>
            </a:r>
            <a:r>
              <a:rPr lang="en-US" dirty="0" smtClean="0">
                <a:solidFill>
                  <a:srgbClr val="0070C0"/>
                </a:solidFill>
              </a:rPr>
              <a:t> ( </a:t>
            </a:r>
            <a:r>
              <a:rPr lang="en-US" dirty="0" err="1" smtClean="0">
                <a:solidFill>
                  <a:srgbClr val="0070C0"/>
                </a:solidFill>
              </a:rPr>
              <a:t>সুবিধা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প্রদানকারী</a:t>
            </a:r>
            <a:r>
              <a:rPr lang="en-US" dirty="0" smtClean="0">
                <a:solidFill>
                  <a:srgbClr val="0070C0"/>
                </a:solidFill>
              </a:rPr>
              <a:t> ) </a:t>
            </a:r>
            <a:r>
              <a:rPr lang="en-US" dirty="0" err="1" smtClean="0">
                <a:solidFill>
                  <a:srgbClr val="0070C0"/>
                </a:solidFill>
              </a:rPr>
              <a:t>করে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হিসাবের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বইতে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লিপিবদ্ধ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করাকে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দু-তরফা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দাখিলা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পদ্ধতি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বলে</a:t>
            </a:r>
            <a:r>
              <a:rPr lang="en-US" dirty="0" smtClean="0">
                <a:solidFill>
                  <a:srgbClr val="0070C0"/>
                </a:solidFill>
              </a:rPr>
              <a:t>।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65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90600"/>
            <a:ext cx="4286250" cy="4229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1447800"/>
            <a:ext cx="3429000" cy="396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62000" y="1817235"/>
            <a:ext cx="304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solidFill>
                  <a:srgbClr val="FFC000"/>
                </a:solidFill>
              </a:rPr>
              <a:t>হিসাবচক্রের ধাপসমূহঃ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লেনদেন সনাক্তকরণ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লেনদেন বিশ্লেষণ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জাবেদাভূক্তকরণ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খতিয়ানে স্থানান্তর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রেওয়ামিল প্রস্তুতকরণ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সমন্বয় দাখিলা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কার্যপত্র প্রস্তুত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আর্থিক বিবরণী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সমাপনী দাখিলা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IN" dirty="0" smtClean="0">
                <a:solidFill>
                  <a:srgbClr val="FFC000"/>
                </a:solidFill>
              </a:rPr>
              <a:t>হিসাব পরবর্তী রেওয়ামিল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55626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smtClean="0">
                <a:solidFill>
                  <a:srgbClr val="002060"/>
                </a:solidFill>
              </a:rPr>
              <a:t>হিসাবের কাজসমূহ </a:t>
            </a:r>
            <a:r>
              <a:rPr lang="bn-IN" sz="2000" dirty="0" smtClean="0">
                <a:solidFill>
                  <a:srgbClr val="002060"/>
                </a:solidFill>
              </a:rPr>
              <a:t>ধারাবাহিকভাবে চক্রাকারে আবর্তিত হওয়াকে হিসাবচক্র বলা হয়।</a:t>
            </a:r>
            <a:endParaRPr lang="en-GB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55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dirty="0"/>
              <a:t> </a:t>
            </a:r>
            <a:r>
              <a:rPr lang="en-US" sz="2800" b="1" u="sng" dirty="0" err="1" smtClean="0"/>
              <a:t>একক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কাজ</a:t>
            </a:r>
            <a:endParaRPr lang="en-GB" sz="28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362200"/>
            <a:ext cx="66294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>
                <a:solidFill>
                  <a:srgbClr val="0070C0"/>
                </a:solidFill>
              </a:rPr>
              <a:t>হিসাবচক্রের </a:t>
            </a:r>
            <a:r>
              <a:rPr lang="bn-IN" sz="2400" dirty="0">
                <a:solidFill>
                  <a:srgbClr val="0070C0"/>
                </a:solidFill>
              </a:rPr>
              <a:t>প্রথম ধাপ কী?</a:t>
            </a:r>
          </a:p>
          <a:p>
            <a:r>
              <a:rPr lang="bn-IN" sz="2400" dirty="0">
                <a:solidFill>
                  <a:srgbClr val="0070C0"/>
                </a:solidFill>
              </a:rPr>
              <a:t>হিসাবচক্রের শেষ ধাপ কী?</a:t>
            </a:r>
          </a:p>
          <a:p>
            <a:r>
              <a:rPr lang="bn-IN" sz="2400" dirty="0">
                <a:solidFill>
                  <a:srgbClr val="0070C0"/>
                </a:solidFill>
              </a:rPr>
              <a:t>ভূল সংশোধনী </a:t>
            </a:r>
            <a:r>
              <a:rPr lang="bn-IN" sz="2400" dirty="0" smtClean="0">
                <a:solidFill>
                  <a:srgbClr val="0070C0"/>
                </a:solidFill>
              </a:rPr>
              <a:t>ধাপ কোনটি?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311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</TotalTime>
  <Words>222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34</cp:revision>
  <dcterms:created xsi:type="dcterms:W3CDTF">2006-08-16T00:00:00Z</dcterms:created>
  <dcterms:modified xsi:type="dcterms:W3CDTF">2026-06-14T04:10:27Z</dcterms:modified>
</cp:coreProperties>
</file>