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9" r:id="rId2"/>
    <p:sldId id="258" r:id="rId3"/>
    <p:sldId id="276" r:id="rId4"/>
    <p:sldId id="277" r:id="rId5"/>
    <p:sldId id="284" r:id="rId6"/>
    <p:sldId id="263" r:id="rId7"/>
    <p:sldId id="279" r:id="rId8"/>
    <p:sldId id="280" r:id="rId9"/>
    <p:sldId id="281" r:id="rId10"/>
    <p:sldId id="291" r:id="rId11"/>
    <p:sldId id="292" r:id="rId12"/>
    <p:sldId id="293" r:id="rId13"/>
    <p:sldId id="294" r:id="rId14"/>
    <p:sldId id="295" r:id="rId15"/>
    <p:sldId id="296" r:id="rId16"/>
    <p:sldId id="297" r:id="rId17"/>
    <p:sldId id="274" r:id="rId18"/>
    <p:sldId id="27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0101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546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AC6513-5501-460D-AE3B-49F7B8E4D7E0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64CDB8-5846-4EE5-A7A8-72AB561CD8F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4CDB8-5846-4EE5-A7A8-72AB561CD8F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4CDB8-5846-4EE5-A7A8-72AB561CD8F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4CDB8-5846-4EE5-A7A8-72AB561CD8F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4CDB8-5846-4EE5-A7A8-72AB561CD8F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4CDB8-5846-4EE5-A7A8-72AB561CD8F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4CDB8-5846-4EE5-A7A8-72AB561CD8F2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4CDB8-5846-4EE5-A7A8-72AB561CD8F2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4CDB8-5846-4EE5-A7A8-72AB561CD8F2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4CDB8-5846-4EE5-A7A8-72AB561CD8F2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split orient="vert" dir="in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split orient="vert" dir="in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split orient="vert" dir="in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split orient="vert" dir="in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split orient="vert" dir="in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split orient="vert" dir="in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split orient="vert" dir="in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split orient="vert" dir="in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split orient="vert" dir="in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split orient="vert" dir="in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split orient="vert" dir="in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split orient="vert" dir="in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11500" b="1" dirty="0" err="1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স্বাগত</a:t>
            </a:r>
            <a:endParaRPr lang="en-US" sz="115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Content Placeholder 7" descr="BucketFlower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2000" y="1371600"/>
            <a:ext cx="7720084" cy="5334000"/>
          </a:xfr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orizontal Scroll 5"/>
          <p:cNvSpPr/>
          <p:nvPr/>
        </p:nvSpPr>
        <p:spPr>
          <a:xfrm>
            <a:off x="228600" y="838200"/>
            <a:ext cx="8763000" cy="5105400"/>
          </a:xfrm>
          <a:prstGeom prst="horizontalScroll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752600"/>
            <a:ext cx="9144000" cy="5410200"/>
          </a:xfrm>
        </p:spPr>
        <p:txBody>
          <a:bodyPr/>
          <a:lstStyle/>
          <a:p>
            <a:pPr>
              <a:buNone/>
            </a:pPr>
            <a:r>
              <a:rPr lang="en-US" b="1" dirty="0"/>
              <a:t>		</a:t>
            </a:r>
            <a:r>
              <a:rPr lang="en-US" b="1" dirty="0" err="1"/>
              <a:t>বিশেষ্যের</a:t>
            </a:r>
            <a:r>
              <a:rPr lang="en-US" b="1" dirty="0"/>
              <a:t> </a:t>
            </a:r>
            <a:r>
              <a:rPr lang="en-US" b="1" dirty="0" err="1"/>
              <a:t>পরিবর্তে</a:t>
            </a:r>
            <a:r>
              <a:rPr lang="en-US" b="1" dirty="0"/>
              <a:t> </a:t>
            </a:r>
            <a:r>
              <a:rPr lang="en-US" b="1" dirty="0" err="1"/>
              <a:t>যে</a:t>
            </a:r>
            <a:r>
              <a:rPr lang="en-US" b="1" dirty="0"/>
              <a:t> </a:t>
            </a:r>
            <a:r>
              <a:rPr lang="en-US" b="1" dirty="0" err="1"/>
              <a:t>শব্দশ্রেণি</a:t>
            </a:r>
            <a:r>
              <a:rPr lang="en-US" b="1" dirty="0"/>
              <a:t> </a:t>
            </a:r>
            <a:r>
              <a:rPr lang="en-US" b="1" dirty="0" err="1"/>
              <a:t>ব্যবহৃত</a:t>
            </a:r>
            <a:r>
              <a:rPr lang="en-US" b="1" dirty="0"/>
              <a:t>  	</a:t>
            </a:r>
            <a:r>
              <a:rPr lang="en-US" b="1" dirty="0" err="1"/>
              <a:t>হয়</a:t>
            </a:r>
            <a:r>
              <a:rPr lang="en-US" b="1" dirty="0"/>
              <a:t>, </a:t>
            </a:r>
            <a:r>
              <a:rPr lang="en-US" b="1" dirty="0" err="1"/>
              <a:t>তাকে</a:t>
            </a:r>
            <a:r>
              <a:rPr lang="en-US" b="1" dirty="0"/>
              <a:t> </a:t>
            </a:r>
            <a:r>
              <a:rPr lang="en-US" b="1" dirty="0" err="1"/>
              <a:t>সর্বনাম</a:t>
            </a:r>
            <a:r>
              <a:rPr lang="en-US" b="1" dirty="0"/>
              <a:t> </a:t>
            </a:r>
            <a:r>
              <a:rPr lang="en-US" b="1" dirty="0" err="1"/>
              <a:t>বলে</a:t>
            </a:r>
            <a:r>
              <a:rPr lang="en-US" b="1" dirty="0"/>
              <a:t>।</a:t>
            </a:r>
          </a:p>
          <a:p>
            <a:pPr>
              <a:buNone/>
            </a:pPr>
            <a:endParaRPr lang="en-US" b="1" dirty="0"/>
          </a:p>
          <a:p>
            <a:pPr>
              <a:buNone/>
            </a:pPr>
            <a:r>
              <a:rPr lang="en-US" b="1" dirty="0"/>
              <a:t>  		 </a:t>
            </a:r>
            <a:r>
              <a:rPr lang="en-US" b="1" dirty="0" err="1"/>
              <a:t>উদাহরণ</a:t>
            </a:r>
            <a:r>
              <a:rPr lang="en-US" b="1" dirty="0"/>
              <a:t>- </a:t>
            </a:r>
            <a:r>
              <a:rPr lang="en-US" b="1" dirty="0" err="1"/>
              <a:t>সে</a:t>
            </a:r>
            <a:r>
              <a:rPr lang="en-US" b="1" dirty="0"/>
              <a:t>, </a:t>
            </a:r>
            <a:r>
              <a:rPr lang="en-US" b="1" dirty="0" err="1"/>
              <a:t>সকল</a:t>
            </a:r>
            <a:r>
              <a:rPr lang="en-US" dirty="0"/>
              <a:t>।</a:t>
            </a:r>
          </a:p>
        </p:txBody>
      </p:sp>
      <p:sp>
        <p:nvSpPr>
          <p:cNvPr id="5" name="Down Arrow Callout 4"/>
          <p:cNvSpPr/>
          <p:nvPr/>
        </p:nvSpPr>
        <p:spPr>
          <a:xfrm>
            <a:off x="2590800" y="228600"/>
            <a:ext cx="4343400" cy="1066800"/>
          </a:xfrm>
          <a:prstGeom prst="downArrow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সর্বনাম</a:t>
            </a:r>
            <a:endParaRPr lang="en-US" sz="4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 spd="med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 build="p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orizontal Scroll 5"/>
          <p:cNvSpPr/>
          <p:nvPr/>
        </p:nvSpPr>
        <p:spPr>
          <a:xfrm>
            <a:off x="228600" y="838200"/>
            <a:ext cx="8763000" cy="5105400"/>
          </a:xfrm>
          <a:prstGeom prst="horizontalScroll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752600"/>
            <a:ext cx="9144000" cy="5410200"/>
          </a:xfrm>
        </p:spPr>
        <p:txBody>
          <a:bodyPr/>
          <a:lstStyle/>
          <a:p>
            <a:pPr>
              <a:buNone/>
            </a:pPr>
            <a:r>
              <a:rPr lang="en-US" b="1" dirty="0"/>
              <a:t>		</a:t>
            </a:r>
            <a:r>
              <a:rPr lang="en-US" b="1" dirty="0" err="1"/>
              <a:t>যে</a:t>
            </a:r>
            <a:r>
              <a:rPr lang="en-US" b="1" dirty="0"/>
              <a:t> </a:t>
            </a:r>
            <a:r>
              <a:rPr lang="en-US" b="1" dirty="0" err="1"/>
              <a:t>শব্দশ্রেণি</a:t>
            </a:r>
            <a:r>
              <a:rPr lang="en-US" b="1" dirty="0"/>
              <a:t> </a:t>
            </a:r>
            <a:r>
              <a:rPr lang="en-US" b="1" dirty="0" err="1"/>
              <a:t>দ্বারা</a:t>
            </a:r>
            <a:r>
              <a:rPr lang="en-US" b="1" dirty="0"/>
              <a:t> </a:t>
            </a:r>
            <a:r>
              <a:rPr lang="en-US" b="1" dirty="0" err="1"/>
              <a:t>বিশেষ্য</a:t>
            </a:r>
            <a:r>
              <a:rPr lang="en-US" b="1" dirty="0"/>
              <a:t>, </a:t>
            </a:r>
            <a:r>
              <a:rPr lang="en-US" b="1" dirty="0" err="1"/>
              <a:t>সর্বনাম</a:t>
            </a:r>
            <a:r>
              <a:rPr lang="en-US" b="1" dirty="0"/>
              <a:t> ও 	</a:t>
            </a:r>
            <a:r>
              <a:rPr lang="en-US" b="1" dirty="0" err="1"/>
              <a:t>ক্রিয়ার</a:t>
            </a:r>
            <a:r>
              <a:rPr lang="en-US" b="1" dirty="0"/>
              <a:t> </a:t>
            </a:r>
            <a:r>
              <a:rPr lang="en-US" b="1" dirty="0" err="1"/>
              <a:t>দোষ</a:t>
            </a:r>
            <a:r>
              <a:rPr lang="en-US" b="1" dirty="0"/>
              <a:t>, </a:t>
            </a:r>
            <a:r>
              <a:rPr lang="en-US" b="1" dirty="0" err="1"/>
              <a:t>গুণ</a:t>
            </a:r>
            <a:r>
              <a:rPr lang="en-US" b="1" dirty="0"/>
              <a:t>, </a:t>
            </a:r>
            <a:r>
              <a:rPr lang="en-US" b="1" dirty="0" err="1"/>
              <a:t>অবস্থা</a:t>
            </a:r>
            <a:r>
              <a:rPr lang="en-US" b="1" dirty="0"/>
              <a:t>, </a:t>
            </a:r>
            <a:r>
              <a:rPr lang="en-US" b="1" dirty="0" err="1"/>
              <a:t>সংখ্যা</a:t>
            </a:r>
            <a:r>
              <a:rPr lang="en-US" b="1" dirty="0"/>
              <a:t> ও </a:t>
            </a:r>
            <a:r>
              <a:rPr lang="en-US" b="1" dirty="0" err="1"/>
              <a:t>পরিমাণ</a:t>
            </a:r>
            <a:r>
              <a:rPr lang="en-US" b="1" dirty="0"/>
              <a:t> 	</a:t>
            </a:r>
            <a:r>
              <a:rPr lang="en-US" b="1" dirty="0" err="1"/>
              <a:t>ইত্যাদি</a:t>
            </a:r>
            <a:r>
              <a:rPr lang="en-US" b="1" dirty="0"/>
              <a:t> </a:t>
            </a:r>
            <a:r>
              <a:rPr lang="en-US" b="1" dirty="0" err="1"/>
              <a:t>প্রকাশ</a:t>
            </a:r>
            <a:r>
              <a:rPr lang="en-US" b="1" dirty="0"/>
              <a:t> </a:t>
            </a:r>
            <a:r>
              <a:rPr lang="en-US" b="1" dirty="0" err="1"/>
              <a:t>পায়</a:t>
            </a:r>
            <a:r>
              <a:rPr lang="en-US" b="1" dirty="0"/>
              <a:t>, </a:t>
            </a:r>
            <a:r>
              <a:rPr lang="en-US" b="1" dirty="0" err="1"/>
              <a:t>তাকে</a:t>
            </a:r>
            <a:r>
              <a:rPr lang="en-US" b="1" dirty="0"/>
              <a:t> </a:t>
            </a:r>
            <a:r>
              <a:rPr lang="en-US" b="1" dirty="0" err="1"/>
              <a:t>সর্বনাম</a:t>
            </a:r>
            <a:r>
              <a:rPr lang="en-US" b="1" dirty="0"/>
              <a:t> </a:t>
            </a:r>
            <a:r>
              <a:rPr lang="en-US" b="1" dirty="0" err="1"/>
              <a:t>বলে</a:t>
            </a:r>
            <a:r>
              <a:rPr lang="en-US" b="1" dirty="0"/>
              <a:t>।</a:t>
            </a:r>
          </a:p>
          <a:p>
            <a:pPr>
              <a:buNone/>
            </a:pPr>
            <a:endParaRPr lang="en-US" b="1" dirty="0"/>
          </a:p>
          <a:p>
            <a:pPr>
              <a:buNone/>
            </a:pPr>
            <a:r>
              <a:rPr lang="en-US" b="1" dirty="0"/>
              <a:t>  		 </a:t>
            </a:r>
            <a:r>
              <a:rPr lang="en-US" b="1" dirty="0" err="1"/>
              <a:t>উদাহরণ</a:t>
            </a:r>
            <a:r>
              <a:rPr lang="en-US" b="1" dirty="0"/>
              <a:t>- </a:t>
            </a:r>
            <a:r>
              <a:rPr lang="en-US" b="1" u="sng" dirty="0" err="1"/>
              <a:t>ভালো</a:t>
            </a:r>
            <a:r>
              <a:rPr lang="en-US" b="1" dirty="0"/>
              <a:t> </a:t>
            </a:r>
            <a:r>
              <a:rPr lang="en-US" b="1" dirty="0" err="1"/>
              <a:t>মানুষ</a:t>
            </a:r>
            <a:r>
              <a:rPr lang="en-US" b="1" dirty="0"/>
              <a:t>, </a:t>
            </a:r>
            <a:r>
              <a:rPr lang="en-US" b="1" u="sng" dirty="0" err="1"/>
              <a:t>নীল</a:t>
            </a:r>
            <a:r>
              <a:rPr lang="en-US" b="1" dirty="0"/>
              <a:t> </a:t>
            </a:r>
            <a:r>
              <a:rPr lang="en-US" b="1" dirty="0" err="1"/>
              <a:t>আকাশ</a:t>
            </a:r>
            <a:r>
              <a:rPr lang="en-US" dirty="0"/>
              <a:t>।</a:t>
            </a:r>
          </a:p>
        </p:txBody>
      </p:sp>
      <p:sp>
        <p:nvSpPr>
          <p:cNvPr id="5" name="Down Arrow Callout 4"/>
          <p:cNvSpPr/>
          <p:nvPr/>
        </p:nvSpPr>
        <p:spPr>
          <a:xfrm>
            <a:off x="2590800" y="228600"/>
            <a:ext cx="4343400" cy="1066800"/>
          </a:xfrm>
          <a:prstGeom prst="downArrow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বিশেষণ</a:t>
            </a:r>
            <a:endParaRPr lang="en-US" sz="4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 spd="med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 build="p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orizontal Scroll 5"/>
          <p:cNvSpPr/>
          <p:nvPr/>
        </p:nvSpPr>
        <p:spPr>
          <a:xfrm>
            <a:off x="228600" y="838200"/>
            <a:ext cx="8686800" cy="5105400"/>
          </a:xfrm>
          <a:prstGeom prst="horizontalScroll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752600"/>
            <a:ext cx="9144000" cy="5410200"/>
          </a:xfrm>
        </p:spPr>
        <p:txBody>
          <a:bodyPr/>
          <a:lstStyle/>
          <a:p>
            <a:pPr>
              <a:buNone/>
            </a:pPr>
            <a:r>
              <a:rPr lang="en-US" b="1" dirty="0"/>
              <a:t>		</a:t>
            </a:r>
            <a:r>
              <a:rPr lang="en-US" b="1" dirty="0" err="1"/>
              <a:t>যে</a:t>
            </a:r>
            <a:r>
              <a:rPr lang="en-US" b="1" dirty="0"/>
              <a:t> </a:t>
            </a:r>
            <a:r>
              <a:rPr lang="en-US" b="1" dirty="0" err="1"/>
              <a:t>শব্দশ্রেণি</a:t>
            </a:r>
            <a:r>
              <a:rPr lang="en-US" b="1" dirty="0"/>
              <a:t> </a:t>
            </a:r>
            <a:r>
              <a:rPr lang="en-US" b="1" dirty="0" err="1"/>
              <a:t>দ্বারা</a:t>
            </a:r>
            <a:r>
              <a:rPr lang="en-US" b="1" dirty="0"/>
              <a:t> </a:t>
            </a:r>
            <a:r>
              <a:rPr lang="en-US" b="1" dirty="0" err="1"/>
              <a:t>কোনো</a:t>
            </a:r>
            <a:r>
              <a:rPr lang="en-US" b="1" dirty="0"/>
              <a:t> </a:t>
            </a:r>
            <a:r>
              <a:rPr lang="en-US" b="1" dirty="0" err="1"/>
              <a:t>কার্য</a:t>
            </a:r>
            <a:r>
              <a:rPr lang="en-US" b="1" dirty="0"/>
              <a:t> </a:t>
            </a:r>
            <a:r>
              <a:rPr lang="en-US" b="1" dirty="0" err="1"/>
              <a:t>সম্পাদন</a:t>
            </a:r>
            <a:r>
              <a:rPr lang="en-US" b="1" dirty="0"/>
              <a:t> 	</a:t>
            </a:r>
            <a:r>
              <a:rPr lang="en-US" b="1" dirty="0" err="1"/>
              <a:t>বোঝায়</a:t>
            </a:r>
            <a:r>
              <a:rPr lang="en-US" b="1" dirty="0"/>
              <a:t>, </a:t>
            </a:r>
            <a:r>
              <a:rPr lang="en-US" b="1" dirty="0" err="1"/>
              <a:t>তাকে</a:t>
            </a:r>
            <a:r>
              <a:rPr lang="en-US" b="1" dirty="0"/>
              <a:t> </a:t>
            </a:r>
            <a:r>
              <a:rPr lang="en-US" b="1" dirty="0" err="1"/>
              <a:t>ক্রিয়া</a:t>
            </a:r>
            <a:r>
              <a:rPr lang="en-US" b="1" dirty="0"/>
              <a:t> </a:t>
            </a:r>
            <a:r>
              <a:rPr lang="en-US" b="1" dirty="0" err="1"/>
              <a:t>বলে</a:t>
            </a:r>
            <a:r>
              <a:rPr lang="en-US" b="1" dirty="0"/>
              <a:t>।</a:t>
            </a:r>
          </a:p>
          <a:p>
            <a:pPr>
              <a:buNone/>
            </a:pPr>
            <a:endParaRPr lang="en-US" b="1" dirty="0"/>
          </a:p>
          <a:p>
            <a:pPr>
              <a:buNone/>
            </a:pPr>
            <a:r>
              <a:rPr lang="en-US" b="1" dirty="0"/>
              <a:t>  		 </a:t>
            </a:r>
            <a:r>
              <a:rPr lang="en-US" b="1" dirty="0" err="1"/>
              <a:t>উদাহরণ</a:t>
            </a:r>
            <a:r>
              <a:rPr lang="en-US" b="1" dirty="0"/>
              <a:t>- </a:t>
            </a:r>
            <a:r>
              <a:rPr lang="en-US" b="1" dirty="0" err="1"/>
              <a:t>সে</a:t>
            </a:r>
            <a:r>
              <a:rPr lang="en-US" b="1" dirty="0"/>
              <a:t> </a:t>
            </a:r>
            <a:r>
              <a:rPr lang="en-US" b="1" u="sng" dirty="0" err="1"/>
              <a:t>হাসছে</a:t>
            </a:r>
            <a:r>
              <a:rPr lang="en-US" b="1" dirty="0"/>
              <a:t>, </a:t>
            </a:r>
            <a:r>
              <a:rPr lang="en-US" b="1" dirty="0" err="1"/>
              <a:t>বৃষ্টি</a:t>
            </a:r>
            <a:r>
              <a:rPr lang="en-US" b="1" dirty="0"/>
              <a:t> </a:t>
            </a:r>
            <a:r>
              <a:rPr lang="en-US" b="1" u="sng" dirty="0" err="1"/>
              <a:t>হচ্ছে</a:t>
            </a:r>
            <a:r>
              <a:rPr lang="en-US" b="1" dirty="0"/>
              <a:t>।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5" name="Down Arrow Callout 4"/>
          <p:cNvSpPr/>
          <p:nvPr/>
        </p:nvSpPr>
        <p:spPr>
          <a:xfrm>
            <a:off x="2362200" y="304800"/>
            <a:ext cx="4876800" cy="1066800"/>
          </a:xfrm>
          <a:prstGeom prst="downArrow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ক্রিয়া</a:t>
            </a:r>
            <a:endParaRPr lang="en-US" sz="4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 spd="med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 build="p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orizontal Scroll 5"/>
          <p:cNvSpPr/>
          <p:nvPr/>
        </p:nvSpPr>
        <p:spPr>
          <a:xfrm>
            <a:off x="228600" y="838200"/>
            <a:ext cx="8686800" cy="5105400"/>
          </a:xfrm>
          <a:prstGeom prst="horizontalScroll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752600"/>
            <a:ext cx="9144000" cy="5410200"/>
          </a:xfrm>
        </p:spPr>
        <p:txBody>
          <a:bodyPr/>
          <a:lstStyle/>
          <a:p>
            <a:pPr>
              <a:buNone/>
            </a:pPr>
            <a:r>
              <a:rPr lang="en-US" b="1" dirty="0"/>
              <a:t>		</a:t>
            </a:r>
            <a:r>
              <a:rPr lang="en-US" b="1" dirty="0" err="1"/>
              <a:t>যে</a:t>
            </a:r>
            <a:r>
              <a:rPr lang="en-US" b="1" dirty="0"/>
              <a:t> </a:t>
            </a:r>
            <a:r>
              <a:rPr lang="en-US" b="1" dirty="0" err="1"/>
              <a:t>শব্দশ্রেণি</a:t>
            </a:r>
            <a:r>
              <a:rPr lang="en-US" b="1" dirty="0"/>
              <a:t> </a:t>
            </a:r>
            <a:r>
              <a:rPr lang="en-US" b="1" dirty="0" err="1"/>
              <a:t>বাক্যের</a:t>
            </a:r>
            <a:r>
              <a:rPr lang="en-US" b="1" dirty="0"/>
              <a:t> </a:t>
            </a:r>
            <a:r>
              <a:rPr lang="en-US" b="1" dirty="0" err="1"/>
              <a:t>ক্রিয়াকে</a:t>
            </a:r>
            <a:r>
              <a:rPr lang="en-US" b="1" dirty="0"/>
              <a:t> </a:t>
            </a:r>
            <a:r>
              <a:rPr lang="en-US" b="1" dirty="0" err="1"/>
              <a:t>বিশেষিত</a:t>
            </a:r>
            <a:r>
              <a:rPr lang="en-US" b="1" dirty="0"/>
              <a:t> 	</a:t>
            </a:r>
            <a:r>
              <a:rPr lang="en-US" b="1" dirty="0" err="1"/>
              <a:t>করে</a:t>
            </a:r>
            <a:r>
              <a:rPr lang="en-US" b="1" dirty="0"/>
              <a:t>, </a:t>
            </a:r>
            <a:r>
              <a:rPr lang="en-US" b="1" dirty="0" err="1"/>
              <a:t>তাকে</a:t>
            </a:r>
            <a:r>
              <a:rPr lang="en-US" b="1" dirty="0"/>
              <a:t> </a:t>
            </a:r>
            <a:r>
              <a:rPr lang="en-US" b="1" dirty="0" err="1"/>
              <a:t>ক্রিয়াবিশেষণ</a:t>
            </a:r>
            <a:r>
              <a:rPr lang="en-US" b="1" dirty="0"/>
              <a:t> </a:t>
            </a:r>
            <a:r>
              <a:rPr lang="en-US" b="1" dirty="0" err="1"/>
              <a:t>বলে</a:t>
            </a:r>
            <a:r>
              <a:rPr lang="en-US" b="1" dirty="0"/>
              <a:t>।</a:t>
            </a:r>
          </a:p>
          <a:p>
            <a:pPr>
              <a:buNone/>
            </a:pPr>
            <a:endParaRPr lang="en-US" b="1" dirty="0"/>
          </a:p>
          <a:p>
            <a:pPr>
              <a:buNone/>
            </a:pPr>
            <a:r>
              <a:rPr lang="en-US" b="1" dirty="0"/>
              <a:t>  		 </a:t>
            </a:r>
            <a:r>
              <a:rPr lang="en-US" b="1" dirty="0" err="1"/>
              <a:t>উদাহরণ</a:t>
            </a:r>
            <a:r>
              <a:rPr lang="en-US" b="1" dirty="0"/>
              <a:t>- </a:t>
            </a:r>
            <a:r>
              <a:rPr lang="en-US" b="1" u="sng" dirty="0" err="1"/>
              <a:t>ধীরে</a:t>
            </a:r>
            <a:r>
              <a:rPr lang="en-US" b="1" dirty="0"/>
              <a:t> </a:t>
            </a:r>
            <a:r>
              <a:rPr lang="en-US" b="1" dirty="0" err="1"/>
              <a:t>চল</a:t>
            </a:r>
            <a:r>
              <a:rPr lang="en-US" b="1" dirty="0"/>
              <a:t>, </a:t>
            </a:r>
            <a:r>
              <a:rPr lang="en-US" b="1" u="sng" dirty="0" err="1"/>
              <a:t>দ্রুত</a:t>
            </a:r>
            <a:r>
              <a:rPr lang="en-US" b="1" dirty="0"/>
              <a:t> </a:t>
            </a:r>
            <a:r>
              <a:rPr lang="en-US" b="1" dirty="0" err="1"/>
              <a:t>হাঁটো</a:t>
            </a:r>
            <a:r>
              <a:rPr lang="en-US" b="1" dirty="0"/>
              <a:t>।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5" name="Down Arrow Callout 4"/>
          <p:cNvSpPr/>
          <p:nvPr/>
        </p:nvSpPr>
        <p:spPr>
          <a:xfrm>
            <a:off x="2362200" y="304800"/>
            <a:ext cx="4876800" cy="1066800"/>
          </a:xfrm>
          <a:prstGeom prst="downArrow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ক্রিয়াবিশেষণ</a:t>
            </a:r>
            <a:endParaRPr lang="en-US" sz="4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 spd="med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 build="p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orizontal Scroll 5"/>
          <p:cNvSpPr/>
          <p:nvPr/>
        </p:nvSpPr>
        <p:spPr>
          <a:xfrm>
            <a:off x="228600" y="838200"/>
            <a:ext cx="8686800" cy="5638800"/>
          </a:xfrm>
          <a:prstGeom prst="horizontalScroll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752600"/>
            <a:ext cx="9144000" cy="5410200"/>
          </a:xfrm>
        </p:spPr>
        <p:txBody>
          <a:bodyPr/>
          <a:lstStyle/>
          <a:p>
            <a:pPr>
              <a:buNone/>
            </a:pPr>
            <a:r>
              <a:rPr lang="en-US" b="1" dirty="0"/>
              <a:t>		</a:t>
            </a:r>
            <a:r>
              <a:rPr lang="en-US" b="1" dirty="0" err="1"/>
              <a:t>যে</a:t>
            </a:r>
            <a:r>
              <a:rPr lang="en-US" b="1" dirty="0"/>
              <a:t> </a:t>
            </a:r>
            <a:r>
              <a:rPr lang="en-US" b="1" dirty="0" err="1"/>
              <a:t>শব্দশ্রেণি</a:t>
            </a:r>
            <a:r>
              <a:rPr lang="en-US" b="1" dirty="0"/>
              <a:t>  </a:t>
            </a:r>
            <a:r>
              <a:rPr lang="en-US" b="1" dirty="0" err="1"/>
              <a:t>বাক্যস্থিত</a:t>
            </a:r>
            <a:r>
              <a:rPr lang="en-US" b="1" dirty="0"/>
              <a:t> </a:t>
            </a:r>
            <a:r>
              <a:rPr lang="en-US" b="1" dirty="0" err="1"/>
              <a:t>একটি</a:t>
            </a:r>
            <a:r>
              <a:rPr lang="en-US" b="1" dirty="0"/>
              <a:t> </a:t>
            </a:r>
            <a:r>
              <a:rPr lang="en-US" b="1" dirty="0" err="1"/>
              <a:t>শব্দের</a:t>
            </a:r>
            <a:r>
              <a:rPr lang="en-US" b="1" dirty="0"/>
              <a:t> </a:t>
            </a:r>
            <a:r>
              <a:rPr lang="en-US" b="1" dirty="0" err="1"/>
              <a:t>সাথে</a:t>
            </a:r>
            <a:r>
              <a:rPr lang="en-US" b="1" dirty="0"/>
              <a:t> 	</a:t>
            </a:r>
            <a:r>
              <a:rPr lang="en-US" b="1" dirty="0" err="1"/>
              <a:t>অন্য</a:t>
            </a:r>
            <a:r>
              <a:rPr lang="en-US" b="1" dirty="0"/>
              <a:t> </a:t>
            </a:r>
            <a:r>
              <a:rPr lang="en-US" b="1" dirty="0" err="1"/>
              <a:t>শব্দ</a:t>
            </a:r>
            <a:r>
              <a:rPr lang="en-US" b="1" dirty="0"/>
              <a:t> </a:t>
            </a:r>
            <a:r>
              <a:rPr lang="en-US" b="1" dirty="0" err="1"/>
              <a:t>অথবা</a:t>
            </a:r>
            <a:r>
              <a:rPr lang="en-US" b="1" dirty="0"/>
              <a:t> </a:t>
            </a:r>
            <a:r>
              <a:rPr lang="en-US" b="1" dirty="0" err="1"/>
              <a:t>একটি</a:t>
            </a:r>
            <a:r>
              <a:rPr lang="en-US" b="1" dirty="0"/>
              <a:t> </a:t>
            </a:r>
            <a:r>
              <a:rPr lang="en-US" b="1" dirty="0" err="1"/>
              <a:t>বাক্যাংশের</a:t>
            </a:r>
            <a:r>
              <a:rPr lang="en-US" b="1" dirty="0"/>
              <a:t> </a:t>
            </a:r>
            <a:r>
              <a:rPr lang="en-US" b="1" dirty="0" err="1"/>
              <a:t>সাথে</a:t>
            </a:r>
            <a:r>
              <a:rPr lang="en-US" b="1" dirty="0"/>
              <a:t> 	</a:t>
            </a:r>
            <a:r>
              <a:rPr lang="en-US" b="1" dirty="0" err="1"/>
              <a:t>অন্য</a:t>
            </a:r>
            <a:r>
              <a:rPr lang="en-US" b="1" dirty="0"/>
              <a:t> </a:t>
            </a:r>
            <a:r>
              <a:rPr lang="en-US" b="1" dirty="0" err="1"/>
              <a:t>বাক্যাংশের</a:t>
            </a:r>
            <a:r>
              <a:rPr lang="en-US" b="1" dirty="0"/>
              <a:t> </a:t>
            </a:r>
            <a:r>
              <a:rPr lang="en-US" b="1" dirty="0" err="1"/>
              <a:t>সংযোজন</a:t>
            </a:r>
            <a:r>
              <a:rPr lang="en-US" b="1" dirty="0"/>
              <a:t>, </a:t>
            </a:r>
            <a:r>
              <a:rPr lang="en-US" b="1" dirty="0" err="1"/>
              <a:t>বিয়োজন</a:t>
            </a:r>
            <a:r>
              <a:rPr lang="en-US" b="1" dirty="0"/>
              <a:t> </a:t>
            </a:r>
            <a:r>
              <a:rPr lang="en-US" b="1" dirty="0" err="1"/>
              <a:t>বা</a:t>
            </a:r>
            <a:r>
              <a:rPr lang="en-US" b="1" dirty="0"/>
              <a:t> 	</a:t>
            </a:r>
            <a:r>
              <a:rPr lang="en-US" b="1" dirty="0" err="1"/>
              <a:t>সংকোচন</a:t>
            </a:r>
            <a:r>
              <a:rPr lang="en-US" b="1" dirty="0"/>
              <a:t> </a:t>
            </a:r>
            <a:r>
              <a:rPr lang="en-US" b="1" dirty="0" err="1"/>
              <a:t>ঘটায়</a:t>
            </a:r>
            <a:r>
              <a:rPr lang="en-US" b="1" dirty="0"/>
              <a:t>, </a:t>
            </a:r>
            <a:r>
              <a:rPr lang="en-US" b="1" dirty="0" err="1"/>
              <a:t>তাকে</a:t>
            </a:r>
            <a:r>
              <a:rPr lang="en-US" b="1" dirty="0"/>
              <a:t> </a:t>
            </a:r>
            <a:r>
              <a:rPr lang="en-US" b="1" dirty="0" err="1"/>
              <a:t>যোজক</a:t>
            </a:r>
            <a:r>
              <a:rPr lang="en-US" b="1" dirty="0"/>
              <a:t> </a:t>
            </a:r>
            <a:r>
              <a:rPr lang="en-US" b="1" dirty="0" err="1"/>
              <a:t>বলে</a:t>
            </a:r>
            <a:r>
              <a:rPr lang="en-US" b="1" dirty="0"/>
              <a:t>।</a:t>
            </a:r>
          </a:p>
          <a:p>
            <a:pPr>
              <a:buNone/>
            </a:pPr>
            <a:endParaRPr lang="en-US" b="1" dirty="0"/>
          </a:p>
          <a:p>
            <a:pPr>
              <a:buNone/>
            </a:pPr>
            <a:r>
              <a:rPr lang="en-US" b="1" dirty="0"/>
              <a:t>  		 </a:t>
            </a:r>
            <a:r>
              <a:rPr lang="en-US" b="1" dirty="0" err="1"/>
              <a:t>উদাহরণ</a:t>
            </a:r>
            <a:r>
              <a:rPr lang="en-US" b="1" dirty="0"/>
              <a:t>- </a:t>
            </a:r>
            <a:r>
              <a:rPr lang="en-US" b="1" dirty="0" err="1"/>
              <a:t>রহিম</a:t>
            </a:r>
            <a:r>
              <a:rPr lang="en-US" b="1" dirty="0"/>
              <a:t> </a:t>
            </a:r>
            <a:r>
              <a:rPr lang="en-US" b="1" u="sng" dirty="0" err="1"/>
              <a:t>আর</a:t>
            </a:r>
            <a:r>
              <a:rPr lang="en-US" b="1" dirty="0"/>
              <a:t> </a:t>
            </a:r>
            <a:r>
              <a:rPr lang="en-US" b="1" dirty="0" err="1"/>
              <a:t>করিম</a:t>
            </a:r>
            <a:r>
              <a:rPr lang="en-US" b="1" dirty="0"/>
              <a:t> </a:t>
            </a:r>
            <a:r>
              <a:rPr lang="en-US" b="1" dirty="0" err="1"/>
              <a:t>দুই</a:t>
            </a:r>
            <a:r>
              <a:rPr lang="en-US" b="1" dirty="0"/>
              <a:t> </a:t>
            </a:r>
            <a:r>
              <a:rPr lang="en-US" b="1" dirty="0" err="1"/>
              <a:t>ভাই</a:t>
            </a:r>
            <a:r>
              <a:rPr lang="en-US" b="1" dirty="0"/>
              <a:t>।</a:t>
            </a:r>
          </a:p>
          <a:p>
            <a:pPr>
              <a:buNone/>
            </a:pPr>
            <a:r>
              <a:rPr lang="en-US" b="1" dirty="0"/>
              <a:t>		</a:t>
            </a:r>
            <a:r>
              <a:rPr lang="en-US" b="1" dirty="0" err="1"/>
              <a:t>তোমাকে</a:t>
            </a:r>
            <a:r>
              <a:rPr lang="en-US" b="1" dirty="0"/>
              <a:t> </a:t>
            </a:r>
            <a:r>
              <a:rPr lang="en-US" b="1" dirty="0" err="1"/>
              <a:t>চিঠি</a:t>
            </a:r>
            <a:r>
              <a:rPr lang="en-US" b="1" dirty="0"/>
              <a:t> </a:t>
            </a:r>
            <a:r>
              <a:rPr lang="en-US" b="1" dirty="0" err="1"/>
              <a:t>লিখেছি</a:t>
            </a:r>
            <a:r>
              <a:rPr lang="en-US" b="1" dirty="0"/>
              <a:t>, </a:t>
            </a:r>
            <a:r>
              <a:rPr lang="en-US" b="1" u="sng" dirty="0" err="1"/>
              <a:t>কিন্তু</a:t>
            </a:r>
            <a:r>
              <a:rPr lang="en-US" b="1" dirty="0"/>
              <a:t> </a:t>
            </a:r>
            <a:r>
              <a:rPr lang="en-US" b="1" dirty="0" err="1"/>
              <a:t>উত্তর</a:t>
            </a:r>
            <a:r>
              <a:rPr lang="en-US" b="1" dirty="0"/>
              <a:t> </a:t>
            </a:r>
            <a:r>
              <a:rPr lang="en-US" b="1" dirty="0" err="1"/>
              <a:t>পাইনি</a:t>
            </a:r>
            <a:r>
              <a:rPr lang="en-US" b="1" dirty="0"/>
              <a:t>।</a:t>
            </a:r>
            <a:endParaRPr lang="en-US" dirty="0"/>
          </a:p>
          <a:p>
            <a:pPr>
              <a:buNone/>
            </a:pPr>
            <a:r>
              <a:rPr lang="en-US" dirty="0"/>
              <a:t> </a:t>
            </a:r>
          </a:p>
        </p:txBody>
      </p:sp>
      <p:sp>
        <p:nvSpPr>
          <p:cNvPr id="5" name="Down Arrow Callout 4"/>
          <p:cNvSpPr/>
          <p:nvPr/>
        </p:nvSpPr>
        <p:spPr>
          <a:xfrm>
            <a:off x="2362200" y="304800"/>
            <a:ext cx="4876800" cy="1066800"/>
          </a:xfrm>
          <a:prstGeom prst="downArrow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যোজক</a:t>
            </a:r>
            <a:endParaRPr lang="en-US" sz="4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 spd="med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 build="p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orizontal Scroll 5"/>
          <p:cNvSpPr/>
          <p:nvPr/>
        </p:nvSpPr>
        <p:spPr>
          <a:xfrm>
            <a:off x="228600" y="838200"/>
            <a:ext cx="8686800" cy="5638800"/>
          </a:xfrm>
          <a:prstGeom prst="horizontalScroll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752600"/>
            <a:ext cx="9144000" cy="5410200"/>
          </a:xfrm>
        </p:spPr>
        <p:txBody>
          <a:bodyPr/>
          <a:lstStyle/>
          <a:p>
            <a:pPr>
              <a:buNone/>
            </a:pPr>
            <a:r>
              <a:rPr lang="en-US" b="1" dirty="0"/>
              <a:t>		</a:t>
            </a:r>
            <a:r>
              <a:rPr lang="en-US" b="1" dirty="0" err="1"/>
              <a:t>যে</a:t>
            </a:r>
            <a:r>
              <a:rPr lang="en-US" b="1" dirty="0"/>
              <a:t> </a:t>
            </a:r>
            <a:r>
              <a:rPr lang="en-US" b="1" dirty="0" err="1"/>
              <a:t>শব্দশ্রেণি</a:t>
            </a:r>
            <a:r>
              <a:rPr lang="en-US" b="1" dirty="0"/>
              <a:t> </a:t>
            </a:r>
            <a:r>
              <a:rPr lang="en-US" b="1" dirty="0" err="1"/>
              <a:t>কখনো</a:t>
            </a:r>
            <a:r>
              <a:rPr lang="en-US" b="1" dirty="0"/>
              <a:t> </a:t>
            </a:r>
            <a:r>
              <a:rPr lang="en-US" b="1" dirty="0" err="1"/>
              <a:t>স্বাধীনরূপে</a:t>
            </a:r>
            <a:r>
              <a:rPr lang="en-US" b="1" dirty="0"/>
              <a:t> </a:t>
            </a:r>
            <a:r>
              <a:rPr lang="en-US" b="1" dirty="0" err="1"/>
              <a:t>আবার</a:t>
            </a:r>
            <a:r>
              <a:rPr lang="en-US" b="1" dirty="0"/>
              <a:t> 	</a:t>
            </a:r>
            <a:r>
              <a:rPr lang="en-US" b="1" dirty="0" err="1"/>
              <a:t>কখনোবা</a:t>
            </a:r>
            <a:r>
              <a:rPr lang="en-US" b="1" dirty="0"/>
              <a:t> </a:t>
            </a:r>
            <a:r>
              <a:rPr lang="en-US" b="1" dirty="0" err="1"/>
              <a:t>শব্দবিভক্তির</a:t>
            </a:r>
            <a:r>
              <a:rPr lang="en-US" b="1" dirty="0"/>
              <a:t> </a:t>
            </a:r>
            <a:r>
              <a:rPr lang="en-US" b="1" dirty="0" err="1"/>
              <a:t>ন্যায়</a:t>
            </a:r>
            <a:r>
              <a:rPr lang="en-US" b="1" dirty="0"/>
              <a:t> </a:t>
            </a:r>
            <a:r>
              <a:rPr lang="en-US" b="1" dirty="0" err="1"/>
              <a:t>বাক্যে</a:t>
            </a:r>
            <a:r>
              <a:rPr lang="en-US" b="1" dirty="0"/>
              <a:t> </a:t>
            </a:r>
            <a:r>
              <a:rPr lang="en-US" b="1" dirty="0" err="1"/>
              <a:t>ব্যবহৃত</a:t>
            </a:r>
            <a:r>
              <a:rPr lang="en-US" b="1" dirty="0"/>
              <a:t> 	</a:t>
            </a:r>
            <a:r>
              <a:rPr lang="en-US" b="1" dirty="0" err="1"/>
              <a:t>হয়ে</a:t>
            </a:r>
            <a:r>
              <a:rPr lang="en-US" b="1" dirty="0"/>
              <a:t> </a:t>
            </a:r>
            <a:r>
              <a:rPr lang="en-US" b="1" dirty="0" err="1"/>
              <a:t>অর্থ</a:t>
            </a:r>
            <a:r>
              <a:rPr lang="en-US" b="1" dirty="0"/>
              <a:t> </a:t>
            </a:r>
            <a:r>
              <a:rPr lang="en-US" b="1" dirty="0" err="1"/>
              <a:t>প্রকাশে</a:t>
            </a:r>
            <a:r>
              <a:rPr lang="en-US" b="1" dirty="0"/>
              <a:t> </a:t>
            </a:r>
            <a:r>
              <a:rPr lang="en-US" b="1" dirty="0" err="1"/>
              <a:t>সাহায্য</a:t>
            </a:r>
            <a:r>
              <a:rPr lang="en-US" b="1" dirty="0"/>
              <a:t> </a:t>
            </a:r>
            <a:r>
              <a:rPr lang="en-US" b="1" dirty="0" err="1"/>
              <a:t>করে</a:t>
            </a:r>
            <a:r>
              <a:rPr lang="en-US" b="1" dirty="0"/>
              <a:t>, </a:t>
            </a:r>
            <a:r>
              <a:rPr lang="en-US" b="1" dirty="0" err="1"/>
              <a:t>তাকে</a:t>
            </a:r>
            <a:r>
              <a:rPr lang="en-US" b="1" dirty="0"/>
              <a:t> 	</a:t>
            </a:r>
            <a:r>
              <a:rPr lang="en-US" b="1" dirty="0" err="1"/>
              <a:t>অনুসর্গ</a:t>
            </a:r>
            <a:r>
              <a:rPr lang="en-US" b="1" dirty="0"/>
              <a:t> </a:t>
            </a:r>
            <a:r>
              <a:rPr lang="en-US" b="1" dirty="0" err="1"/>
              <a:t>বলে</a:t>
            </a:r>
            <a:r>
              <a:rPr lang="en-US" b="1" dirty="0"/>
              <a:t>।</a:t>
            </a:r>
          </a:p>
          <a:p>
            <a:pPr>
              <a:buNone/>
            </a:pPr>
            <a:endParaRPr lang="en-US" b="1" dirty="0"/>
          </a:p>
          <a:p>
            <a:pPr>
              <a:buNone/>
            </a:pPr>
            <a:r>
              <a:rPr lang="en-US" b="1" dirty="0"/>
              <a:t>  		 </a:t>
            </a:r>
            <a:r>
              <a:rPr lang="en-US" b="1" dirty="0" err="1"/>
              <a:t>উদাহরণ</a:t>
            </a:r>
            <a:r>
              <a:rPr lang="en-US" b="1" dirty="0"/>
              <a:t>- </a:t>
            </a:r>
            <a:r>
              <a:rPr lang="en-US" b="1" dirty="0" err="1"/>
              <a:t>আমরা</a:t>
            </a:r>
            <a:r>
              <a:rPr lang="en-US" b="1" dirty="0"/>
              <a:t> </a:t>
            </a:r>
            <a:r>
              <a:rPr lang="en-US" b="1" dirty="0" err="1"/>
              <a:t>কলম</a:t>
            </a:r>
            <a:r>
              <a:rPr lang="en-US" b="1" dirty="0"/>
              <a:t> </a:t>
            </a:r>
            <a:r>
              <a:rPr lang="en-US" b="1" u="sng" dirty="0" err="1"/>
              <a:t>দিয়ে</a:t>
            </a:r>
            <a:r>
              <a:rPr lang="en-US" b="1" dirty="0"/>
              <a:t> </a:t>
            </a:r>
            <a:r>
              <a:rPr lang="en-US" b="1" dirty="0" err="1"/>
              <a:t>লিখি</a:t>
            </a:r>
            <a:r>
              <a:rPr lang="en-US" b="1" dirty="0"/>
              <a:t>।</a:t>
            </a:r>
          </a:p>
          <a:p>
            <a:pPr>
              <a:buNone/>
            </a:pPr>
            <a:r>
              <a:rPr lang="en-US" b="1" dirty="0"/>
              <a:t>				</a:t>
            </a:r>
            <a:r>
              <a:rPr lang="en-US" b="1" dirty="0" err="1"/>
              <a:t>দেশের</a:t>
            </a:r>
            <a:r>
              <a:rPr lang="en-US" b="1" dirty="0"/>
              <a:t> </a:t>
            </a:r>
            <a:r>
              <a:rPr lang="en-US" b="1" u="sng" dirty="0" err="1"/>
              <a:t>জন্য</a:t>
            </a:r>
            <a:r>
              <a:rPr lang="en-US" b="1" dirty="0"/>
              <a:t> </a:t>
            </a:r>
            <a:r>
              <a:rPr lang="en-US" b="1" dirty="0" err="1"/>
              <a:t>প্রাণ</a:t>
            </a:r>
            <a:r>
              <a:rPr lang="en-US" b="1" dirty="0"/>
              <a:t> </a:t>
            </a:r>
            <a:r>
              <a:rPr lang="en-US" b="1" dirty="0" err="1"/>
              <a:t>কাঁদে</a:t>
            </a:r>
            <a:r>
              <a:rPr lang="en-US" b="1" dirty="0"/>
              <a:t>।</a:t>
            </a:r>
            <a:endParaRPr lang="en-US" dirty="0"/>
          </a:p>
          <a:p>
            <a:pPr>
              <a:buNone/>
            </a:pPr>
            <a:r>
              <a:rPr lang="en-US" dirty="0"/>
              <a:t> </a:t>
            </a:r>
          </a:p>
        </p:txBody>
      </p:sp>
      <p:sp>
        <p:nvSpPr>
          <p:cNvPr id="5" name="Down Arrow Callout 4"/>
          <p:cNvSpPr/>
          <p:nvPr/>
        </p:nvSpPr>
        <p:spPr>
          <a:xfrm>
            <a:off x="2362200" y="381000"/>
            <a:ext cx="4876800" cy="1066800"/>
          </a:xfrm>
          <a:prstGeom prst="downArrow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অনুসর্গ</a:t>
            </a:r>
            <a:endParaRPr lang="en-US" sz="4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 spd="med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orizontal Scroll 5"/>
          <p:cNvSpPr/>
          <p:nvPr/>
        </p:nvSpPr>
        <p:spPr>
          <a:xfrm>
            <a:off x="228600" y="838200"/>
            <a:ext cx="8686800" cy="5638800"/>
          </a:xfrm>
          <a:prstGeom prst="horizontalScroll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752600"/>
            <a:ext cx="9144000" cy="5410200"/>
          </a:xfrm>
        </p:spPr>
        <p:txBody>
          <a:bodyPr/>
          <a:lstStyle/>
          <a:p>
            <a:pPr>
              <a:buNone/>
            </a:pPr>
            <a:r>
              <a:rPr lang="en-US" b="1" dirty="0"/>
              <a:t>		</a:t>
            </a:r>
            <a:r>
              <a:rPr lang="en-US" b="1" dirty="0" err="1"/>
              <a:t>যে</a:t>
            </a:r>
            <a:r>
              <a:rPr lang="en-US" b="1" dirty="0"/>
              <a:t> </a:t>
            </a:r>
            <a:r>
              <a:rPr lang="en-US" b="1" dirty="0" err="1"/>
              <a:t>শব্দশ্রেণি</a:t>
            </a:r>
            <a:r>
              <a:rPr lang="en-US" b="1" dirty="0"/>
              <a:t> </a:t>
            </a:r>
            <a:r>
              <a:rPr lang="en-US" b="1" dirty="0" err="1"/>
              <a:t>দ্বারা</a:t>
            </a:r>
            <a:r>
              <a:rPr lang="en-US" b="1" dirty="0"/>
              <a:t> </a:t>
            </a:r>
            <a:r>
              <a:rPr lang="en-US" b="1" dirty="0" err="1"/>
              <a:t>মনের</a:t>
            </a:r>
            <a:r>
              <a:rPr lang="en-US" b="1" dirty="0"/>
              <a:t> </a:t>
            </a:r>
            <a:r>
              <a:rPr lang="en-US" b="1" dirty="0" err="1"/>
              <a:t>নানা</a:t>
            </a:r>
            <a:r>
              <a:rPr lang="en-US" b="1" dirty="0"/>
              <a:t> </a:t>
            </a:r>
            <a:r>
              <a:rPr lang="en-US" b="1" dirty="0" err="1"/>
              <a:t>ভাব</a:t>
            </a:r>
            <a:r>
              <a:rPr lang="en-US" b="1" dirty="0"/>
              <a:t> </a:t>
            </a:r>
            <a:r>
              <a:rPr lang="en-US" b="1" dirty="0" err="1"/>
              <a:t>বা</a:t>
            </a:r>
            <a:r>
              <a:rPr lang="en-US" b="1" dirty="0"/>
              <a:t> 	</a:t>
            </a:r>
            <a:r>
              <a:rPr lang="en-US" b="1" dirty="0" err="1"/>
              <a:t>আবেগ</a:t>
            </a:r>
            <a:r>
              <a:rPr lang="en-US" b="1" dirty="0"/>
              <a:t> </a:t>
            </a:r>
            <a:r>
              <a:rPr lang="en-US" b="1" dirty="0" err="1"/>
              <a:t>প্রকাশ</a:t>
            </a:r>
            <a:r>
              <a:rPr lang="en-US" b="1" dirty="0"/>
              <a:t> </a:t>
            </a:r>
            <a:r>
              <a:rPr lang="en-US" b="1" dirty="0" err="1"/>
              <a:t>পায়</a:t>
            </a:r>
            <a:r>
              <a:rPr lang="en-US" b="1" dirty="0"/>
              <a:t>, </a:t>
            </a:r>
            <a:r>
              <a:rPr lang="en-US" b="1" dirty="0" err="1"/>
              <a:t>তাকে</a:t>
            </a:r>
            <a:r>
              <a:rPr lang="en-US" b="1" dirty="0"/>
              <a:t> </a:t>
            </a:r>
            <a:r>
              <a:rPr lang="en-US" b="1" dirty="0" err="1"/>
              <a:t>আবেগ</a:t>
            </a:r>
            <a:r>
              <a:rPr lang="en-US" b="1" dirty="0"/>
              <a:t> </a:t>
            </a:r>
            <a:r>
              <a:rPr lang="en-US" b="1" dirty="0" err="1"/>
              <a:t>শব্দ</a:t>
            </a:r>
            <a:r>
              <a:rPr lang="en-US" b="1" dirty="0"/>
              <a:t> 	</a:t>
            </a:r>
            <a:r>
              <a:rPr lang="en-US" b="1" dirty="0" err="1"/>
              <a:t>বলে</a:t>
            </a:r>
            <a:r>
              <a:rPr lang="en-US" b="1" dirty="0"/>
              <a:t>।</a:t>
            </a:r>
          </a:p>
          <a:p>
            <a:pPr>
              <a:buNone/>
            </a:pPr>
            <a:endParaRPr lang="en-US" b="1" dirty="0"/>
          </a:p>
          <a:p>
            <a:pPr>
              <a:buNone/>
            </a:pPr>
            <a:r>
              <a:rPr lang="en-US" b="1" dirty="0"/>
              <a:t>  		 </a:t>
            </a:r>
            <a:r>
              <a:rPr lang="en-US" b="1" dirty="0" err="1"/>
              <a:t>উদাহরণ</a:t>
            </a:r>
            <a:r>
              <a:rPr lang="en-US" b="1" dirty="0"/>
              <a:t>- </a:t>
            </a:r>
            <a:r>
              <a:rPr lang="en-US" b="1" dirty="0" err="1"/>
              <a:t>সাবাস</a:t>
            </a:r>
            <a:r>
              <a:rPr lang="en-US" b="1" dirty="0"/>
              <a:t>! </a:t>
            </a:r>
            <a:r>
              <a:rPr lang="en-US" b="1" dirty="0" err="1"/>
              <a:t>ভালো</a:t>
            </a:r>
            <a:r>
              <a:rPr lang="en-US" b="1" dirty="0"/>
              <a:t> </a:t>
            </a:r>
            <a:r>
              <a:rPr lang="en-US" b="1" dirty="0" err="1"/>
              <a:t>খেলেছো</a:t>
            </a:r>
            <a:r>
              <a:rPr lang="en-US" b="1" dirty="0"/>
              <a:t>।</a:t>
            </a:r>
          </a:p>
          <a:p>
            <a:pPr>
              <a:buNone/>
            </a:pPr>
            <a:r>
              <a:rPr lang="en-US" b="1" dirty="0"/>
              <a:t>				</a:t>
            </a:r>
            <a:r>
              <a:rPr lang="en-US" b="1" dirty="0" err="1"/>
              <a:t>আহা</a:t>
            </a:r>
            <a:r>
              <a:rPr lang="en-US" b="1" dirty="0"/>
              <a:t>! </a:t>
            </a:r>
            <a:r>
              <a:rPr lang="en-US" b="1" dirty="0" err="1"/>
              <a:t>লোকটির</a:t>
            </a:r>
            <a:r>
              <a:rPr lang="en-US" b="1" dirty="0"/>
              <a:t> </a:t>
            </a:r>
            <a:r>
              <a:rPr lang="en-US" b="1" dirty="0" err="1"/>
              <a:t>কত</a:t>
            </a:r>
            <a:r>
              <a:rPr lang="en-US" b="1" dirty="0"/>
              <a:t> </a:t>
            </a:r>
            <a:r>
              <a:rPr lang="en-US" b="1" dirty="0" err="1"/>
              <a:t>কষ্ট</a:t>
            </a:r>
            <a:r>
              <a:rPr lang="en-US" b="1" dirty="0"/>
              <a:t>।</a:t>
            </a:r>
            <a:endParaRPr lang="en-US" dirty="0"/>
          </a:p>
          <a:p>
            <a:pPr>
              <a:buNone/>
            </a:pPr>
            <a:r>
              <a:rPr lang="en-US" dirty="0"/>
              <a:t> </a:t>
            </a:r>
          </a:p>
        </p:txBody>
      </p:sp>
      <p:sp>
        <p:nvSpPr>
          <p:cNvPr id="5" name="Down Arrow Callout 4"/>
          <p:cNvSpPr/>
          <p:nvPr/>
        </p:nvSpPr>
        <p:spPr>
          <a:xfrm>
            <a:off x="2362200" y="381000"/>
            <a:ext cx="4876800" cy="1066800"/>
          </a:xfrm>
          <a:prstGeom prst="downArrow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আবেগ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শব্দ</a:t>
            </a:r>
            <a:endParaRPr lang="en-US" sz="4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 spd="med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 build="p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Horizontal Scroll 7"/>
          <p:cNvSpPr/>
          <p:nvPr/>
        </p:nvSpPr>
        <p:spPr>
          <a:xfrm>
            <a:off x="457200" y="1524000"/>
            <a:ext cx="8153400" cy="3276600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Down Arrow Callout 3"/>
          <p:cNvSpPr/>
          <p:nvPr/>
        </p:nvSpPr>
        <p:spPr>
          <a:xfrm>
            <a:off x="2438400" y="304800"/>
            <a:ext cx="4572000" cy="1219200"/>
          </a:xfrm>
          <a:prstGeom prst="downArrowCallo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বাড়ির</a:t>
            </a:r>
            <a:r>
              <a:rPr lang="en-US" sz="5400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54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09600" y="2362199"/>
            <a:ext cx="8229600" cy="3733801"/>
          </a:xfrm>
        </p:spPr>
        <p:txBody>
          <a:bodyPr/>
          <a:lstStyle/>
          <a:p>
            <a:pPr>
              <a:buNone/>
            </a:pPr>
            <a:r>
              <a:rPr lang="en-US" dirty="0"/>
              <a:t>    </a:t>
            </a:r>
            <a:r>
              <a:rPr lang="en-US" b="1" dirty="0" err="1"/>
              <a:t>ব্যাকরণিক</a:t>
            </a:r>
            <a:r>
              <a:rPr lang="en-US" b="1" dirty="0"/>
              <a:t> </a:t>
            </a:r>
            <a:r>
              <a:rPr lang="en-US" b="1" dirty="0" err="1"/>
              <a:t>শব্দশ্রেণি</a:t>
            </a:r>
            <a:r>
              <a:rPr lang="en-US" b="1" dirty="0"/>
              <a:t> </a:t>
            </a:r>
            <a:r>
              <a:rPr lang="en-US" b="1" dirty="0" err="1"/>
              <a:t>কাকে</a:t>
            </a:r>
            <a:r>
              <a:rPr lang="en-US" b="1" dirty="0"/>
              <a:t> </a:t>
            </a:r>
            <a:r>
              <a:rPr lang="en-US" b="1" dirty="0" err="1"/>
              <a:t>বলে</a:t>
            </a:r>
            <a:r>
              <a:rPr lang="en-US" b="1" dirty="0"/>
              <a:t>। </a:t>
            </a:r>
            <a:r>
              <a:rPr lang="en-US" b="1" dirty="0" err="1"/>
              <a:t>উদাহরণসহ</a:t>
            </a:r>
            <a:r>
              <a:rPr lang="en-US" b="1" dirty="0"/>
              <a:t> </a:t>
            </a:r>
            <a:r>
              <a:rPr lang="en-US" b="1" dirty="0" err="1"/>
              <a:t>ব্যাকরণিক</a:t>
            </a:r>
            <a:r>
              <a:rPr lang="en-US" b="1" dirty="0"/>
              <a:t> </a:t>
            </a:r>
            <a:r>
              <a:rPr lang="en-US" b="1" dirty="0" err="1"/>
              <a:t>শব্দশ্রেণির</a:t>
            </a:r>
            <a:r>
              <a:rPr lang="en-US" b="1" dirty="0"/>
              <a:t> </a:t>
            </a:r>
            <a:r>
              <a:rPr lang="en-US" b="1" dirty="0" err="1"/>
              <a:t>শ্রেণিবিভাগ</a:t>
            </a:r>
            <a:r>
              <a:rPr lang="en-US" b="1" dirty="0"/>
              <a:t> </a:t>
            </a:r>
            <a:r>
              <a:rPr lang="en-US" b="1" dirty="0" err="1"/>
              <a:t>আলোচনা</a:t>
            </a:r>
            <a:r>
              <a:rPr lang="en-US" b="1" dirty="0"/>
              <a:t> </a:t>
            </a:r>
            <a:r>
              <a:rPr lang="en-US" b="1" dirty="0" err="1"/>
              <a:t>কর</a:t>
            </a:r>
            <a:r>
              <a:rPr lang="en-US" b="1" dirty="0"/>
              <a:t>।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4" grpId="0" animBg="1"/>
      <p:bldP spid="6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dhonobad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457200"/>
            <a:ext cx="8915400" cy="54864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133600"/>
            <a:ext cx="8229600" cy="2133600"/>
          </a:xfrm>
        </p:spPr>
        <p:txBody>
          <a:bodyPr>
            <a:noAutofit/>
          </a:bodyPr>
          <a:lstStyle/>
          <a:p>
            <a:r>
              <a:rPr lang="en-US" sz="14000" b="1" dirty="0" err="1">
                <a:solidFill>
                  <a:srgbClr val="8000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4000" b="1" dirty="0">
              <a:solidFill>
                <a:srgbClr val="8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5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3276600" y="1219200"/>
            <a:ext cx="5791200" cy="4343400"/>
          </a:xfrm>
          <a:prstGeom prst="wedgeRoundRectCallou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76600" y="1295400"/>
            <a:ext cx="5867400" cy="3962401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sz="4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মোঃ</a:t>
            </a:r>
            <a:r>
              <a:rPr lang="en-US" sz="48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আরিফ</a:t>
            </a:r>
            <a:r>
              <a:rPr lang="en-US" sz="48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বিল্লাহ</a:t>
            </a:r>
            <a:endParaRPr lang="en-US" sz="4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r>
              <a:rPr lang="en-US" sz="48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প্রভাষক</a:t>
            </a:r>
            <a:r>
              <a:rPr lang="en-US" sz="48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48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বাংলা</a:t>
            </a:r>
            <a:endParaRPr lang="en-US" sz="4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r>
              <a:rPr lang="en-US" sz="48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বদিউল</a:t>
            </a:r>
            <a:r>
              <a:rPr lang="en-US" sz="48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আলম</a:t>
            </a:r>
            <a:r>
              <a:rPr lang="en-US" sz="48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ডিগ্রি</a:t>
            </a:r>
            <a:r>
              <a:rPr lang="en-US" sz="48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কলেজ</a:t>
            </a:r>
            <a:endParaRPr lang="en-US" sz="4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r>
              <a:rPr lang="en-US" sz="48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কোম্পানীগঞ্জ</a:t>
            </a:r>
            <a:r>
              <a:rPr lang="en-US" sz="48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48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মুরাদনগর</a:t>
            </a:r>
            <a:r>
              <a:rPr lang="en-US" sz="48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48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কুমিল্লা</a:t>
            </a:r>
            <a:endParaRPr lang="en-US" sz="4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0" y="1219200"/>
            <a:ext cx="3276600" cy="4572000"/>
          </a:xfrm>
          <a:prstGeom prst="ellipse">
            <a:avLst/>
          </a:prstGeom>
          <a:blipFill>
            <a:blip r:embed="rId3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Manual Operation 3"/>
          <p:cNvSpPr/>
          <p:nvPr/>
        </p:nvSpPr>
        <p:spPr>
          <a:xfrm>
            <a:off x="762000" y="990600"/>
            <a:ext cx="7315200" cy="4343400"/>
          </a:xfrm>
          <a:prstGeom prst="flowChartManualOperati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685800"/>
            <a:ext cx="8686800" cy="5867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800" dirty="0">
                <a:latin typeface="NikoshBAN" pitchFamily="2" charset="0"/>
                <a:cs typeface="NikoshBAN" pitchFamily="2" charset="0"/>
              </a:rPr>
              <a:t> 		</a:t>
            </a:r>
          </a:p>
          <a:p>
            <a:pPr>
              <a:buNone/>
            </a:pPr>
            <a:r>
              <a:rPr lang="en-US" sz="4800" dirty="0">
                <a:latin typeface="NikoshBAN" pitchFamily="2" charset="0"/>
                <a:cs typeface="NikoshBAN" pitchFamily="2" charset="0"/>
              </a:rPr>
              <a:t>			</a:t>
            </a:r>
            <a:r>
              <a:rPr lang="en-US" sz="4400" b="1" dirty="0" err="1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en-US" sz="44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: </a:t>
            </a:r>
            <a:r>
              <a:rPr lang="en-US" sz="4400" b="1" dirty="0" err="1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একাদশ-দ্বাদশ</a:t>
            </a:r>
            <a:endParaRPr lang="en-US" sz="44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44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		    </a:t>
            </a:r>
            <a:r>
              <a:rPr lang="en-US" sz="4400" b="1" dirty="0" err="1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বিষয়</a:t>
            </a:r>
            <a:r>
              <a:rPr lang="en-US" sz="44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: </a:t>
            </a:r>
            <a:r>
              <a:rPr lang="en-US" sz="4400" b="1" dirty="0" err="1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বাংলা</a:t>
            </a:r>
            <a:r>
              <a:rPr lang="en-US" sz="44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দ্বিতীয়</a:t>
            </a:r>
            <a:r>
              <a:rPr lang="en-US" sz="44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পত্র</a:t>
            </a:r>
            <a:endParaRPr lang="en-US" sz="44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44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		  </a:t>
            </a:r>
            <a:r>
              <a:rPr lang="en-US" sz="4400" b="1" dirty="0" err="1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সাধারণ</a:t>
            </a:r>
            <a:r>
              <a:rPr lang="en-US" sz="44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44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: </a:t>
            </a:r>
            <a:r>
              <a:rPr lang="en-US" sz="4400" b="1" dirty="0" err="1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বাংলা</a:t>
            </a:r>
            <a:r>
              <a:rPr lang="en-US" sz="44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ব্যাকরণ</a:t>
            </a:r>
            <a:endParaRPr lang="en-US" sz="44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44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	             </a:t>
            </a:r>
            <a:r>
              <a:rPr lang="en-US" sz="4400" b="1" dirty="0" err="1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সময়</a:t>
            </a:r>
            <a:r>
              <a:rPr lang="en-US" sz="44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: ৬০ </a:t>
            </a:r>
            <a:r>
              <a:rPr lang="en-US" sz="4400" b="1" dirty="0" err="1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মিনিট</a:t>
            </a:r>
            <a:endParaRPr lang="en-US" sz="44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44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		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152400"/>
            <a:ext cx="8229600" cy="8382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u="sng" dirty="0" err="1"/>
              <a:t>নিচে</a:t>
            </a:r>
            <a:r>
              <a:rPr lang="en-US" sz="3600" b="1" u="sng" dirty="0"/>
              <a:t> </a:t>
            </a:r>
            <a:r>
              <a:rPr lang="en-US" sz="3600" b="1" u="sng" dirty="0" err="1"/>
              <a:t>ভালো</a:t>
            </a:r>
            <a:r>
              <a:rPr lang="en-US" sz="3600" b="1" u="sng" dirty="0"/>
              <a:t> </a:t>
            </a:r>
            <a:r>
              <a:rPr lang="en-US" sz="3600" b="1" u="sng" dirty="0" err="1"/>
              <a:t>করে</a:t>
            </a:r>
            <a:r>
              <a:rPr lang="en-US" sz="3600" b="1" u="sng" dirty="0"/>
              <a:t> </a:t>
            </a:r>
            <a:r>
              <a:rPr lang="en-US" sz="3600" b="1" u="sng" dirty="0" err="1"/>
              <a:t>লক্ষ্য</a:t>
            </a:r>
            <a:r>
              <a:rPr lang="en-US" sz="3600" b="1" u="sng" dirty="0"/>
              <a:t> </a:t>
            </a:r>
            <a:r>
              <a:rPr lang="en-US" sz="3600" b="1" u="sng" dirty="0" err="1"/>
              <a:t>কর</a:t>
            </a:r>
            <a:endParaRPr lang="en-US" sz="3600" b="1" u="sng" dirty="0"/>
          </a:p>
        </p:txBody>
      </p:sp>
      <p:sp>
        <p:nvSpPr>
          <p:cNvPr id="3" name="Rounded Rectangular Callout 2"/>
          <p:cNvSpPr/>
          <p:nvPr/>
        </p:nvSpPr>
        <p:spPr>
          <a:xfrm>
            <a:off x="685800" y="914400"/>
            <a:ext cx="1676400" cy="1143000"/>
          </a:xfrm>
          <a:prstGeom prst="wedgeRoundRect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</a:rPr>
              <a:t>ঢাকা</a:t>
            </a:r>
            <a:endParaRPr lang="en-US" sz="3600" b="1" dirty="0">
              <a:solidFill>
                <a:srgbClr val="002060"/>
              </a:solidFill>
            </a:endParaRPr>
          </a:p>
        </p:txBody>
      </p:sp>
      <p:sp>
        <p:nvSpPr>
          <p:cNvPr id="4" name="Rounded Rectangular Callout 3"/>
          <p:cNvSpPr/>
          <p:nvPr/>
        </p:nvSpPr>
        <p:spPr>
          <a:xfrm>
            <a:off x="3200400" y="914400"/>
            <a:ext cx="1676400" cy="1143000"/>
          </a:xfrm>
          <a:prstGeom prst="wedgeRoundRect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</a:rPr>
              <a:t>সে</a:t>
            </a:r>
            <a:endParaRPr lang="en-US" sz="3600" b="1" dirty="0">
              <a:solidFill>
                <a:srgbClr val="002060"/>
              </a:solidFill>
            </a:endParaRPr>
          </a:p>
        </p:txBody>
      </p:sp>
      <p:sp>
        <p:nvSpPr>
          <p:cNvPr id="5" name="Rounded Rectangular Callout 4"/>
          <p:cNvSpPr/>
          <p:nvPr/>
        </p:nvSpPr>
        <p:spPr>
          <a:xfrm>
            <a:off x="5867400" y="914400"/>
            <a:ext cx="1981200" cy="1143000"/>
          </a:xfrm>
          <a:prstGeom prst="wedgeRoundRect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</a:rPr>
              <a:t>চলে</a:t>
            </a:r>
            <a:endParaRPr lang="en-US" sz="3600" b="1" dirty="0">
              <a:solidFill>
                <a:srgbClr val="002060"/>
              </a:solidFill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685800" y="2667000"/>
            <a:ext cx="1676400" cy="1143000"/>
          </a:xfrm>
          <a:prstGeom prst="wedgeRoundRect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</a:rPr>
              <a:t>ভালো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7" name="Rounded Rectangular Callout 6"/>
          <p:cNvSpPr/>
          <p:nvPr/>
        </p:nvSpPr>
        <p:spPr>
          <a:xfrm>
            <a:off x="3200400" y="2743200"/>
            <a:ext cx="1676400" cy="1143000"/>
          </a:xfrm>
          <a:prstGeom prst="wedgeRoundRect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</a:rPr>
              <a:t>আহা</a:t>
            </a:r>
            <a:r>
              <a:rPr lang="en-US" sz="3600" b="1" dirty="0">
                <a:solidFill>
                  <a:srgbClr val="002060"/>
                </a:solidFill>
              </a:rPr>
              <a:t>!</a:t>
            </a:r>
          </a:p>
        </p:txBody>
      </p:sp>
      <p:sp>
        <p:nvSpPr>
          <p:cNvPr id="8" name="Rounded Rectangular Callout 7"/>
          <p:cNvSpPr/>
          <p:nvPr/>
        </p:nvSpPr>
        <p:spPr>
          <a:xfrm>
            <a:off x="5867400" y="2819400"/>
            <a:ext cx="1981200" cy="1143000"/>
          </a:xfrm>
          <a:prstGeom prst="wedgeRoundRect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</a:rPr>
              <a:t>কী</a:t>
            </a:r>
            <a:r>
              <a:rPr lang="en-US" sz="3600" b="1" dirty="0">
                <a:solidFill>
                  <a:srgbClr val="002060"/>
                </a:solidFill>
              </a:rPr>
              <a:t>?</a:t>
            </a:r>
          </a:p>
        </p:txBody>
      </p:sp>
      <p:sp>
        <p:nvSpPr>
          <p:cNvPr id="11" name="Rounded Rectangular Callout 10"/>
          <p:cNvSpPr/>
          <p:nvPr/>
        </p:nvSpPr>
        <p:spPr>
          <a:xfrm>
            <a:off x="685800" y="4648200"/>
            <a:ext cx="1676400" cy="1143000"/>
          </a:xfrm>
          <a:prstGeom prst="wedgeRoundRect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</a:rPr>
              <a:t>এবং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2" name="Rounded Rectangular Callout 11"/>
          <p:cNvSpPr/>
          <p:nvPr/>
        </p:nvSpPr>
        <p:spPr>
          <a:xfrm>
            <a:off x="3276600" y="4724400"/>
            <a:ext cx="1676400" cy="1143000"/>
          </a:xfrm>
          <a:prstGeom prst="wedgeRoundRect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</a:rPr>
              <a:t>জন্য</a:t>
            </a:r>
            <a:endParaRPr lang="en-US" sz="3600" b="1" dirty="0">
              <a:solidFill>
                <a:srgbClr val="002060"/>
              </a:solidFill>
            </a:endParaRPr>
          </a:p>
        </p:txBody>
      </p:sp>
      <p:sp>
        <p:nvSpPr>
          <p:cNvPr id="13" name="Rounded Rectangular Callout 12"/>
          <p:cNvSpPr/>
          <p:nvPr/>
        </p:nvSpPr>
        <p:spPr>
          <a:xfrm>
            <a:off x="5867400" y="4648200"/>
            <a:ext cx="1981200" cy="1143000"/>
          </a:xfrm>
          <a:prstGeom prst="wedgeRoundRect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</a:rPr>
              <a:t>হিমালয়</a:t>
            </a:r>
            <a:endParaRPr lang="en-US" sz="36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med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11" grpId="0" animBg="1"/>
      <p:bldP spid="12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-152400"/>
            <a:ext cx="8077200" cy="457200"/>
          </a:xfrm>
        </p:spPr>
        <p:txBody>
          <a:bodyPr>
            <a:noAutofit/>
          </a:bodyPr>
          <a:lstStyle/>
          <a:p>
            <a:endParaRPr lang="en-US" sz="6600" b="1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7" name="Rounded Rectangular Callout 6"/>
          <p:cNvSpPr/>
          <p:nvPr/>
        </p:nvSpPr>
        <p:spPr>
          <a:xfrm>
            <a:off x="1143000" y="1981200"/>
            <a:ext cx="7010400" cy="2590800"/>
          </a:xfrm>
          <a:prstGeom prst="wedgeRoundRectCallou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>
                <a:solidFill>
                  <a:srgbClr val="002060"/>
                </a:solidFill>
              </a:rPr>
              <a:t>ব্যাকরণিক</a:t>
            </a:r>
            <a:r>
              <a:rPr lang="en-US" sz="5400" b="1" dirty="0">
                <a:solidFill>
                  <a:srgbClr val="002060"/>
                </a:solidFill>
              </a:rPr>
              <a:t> </a:t>
            </a:r>
            <a:r>
              <a:rPr lang="en-US" sz="5400" b="1" dirty="0" err="1">
                <a:solidFill>
                  <a:srgbClr val="002060"/>
                </a:solidFill>
              </a:rPr>
              <a:t>শব্দশ্রেণি</a:t>
            </a:r>
            <a:endParaRPr lang="en-US" sz="5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orizontal Scroll 4"/>
          <p:cNvSpPr/>
          <p:nvPr/>
        </p:nvSpPr>
        <p:spPr>
          <a:xfrm>
            <a:off x="304800" y="1371600"/>
            <a:ext cx="8763000" cy="4572000"/>
          </a:xfrm>
          <a:prstGeom prst="horizont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endParaRPr lang="en-US" dirty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3600" dirty="0">
                <a:latin typeface="NikoshBAN" pitchFamily="2" charset="0"/>
                <a:cs typeface="NikoshBAN" pitchFamily="2" charset="0"/>
              </a:rPr>
              <a:t>    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এ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শেষে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শিক্ষার্থীরা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…</a:t>
            </a:r>
          </a:p>
          <a:p>
            <a:pPr marL="514350" indent="-514350">
              <a:buNone/>
            </a:pPr>
            <a:r>
              <a:rPr lang="en-US" sz="4000" dirty="0">
                <a:latin typeface="NikoshBAN" pitchFamily="2" charset="0"/>
                <a:cs typeface="NikoshBAN" pitchFamily="2" charset="0"/>
              </a:rPr>
              <a:t>     ‡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ব্যাকরণিক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শব্দশ্রেণি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কাকে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;</a:t>
            </a:r>
          </a:p>
          <a:p>
            <a:pPr marL="514350" indent="-514350">
              <a:buNone/>
            </a:pPr>
            <a:r>
              <a:rPr lang="en-US" sz="4000" dirty="0">
                <a:latin typeface="NikoshBAN" pitchFamily="2" charset="0"/>
                <a:cs typeface="NikoshBAN" pitchFamily="2" charset="0"/>
              </a:rPr>
              <a:t>      ‡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ব্যাকরণিক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শব্দশ্রেণির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শ্রেণিবিভাগ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উদাহরণসহ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  	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লিখতে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।</a:t>
            </a:r>
          </a:p>
        </p:txBody>
      </p:sp>
      <p:sp>
        <p:nvSpPr>
          <p:cNvPr id="4" name="Oval 3"/>
          <p:cNvSpPr/>
          <p:nvPr/>
        </p:nvSpPr>
        <p:spPr>
          <a:xfrm>
            <a:off x="2286000" y="381000"/>
            <a:ext cx="4267200" cy="9906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>
                <a:solidFill>
                  <a:schemeClr val="accent5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6000" b="1" dirty="0">
              <a:solidFill>
                <a:schemeClr val="accent5">
                  <a:lumMod val="20000"/>
                  <a:lumOff val="8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990600" y="457200"/>
            <a:ext cx="7162800" cy="7620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ular Callout 3"/>
          <p:cNvSpPr/>
          <p:nvPr/>
        </p:nvSpPr>
        <p:spPr>
          <a:xfrm>
            <a:off x="228600" y="1676400"/>
            <a:ext cx="8686800" cy="4114800"/>
          </a:xfrm>
          <a:prstGeom prst="wedgeRectCallou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err="1"/>
              <a:t>ব্যাকরণিক</a:t>
            </a:r>
            <a:r>
              <a:rPr lang="en-US" u="sng" dirty="0"/>
              <a:t> </a:t>
            </a:r>
            <a:r>
              <a:rPr lang="en-US" u="sng" dirty="0" err="1"/>
              <a:t>শব্দশ্রেণির</a:t>
            </a:r>
            <a:r>
              <a:rPr lang="en-US" u="sng" dirty="0"/>
              <a:t> </a:t>
            </a:r>
            <a:r>
              <a:rPr lang="en-US" u="sng" dirty="0" err="1"/>
              <a:t>সংজ্ঞা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74837"/>
            <a:ext cx="9144000" cy="4221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	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ব্যাকরণগত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অবস্থানের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ভিত্তিতে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বাংলা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ভাষার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শব্দ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সমূহকে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যে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কয়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ভাগে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বিভক্ত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করা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হয়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তাকে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ব্যাকরণিক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শব্দশ্রেণি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বলে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।</a:t>
            </a:r>
          </a:p>
          <a:p>
            <a:pPr>
              <a:buNone/>
            </a:pP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  </a:t>
            </a:r>
          </a:p>
          <a:p>
            <a:pPr>
              <a:buNone/>
            </a:pP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উদাহরণ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–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কুমিল্লা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সে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।</a:t>
            </a:r>
          </a:p>
        </p:txBody>
      </p:sp>
    </p:spTree>
  </p:cSld>
  <p:clrMapOvr>
    <a:masterClrMapping/>
  </p:clrMapOvr>
  <p:transition spd="med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 animBg="1"/>
      <p:bldP spid="2" grpId="0"/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ular Callout 5"/>
          <p:cNvSpPr/>
          <p:nvPr/>
        </p:nvSpPr>
        <p:spPr>
          <a:xfrm>
            <a:off x="609600" y="1447800"/>
            <a:ext cx="7848600" cy="4724400"/>
          </a:xfrm>
          <a:prstGeom prst="wedgeRoundRectCallou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</p:spPr>
        <p:txBody>
          <a:bodyPr>
            <a:normAutofit/>
          </a:bodyPr>
          <a:lstStyle/>
          <a:p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495800"/>
          </a:xfrm>
        </p:spPr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en-US" b="1" dirty="0"/>
              <a:t>	১) </a:t>
            </a:r>
            <a:r>
              <a:rPr lang="en-US" b="1" dirty="0" err="1"/>
              <a:t>বিশেষ্য</a:t>
            </a:r>
            <a:endParaRPr lang="en-US" b="1" dirty="0"/>
          </a:p>
          <a:p>
            <a:pPr marL="514350" indent="-514350">
              <a:buNone/>
            </a:pPr>
            <a:r>
              <a:rPr lang="en-US" b="1" dirty="0"/>
              <a:t>	২) </a:t>
            </a:r>
            <a:r>
              <a:rPr lang="en-US" b="1" dirty="0" err="1"/>
              <a:t>সর্বনাম</a:t>
            </a:r>
            <a:endParaRPr lang="en-US" b="1" dirty="0"/>
          </a:p>
          <a:p>
            <a:pPr marL="514350" indent="-514350">
              <a:buNone/>
            </a:pPr>
            <a:r>
              <a:rPr lang="en-US" b="1" dirty="0"/>
              <a:t>	৩) </a:t>
            </a:r>
            <a:r>
              <a:rPr lang="en-US" b="1" dirty="0" err="1"/>
              <a:t>বিশেষণ</a:t>
            </a:r>
            <a:endParaRPr lang="en-US" b="1" dirty="0"/>
          </a:p>
          <a:p>
            <a:pPr marL="514350" indent="-514350">
              <a:buNone/>
            </a:pPr>
            <a:r>
              <a:rPr lang="en-US" b="1" dirty="0"/>
              <a:t>	৪) </a:t>
            </a:r>
            <a:r>
              <a:rPr lang="en-US" b="1" dirty="0" err="1"/>
              <a:t>ক্রিয়া</a:t>
            </a:r>
            <a:endParaRPr lang="en-US" b="1" dirty="0"/>
          </a:p>
          <a:p>
            <a:pPr marL="514350" indent="-514350">
              <a:buNone/>
            </a:pPr>
            <a:r>
              <a:rPr lang="en-US" b="1" dirty="0"/>
              <a:t>	৫) </a:t>
            </a:r>
            <a:r>
              <a:rPr lang="en-US" b="1" dirty="0" err="1"/>
              <a:t>ক্রিয়াবিশেষণ</a:t>
            </a:r>
            <a:endParaRPr lang="en-US" b="1" dirty="0"/>
          </a:p>
          <a:p>
            <a:pPr marL="514350" indent="-514350">
              <a:buNone/>
            </a:pPr>
            <a:r>
              <a:rPr lang="en-US" b="1" dirty="0"/>
              <a:t>	৬) </a:t>
            </a:r>
            <a:r>
              <a:rPr lang="en-US" b="1" dirty="0" err="1"/>
              <a:t>যোজক</a:t>
            </a:r>
            <a:endParaRPr lang="en-US" b="1" dirty="0"/>
          </a:p>
          <a:p>
            <a:pPr marL="514350" indent="-514350">
              <a:buNone/>
            </a:pPr>
            <a:r>
              <a:rPr lang="en-US" b="1" dirty="0"/>
              <a:t>	৭) </a:t>
            </a:r>
            <a:r>
              <a:rPr lang="en-US" b="1" dirty="0" err="1"/>
              <a:t>অনুসর্গ</a:t>
            </a:r>
            <a:endParaRPr lang="en-US" b="1" dirty="0"/>
          </a:p>
          <a:p>
            <a:pPr marL="514350" indent="-514350">
              <a:buNone/>
            </a:pPr>
            <a:r>
              <a:rPr lang="en-US" b="1" dirty="0"/>
              <a:t>	৮) </a:t>
            </a:r>
            <a:r>
              <a:rPr lang="en-US" b="1" dirty="0" err="1"/>
              <a:t>আবেগ</a:t>
            </a:r>
            <a:r>
              <a:rPr lang="en-US" b="1" dirty="0"/>
              <a:t> </a:t>
            </a:r>
            <a:r>
              <a:rPr lang="en-US" b="1" dirty="0" err="1"/>
              <a:t>শব্দ</a:t>
            </a:r>
            <a:endParaRPr lang="en-US" b="1" dirty="0"/>
          </a:p>
          <a:p>
            <a:pPr marL="514350" indent="-514350">
              <a:buNone/>
            </a:pPr>
            <a:endParaRPr lang="en-US" b="1" dirty="0"/>
          </a:p>
        </p:txBody>
      </p:sp>
      <p:sp>
        <p:nvSpPr>
          <p:cNvPr id="4" name="Flowchart: Alternate Process 3"/>
          <p:cNvSpPr/>
          <p:nvPr/>
        </p:nvSpPr>
        <p:spPr>
          <a:xfrm>
            <a:off x="990600" y="228600"/>
            <a:ext cx="7162800" cy="1066800"/>
          </a:xfrm>
          <a:prstGeom prst="flowChartAlternateProcess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/>
              <a:t>ব্যাকরণিক</a:t>
            </a:r>
            <a:r>
              <a:rPr lang="en-US" sz="3600" b="1" dirty="0"/>
              <a:t> </a:t>
            </a:r>
            <a:r>
              <a:rPr lang="en-US" sz="3600" b="1" dirty="0" err="1"/>
              <a:t>শব্দশ্রেণি</a:t>
            </a:r>
            <a:r>
              <a:rPr lang="en-US" sz="3600" b="1" dirty="0"/>
              <a:t> </a:t>
            </a:r>
            <a:r>
              <a:rPr lang="en-US" sz="3600" b="1" dirty="0" err="1"/>
              <a:t>আট</a:t>
            </a:r>
            <a:r>
              <a:rPr lang="en-US" sz="3600" b="1" dirty="0"/>
              <a:t> </a:t>
            </a:r>
            <a:r>
              <a:rPr lang="en-US" sz="3600" b="1" dirty="0" err="1"/>
              <a:t>প্রকার</a:t>
            </a:r>
            <a:endParaRPr lang="en-US" sz="3600" b="1" dirty="0"/>
          </a:p>
        </p:txBody>
      </p:sp>
    </p:spTree>
  </p:cSld>
  <p:clrMapOvr>
    <a:masterClrMapping/>
  </p:clrMapOvr>
  <p:transition spd="med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 uiExpand="1" build="p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orizontal Scroll 5"/>
          <p:cNvSpPr/>
          <p:nvPr/>
        </p:nvSpPr>
        <p:spPr>
          <a:xfrm>
            <a:off x="228600" y="838200"/>
            <a:ext cx="8763000" cy="5105400"/>
          </a:xfrm>
          <a:prstGeom prst="horizontalScroll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752600"/>
            <a:ext cx="9144000" cy="5410200"/>
          </a:xfrm>
        </p:spPr>
        <p:txBody>
          <a:bodyPr/>
          <a:lstStyle/>
          <a:p>
            <a:pPr>
              <a:buNone/>
            </a:pPr>
            <a:r>
              <a:rPr lang="en-US" b="1" dirty="0"/>
              <a:t>		</a:t>
            </a:r>
            <a:r>
              <a:rPr lang="en-US" b="1" dirty="0" err="1"/>
              <a:t>যে</a:t>
            </a:r>
            <a:r>
              <a:rPr lang="en-US" b="1" dirty="0"/>
              <a:t> </a:t>
            </a:r>
            <a:r>
              <a:rPr lang="en-US" b="1" dirty="0" err="1"/>
              <a:t>শব্দশ্রেণি</a:t>
            </a:r>
            <a:r>
              <a:rPr lang="en-US" b="1" dirty="0"/>
              <a:t> </a:t>
            </a:r>
            <a:r>
              <a:rPr lang="en-US" b="1" dirty="0" err="1"/>
              <a:t>দ্বারা</a:t>
            </a:r>
            <a:r>
              <a:rPr lang="en-US" b="1" dirty="0"/>
              <a:t> </a:t>
            </a:r>
            <a:r>
              <a:rPr lang="en-US" b="1" dirty="0" err="1"/>
              <a:t>কোনো</a:t>
            </a:r>
            <a:r>
              <a:rPr lang="en-US" b="1" dirty="0"/>
              <a:t> </a:t>
            </a:r>
            <a:r>
              <a:rPr lang="en-US" b="1" dirty="0" err="1"/>
              <a:t>ব্যক্তি</a:t>
            </a:r>
            <a:r>
              <a:rPr lang="en-US" b="1" dirty="0"/>
              <a:t>, </a:t>
            </a:r>
            <a:r>
              <a:rPr lang="en-US" b="1" dirty="0" err="1"/>
              <a:t>বস্তু</a:t>
            </a:r>
            <a:r>
              <a:rPr lang="en-US" b="1" dirty="0"/>
              <a:t>, </a:t>
            </a:r>
            <a:r>
              <a:rPr lang="en-US" b="1" dirty="0" err="1"/>
              <a:t>জাতি</a:t>
            </a:r>
            <a:r>
              <a:rPr lang="en-US" b="1" dirty="0"/>
              <a:t>, 	</a:t>
            </a:r>
            <a:r>
              <a:rPr lang="en-US" b="1" dirty="0" err="1"/>
              <a:t>সমষ্টি</a:t>
            </a:r>
            <a:r>
              <a:rPr lang="en-US" b="1" dirty="0"/>
              <a:t>, </a:t>
            </a:r>
            <a:r>
              <a:rPr lang="en-US" b="1" dirty="0" err="1"/>
              <a:t>স্থান</a:t>
            </a:r>
            <a:r>
              <a:rPr lang="en-US" b="1" dirty="0"/>
              <a:t>, </a:t>
            </a:r>
            <a:r>
              <a:rPr lang="en-US" b="1" dirty="0" err="1"/>
              <a:t>কাল</a:t>
            </a:r>
            <a:r>
              <a:rPr lang="en-US" b="1" dirty="0"/>
              <a:t>, </a:t>
            </a:r>
            <a:r>
              <a:rPr lang="en-US" b="1" dirty="0" err="1"/>
              <a:t>ভাব</a:t>
            </a:r>
            <a:r>
              <a:rPr lang="en-US" b="1" dirty="0"/>
              <a:t>, </a:t>
            </a:r>
            <a:r>
              <a:rPr lang="en-US" b="1" dirty="0" err="1"/>
              <a:t>কর্ম</a:t>
            </a:r>
            <a:r>
              <a:rPr lang="en-US" b="1" dirty="0"/>
              <a:t> </a:t>
            </a:r>
            <a:r>
              <a:rPr lang="en-US" b="1" dirty="0" err="1"/>
              <a:t>বা</a:t>
            </a:r>
            <a:r>
              <a:rPr lang="en-US" b="1" dirty="0"/>
              <a:t> </a:t>
            </a:r>
            <a:r>
              <a:rPr lang="en-US" b="1" dirty="0" err="1"/>
              <a:t>গুণের</a:t>
            </a:r>
            <a:r>
              <a:rPr lang="en-US" b="1" dirty="0"/>
              <a:t> </a:t>
            </a:r>
            <a:r>
              <a:rPr lang="en-US" b="1" dirty="0" err="1"/>
              <a:t>নাম</a:t>
            </a:r>
            <a:r>
              <a:rPr lang="en-US" b="1" dirty="0"/>
              <a:t> 	</a:t>
            </a:r>
            <a:r>
              <a:rPr lang="en-US" b="1" dirty="0" err="1"/>
              <a:t>বোঝায়</a:t>
            </a:r>
            <a:r>
              <a:rPr lang="en-US" b="1" dirty="0"/>
              <a:t>, </a:t>
            </a:r>
            <a:r>
              <a:rPr lang="en-US" b="1" dirty="0" err="1"/>
              <a:t>তাকে</a:t>
            </a:r>
            <a:r>
              <a:rPr lang="en-US" b="1" dirty="0"/>
              <a:t> </a:t>
            </a:r>
            <a:r>
              <a:rPr lang="en-US" b="1" dirty="0" err="1"/>
              <a:t>বিশেষ্য</a:t>
            </a:r>
            <a:r>
              <a:rPr lang="en-US" b="1" dirty="0"/>
              <a:t> </a:t>
            </a:r>
            <a:r>
              <a:rPr lang="en-US" b="1" dirty="0" err="1"/>
              <a:t>বলে</a:t>
            </a:r>
            <a:r>
              <a:rPr lang="en-US" b="1" dirty="0"/>
              <a:t>।</a:t>
            </a:r>
          </a:p>
          <a:p>
            <a:pPr>
              <a:buNone/>
            </a:pPr>
            <a:endParaRPr lang="en-US" b="1" dirty="0"/>
          </a:p>
          <a:p>
            <a:pPr>
              <a:buNone/>
            </a:pPr>
            <a:r>
              <a:rPr lang="en-US" b="1" dirty="0"/>
              <a:t>  		 </a:t>
            </a:r>
            <a:r>
              <a:rPr lang="en-US" b="1" dirty="0" err="1"/>
              <a:t>উদাহরণ</a:t>
            </a:r>
            <a:r>
              <a:rPr lang="en-US" b="1" dirty="0"/>
              <a:t>- </a:t>
            </a:r>
            <a:r>
              <a:rPr lang="en-US" b="1" dirty="0" err="1"/>
              <a:t>রহিম</a:t>
            </a:r>
            <a:r>
              <a:rPr lang="en-US" b="1" dirty="0"/>
              <a:t>, </a:t>
            </a:r>
            <a:r>
              <a:rPr lang="en-US" b="1" dirty="0" err="1"/>
              <a:t>কুমিল্লা</a:t>
            </a:r>
            <a:r>
              <a:rPr lang="en-US" dirty="0"/>
              <a:t>।</a:t>
            </a:r>
          </a:p>
        </p:txBody>
      </p:sp>
      <p:sp>
        <p:nvSpPr>
          <p:cNvPr id="5" name="Down Arrow Callout 4"/>
          <p:cNvSpPr/>
          <p:nvPr/>
        </p:nvSpPr>
        <p:spPr>
          <a:xfrm>
            <a:off x="2590800" y="228600"/>
            <a:ext cx="4343400" cy="1066800"/>
          </a:xfrm>
          <a:prstGeom prst="downArrow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বিশেষ্য</a:t>
            </a:r>
            <a:endParaRPr lang="en-US" sz="4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 spd="med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 build="p"/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NikoshBAN"/>
        <a:ea typeface=""/>
        <a:cs typeface=""/>
      </a:majorFont>
      <a:minorFont>
        <a:latin typeface="NikoshB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1205</TotalTime>
  <Words>503</Words>
  <Application>Microsoft Office PowerPoint</Application>
  <PresentationFormat>On-screen Show (4:3)</PresentationFormat>
  <Paragraphs>95</Paragraphs>
  <Slides>18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NikoshBAN</vt:lpstr>
      <vt:lpstr>Wingdings</vt:lpstr>
      <vt:lpstr>Office Theme</vt:lpstr>
      <vt:lpstr>স্বাগত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ব্যাকরণিক শব্দশ্রেণির সংজ্ঞা</vt:lpstr>
      <vt:lpstr>PowerPoint Presentation</vt:lpstr>
      <vt:lpstr>PowerPoint Presentation</vt:lpstr>
      <vt:lpstr>PowerPoint Presentation</vt:lpstr>
      <vt:lpstr>PowerPoint Presentation</vt:lpstr>
      <vt:lpstr> </vt:lpstr>
      <vt:lpstr> </vt:lpstr>
      <vt:lpstr> </vt:lpstr>
      <vt:lpstr> </vt:lpstr>
      <vt:lpstr> </vt:lpstr>
      <vt:lpstr>PowerPoint Presentation</vt:lpstr>
      <vt:lpstr>ধন্যবাদ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ASUS</dc:creator>
  <cp:lastModifiedBy>HP</cp:lastModifiedBy>
  <cp:revision>141</cp:revision>
  <dcterms:created xsi:type="dcterms:W3CDTF">2006-08-16T00:00:00Z</dcterms:created>
  <dcterms:modified xsi:type="dcterms:W3CDTF">2026-06-16T14:13:49Z</dcterms:modified>
</cp:coreProperties>
</file>