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2" r:id="rId3"/>
    <p:sldId id="299" r:id="rId4"/>
    <p:sldId id="263" r:id="rId5"/>
    <p:sldId id="264" r:id="rId6"/>
    <p:sldId id="290" r:id="rId7"/>
    <p:sldId id="270" r:id="rId8"/>
    <p:sldId id="278" r:id="rId9"/>
    <p:sldId id="287" r:id="rId10"/>
    <p:sldId id="302" r:id="rId11"/>
    <p:sldId id="300" r:id="rId12"/>
    <p:sldId id="301" r:id="rId13"/>
    <p:sldId id="288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80871"/>
            <a:ext cx="762000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1752600"/>
            <a:ext cx="7315200" cy="4191000"/>
            <a:chOff x="762000" y="990600"/>
            <a:chExt cx="7543800" cy="4267200"/>
          </a:xfrm>
          <a:solidFill>
            <a:srgbClr val="00800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762000" y="990600"/>
              <a:ext cx="7543800" cy="4267200"/>
              <a:chOff x="762000" y="914400"/>
              <a:chExt cx="7543800" cy="4267200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762000" y="914400"/>
                <a:ext cx="7543800" cy="4267200"/>
              </a:xfrm>
              <a:prstGeom prst="rect">
                <a:avLst/>
              </a:prstGeom>
              <a:grp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3000" y="1447800"/>
                <a:ext cx="6705600" cy="3276600"/>
              </a:xfrm>
              <a:prstGeom prst="rect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239000" y="2362200"/>
                <a:ext cx="609600" cy="12954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7" idx="0"/>
                <a:endCxn id="17" idx="2"/>
              </p:cNvCxnSpPr>
              <p:nvPr/>
            </p:nvCxnSpPr>
            <p:spPr>
              <a:xfrm rot="16200000" flipH="1">
                <a:off x="2857500" y="3086100"/>
                <a:ext cx="3276600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3733800" y="2286000"/>
                <a:ext cx="1524000" cy="1524000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143000" y="2362200"/>
              <a:ext cx="609600" cy="12954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76400"/>
            <a:ext cx="8229600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রাস্তাটির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নির্নয়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304800"/>
            <a:ext cx="24384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সমস্যাবলী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3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50441"/>
            <a:ext cx="6629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= ৬০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= ৪০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66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\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= ( ৬০ × ৪০ )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                    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= ২৪০০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3657600"/>
            <a:ext cx="7620000" cy="1846659"/>
            <a:chOff x="838200" y="3657600"/>
            <a:chExt cx="7620000" cy="1846659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3657600"/>
              <a:ext cx="76200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রাস্তা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বাদে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বাগানের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  <a:sym typeface="Symbol"/>
                </a:rPr>
                <a:t>দৈর্ঘ্য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  <a:sym typeface="Symbol"/>
                </a:rPr>
                <a:t> = { ৬০ - ( ২ × ২ ) }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  <a:sym typeface="Symbol"/>
                </a:rPr>
                <a:t>মিটার</a:t>
              </a:r>
              <a:endParaRPr lang="en-US" sz="3200" b="1" dirty="0">
                <a:latin typeface="NikoshBAN" pitchFamily="2" charset="0"/>
                <a:cs typeface="NikoshBAN" pitchFamily="2" charset="0"/>
                <a:sym typeface="Symbol"/>
              </a:endParaRPr>
            </a:p>
            <a:p>
              <a:r>
                <a:rPr lang="en-US" sz="3200" b="1" dirty="0">
                  <a:latin typeface="NikoshBAN" pitchFamily="2" charset="0"/>
                  <a:cs typeface="NikoshBAN" pitchFamily="2" charset="0"/>
                  <a:sym typeface="Symbol"/>
                </a:rPr>
                <a:t>               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= ( ৬০ - ৪ )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                                                                 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  <a:p>
              <a:endParaRPr lang="en-US" b="1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61776177"/>
                </p:ext>
              </p:extLst>
            </p:nvPr>
          </p:nvGraphicFramePr>
          <p:xfrm>
            <a:off x="838200" y="3733800"/>
            <a:ext cx="345761" cy="1005840"/>
          </p:xfrm>
          <a:graphic>
            <a:graphicData uri="http://schemas.openxmlformats.org/presentationml/2006/ole">
              <p:oleObj spid="_x0000_s32795" name="Equation" r:id="rId3" imgW="139639" imgH="406224" progId="">
                <p:embed/>
              </p:oleObj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842962" y="4708088"/>
            <a:ext cx="7272338" cy="1384995"/>
            <a:chOff x="842962" y="4708088"/>
            <a:chExt cx="7272338" cy="1384995"/>
          </a:xfrm>
        </p:grpSpPr>
        <p:sp>
          <p:nvSpPr>
            <p:cNvPr id="12" name="Rectangle 11"/>
            <p:cNvSpPr/>
            <p:nvPr/>
          </p:nvSpPr>
          <p:spPr>
            <a:xfrm>
              <a:off x="1295400" y="4708088"/>
              <a:ext cx="68199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রাস্তা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বাদে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বাগানের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প্রস্থ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= { ৪০ - ( ২ × ২ )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}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                    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= ( ৪০ - ৪ )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= ৩৬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74743560"/>
                </p:ext>
              </p:extLst>
            </p:nvPr>
          </p:nvGraphicFramePr>
          <p:xfrm>
            <a:off x="842962" y="4785360"/>
            <a:ext cx="345761" cy="1005840"/>
          </p:xfrm>
          <a:graphic>
            <a:graphicData uri="http://schemas.openxmlformats.org/presentationml/2006/ole">
              <p:oleObj spid="_x0000_s32796" name="Equation" r:id="rId4" imgW="139639" imgH="406224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5986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\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= ( ৫৬ × ৩৬ )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                          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Symbol"/>
              </a:rPr>
              <a:t>     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     = 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২০১৬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\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= ( ২৪০০ – ২০১৬ )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                   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= ৩৮৪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936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57200" y="4983540"/>
            <a:ext cx="82296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প্রতি বর্গমিটার ৭.২৫ টাকা দরে পথটিতে ঘাস লাগাতে কত খরচ হবে?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6727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2600" y="956310"/>
            <a:ext cx="6096000" cy="3691890"/>
            <a:chOff x="1752600" y="956310"/>
            <a:chExt cx="6096000" cy="36918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2600" y="956310"/>
              <a:ext cx="6096000" cy="36499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752600" y="990600"/>
              <a:ext cx="6019800" cy="3657600"/>
              <a:chOff x="1752600" y="990600"/>
              <a:chExt cx="6019800" cy="36576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209800" y="1524000"/>
                <a:ext cx="5057274" cy="256303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Up-Down Arrow 5"/>
              <p:cNvSpPr/>
              <p:nvPr/>
            </p:nvSpPr>
            <p:spPr>
              <a:xfrm flipH="1">
                <a:off x="4648200" y="4114800"/>
                <a:ext cx="76200" cy="533400"/>
              </a:xfrm>
              <a:prstGeom prst="upDownArrow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Up-Down Arrow 6"/>
              <p:cNvSpPr/>
              <p:nvPr/>
            </p:nvSpPr>
            <p:spPr>
              <a:xfrm flipH="1">
                <a:off x="4724400" y="990600"/>
                <a:ext cx="76200" cy="533400"/>
              </a:xfrm>
              <a:prstGeom prst="upDownArrow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eft-Right Arrow 7"/>
              <p:cNvSpPr/>
              <p:nvPr/>
            </p:nvSpPr>
            <p:spPr>
              <a:xfrm>
                <a:off x="7315200" y="2743200"/>
                <a:ext cx="457200" cy="76200"/>
              </a:xfrm>
              <a:prstGeom prst="leftRightArrow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Left-Right Arrow 8"/>
              <p:cNvSpPr/>
              <p:nvPr/>
            </p:nvSpPr>
            <p:spPr>
              <a:xfrm>
                <a:off x="1752600" y="2743200"/>
                <a:ext cx="457200" cy="76200"/>
              </a:xfrm>
              <a:prstGeom prst="leftRightArrow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515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4114800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86868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আয়তাকার ঘরের দৈর্ঘ্য প্রস্থের দেড় গুন। এর ক্ষেত্রফল ২১৬ বর্গমিটার হলে ,পরিসীমা কত?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7173" y="-76200"/>
            <a:ext cx="2735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op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0411"/>
            <a:ext cx="9144000" cy="567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/>
          <p:cNvSpPr txBox="1">
            <a:spLocks/>
          </p:cNvSpPr>
          <p:nvPr/>
        </p:nvSpPr>
        <p:spPr>
          <a:xfrm>
            <a:off x="3124200" y="3810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057400"/>
            <a:ext cx="4800600" cy="396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মোঃজহিরুল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28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শিক্ষক(গনিত)</a:t>
            </a:r>
          </a:p>
          <a:p>
            <a:r>
              <a:rPr lang="en-US" sz="28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নিতলী</a:t>
            </a:r>
            <a:r>
              <a:rPr lang="en-US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সমটত</a:t>
            </a:r>
            <a:r>
              <a:rPr lang="en-US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কাউখালী,পিরোজপুর</a:t>
            </a:r>
            <a:endParaRPr lang="bn-BD" sz="2800" b="1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১৬৮৮৬৩৬৩৬২</a:t>
            </a:r>
          </a:p>
          <a:p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jahir2212988@gmail.com</a:t>
            </a:r>
            <a:endParaRPr lang="en-US" sz="2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133600"/>
            <a:ext cx="39624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শ্রেনিঃ৮ম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বিষয়ঃগনিত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অধ্যায়ঃ৩য়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সময়ঃ৪৫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334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3119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011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61501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6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1" y="279737"/>
            <a:ext cx="7010399" cy="5435263"/>
            <a:chOff x="1066801" y="279737"/>
            <a:chExt cx="7010399" cy="5435263"/>
          </a:xfrm>
        </p:grpSpPr>
        <p:sp>
          <p:nvSpPr>
            <p:cNvPr id="3" name="TextBox 2"/>
            <p:cNvSpPr txBox="1"/>
            <p:nvPr/>
          </p:nvSpPr>
          <p:spPr>
            <a:xfrm>
              <a:off x="2133600" y="279737"/>
              <a:ext cx="4724400" cy="10156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6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শিরোনাম</a:t>
              </a:r>
              <a:endPara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400" y="3468469"/>
              <a:ext cx="655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আয়তাকারক্ষেত্রের</a:t>
              </a:r>
              <a:r>
                <a:rPr lang="en-US" sz="3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3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পরিসীমা</a:t>
              </a:r>
              <a:r>
                <a:rPr lang="en-US" sz="3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নির্ণয়</a:t>
              </a:r>
              <a:endPara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1" y="2057400"/>
              <a:ext cx="7010399" cy="3657600"/>
            </a:xfrm>
            <a:prstGeom prst="rect">
              <a:avLst/>
            </a:prstGeom>
            <a:noFill/>
            <a:ln w="571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22418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90172" y="2023381"/>
            <a:ext cx="716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152400"/>
            <a:ext cx="373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8187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US" sz="4000" spc="-300" dirty="0" err="1" smtClean="0">
                <a:latin typeface="NikoshBAN" pitchFamily="2" charset="0"/>
                <a:cs typeface="NikoshBAN" pitchFamily="2" charset="0"/>
              </a:rPr>
              <a:t>আয়তক্ষেত্র</a:t>
            </a:r>
            <a:r>
              <a:rPr lang="en-US" sz="4000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spc="-300" dirty="0" smtClean="0"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4000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3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-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4000" spc="-300" dirty="0" err="1" smtClean="0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bn-BD" sz="4000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-300" dirty="0" smtClean="0">
                <a:latin typeface="NikoshBAN" pitchFamily="2" charset="0"/>
                <a:cs typeface="NikoshBAN" pitchFamily="2" charset="0"/>
              </a:rPr>
              <a:t>সূত্রাবলী ব্যবহার করে </a:t>
            </a:r>
            <a:r>
              <a:rPr lang="en-US" sz="4000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-300" dirty="0" smtClean="0">
                <a:latin typeface="NikoshBAN" pitchFamily="2" charset="0"/>
                <a:cs typeface="NikoshBAN" pitchFamily="2" charset="0"/>
              </a:rPr>
              <a:t>আয়তাকারক্ষেত্রের সমস্যাবলী সমাধান </a:t>
            </a:r>
            <a:r>
              <a:rPr lang="en-US" sz="4000" spc="-3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3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-3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spc="-3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19200" y="304800"/>
            <a:ext cx="6144064" cy="3556575"/>
            <a:chOff x="1219200" y="304800"/>
            <a:chExt cx="6144064" cy="3556575"/>
          </a:xfrm>
        </p:grpSpPr>
        <p:sp>
          <p:nvSpPr>
            <p:cNvPr id="2" name="Rectangle 1"/>
            <p:cNvSpPr/>
            <p:nvPr/>
          </p:nvSpPr>
          <p:spPr>
            <a:xfrm>
              <a:off x="1752600" y="685800"/>
              <a:ext cx="5120640" cy="259080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19200" y="381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5400" y="32766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0400" y="3048000"/>
              <a:ext cx="352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304800"/>
              <a:ext cx="351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3733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spc="-150" dirty="0" smtClean="0">
                <a:latin typeface="NikoshBAN" pitchFamily="2" charset="0"/>
                <a:cs typeface="NikoshBAN" pitchFamily="2" charset="0"/>
              </a:rPr>
              <a:t>যে চতুর্ভ</a:t>
            </a:r>
            <a:r>
              <a:rPr lang="bn-IN" sz="2800" b="1" spc="-15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2800" b="1" spc="-150" dirty="0" smtClean="0">
                <a:latin typeface="NikoshBAN" pitchFamily="2" charset="0"/>
                <a:cs typeface="NikoshBAN" pitchFamily="2" charset="0"/>
              </a:rPr>
              <a:t>জের বিপরীত বাহুগুলো পরস্পর সমান এবং প্রত্যেকটি কোণ এক সমকোণ ,তাকে আয়তক্ষেত্র বলে।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800600"/>
            <a:ext cx="297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pc="-150" dirty="0" smtClean="0">
                <a:latin typeface="NikoshBAN" pitchFamily="2" charset="0"/>
                <a:cs typeface="NikoshBAN" pitchFamily="2" charset="0"/>
              </a:rPr>
              <a:t>অর্থাৎ,</a:t>
            </a:r>
          </a:p>
          <a:p>
            <a:pPr algn="ctr"/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smtClean="0">
                <a:latin typeface="NikoshBAN" pitchFamily="2" charset="0"/>
                <a:cs typeface="NikoshBAN" pitchFamily="2" charset="0"/>
              </a:rPr>
              <a:t>AB = CD</a:t>
            </a:r>
            <a:r>
              <a:rPr lang="bn-IN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smtClean="0">
                <a:latin typeface="NikoshBAN" pitchFamily="2" charset="0"/>
                <a:cs typeface="NikoshBAN" pitchFamily="2" charset="0"/>
              </a:rPr>
              <a:t>, BC = AD  </a:t>
            </a:r>
            <a:endParaRPr lang="en-US" b="1" spc="-15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79425" y="5154613"/>
          <a:ext cx="8413750" cy="1222375"/>
        </p:xfrm>
        <a:graphic>
          <a:graphicData uri="http://schemas.openxmlformats.org/presentationml/2006/ole">
            <p:oleObj spid="_x0000_s27675" name="Equation" r:id="rId3" imgW="1841500" imgH="317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313" y="152400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সূত্রাবলীঃ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447800"/>
            <a:ext cx="4724400" cy="2590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-3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endParaRPr lang="en-US" sz="5400" b="1" spc="-3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00200" y="4048780"/>
            <a:ext cx="4648200" cy="523220"/>
            <a:chOff x="1600200" y="4267200"/>
            <a:chExt cx="4648200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42672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দৈর্ঘ্য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67200" y="4495800"/>
              <a:ext cx="19812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1"/>
            </p:cNvCxnSpPr>
            <p:nvPr/>
          </p:nvCxnSpPr>
          <p:spPr>
            <a:xfrm rot="10800000">
              <a:off x="1600200" y="4495800"/>
              <a:ext cx="1828800" cy="3301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242455" y="1524000"/>
            <a:ext cx="615553" cy="2514600"/>
            <a:chOff x="6242455" y="1524000"/>
            <a:chExt cx="615553" cy="2514600"/>
          </a:xfrm>
        </p:grpSpPr>
        <p:sp>
          <p:nvSpPr>
            <p:cNvPr id="16" name="TextBox 15"/>
            <p:cNvSpPr txBox="1"/>
            <p:nvPr/>
          </p:nvSpPr>
          <p:spPr>
            <a:xfrm>
              <a:off x="6242455" y="2521803"/>
              <a:ext cx="615553" cy="830997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প্রস্থ</a:t>
              </a:r>
              <a:endParaRPr lang="en-US" sz="2800" b="1" dirty="0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6553200" y="1524000"/>
              <a:ext cx="76200" cy="990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553200" y="3048000"/>
              <a:ext cx="762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14400" y="4520625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= (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0393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(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 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÷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648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= (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÷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)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6172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রিসীমা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+ প্রস্থ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3" grpId="0"/>
      <p:bldP spid="23" grpId="1"/>
      <p:bldP spid="14" grpId="0"/>
      <p:bldP spid="14" grpId="1"/>
      <p:bldP spid="15" grpId="0"/>
      <p:bldP spid="15" grpId="1"/>
      <p:bldP spid="15" grpId="2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907" y="152400"/>
            <a:ext cx="446949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 নজরে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সূত্রাবলীঃ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441040" y="4114800"/>
            <a:ext cx="832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÷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÷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২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990600"/>
            <a:ext cx="4724400" cy="25908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-3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endParaRPr lang="en-US" sz="4400" b="1" spc="-3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591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3820180"/>
            <a:ext cx="1981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rot="10800000">
            <a:off x="1600200" y="3820180"/>
            <a:ext cx="1828800" cy="330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2447" y="1988403"/>
            <a:ext cx="615553" cy="8309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2800" b="1" dirty="0"/>
          </a:p>
        </p:txBody>
      </p:sp>
      <p:sp>
        <p:nvSpPr>
          <p:cNvPr id="17" name="Up Arrow 16"/>
          <p:cNvSpPr/>
          <p:nvPr/>
        </p:nvSpPr>
        <p:spPr>
          <a:xfrm>
            <a:off x="6553192" y="990600"/>
            <a:ext cx="762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553192" y="2514600"/>
            <a:ext cx="76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04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07" y="1884859"/>
            <a:ext cx="5884385" cy="3677741"/>
          </a:xfrm>
          <a:prstGeom prst="rect">
            <a:avLst/>
          </a:prstGeom>
          <a:ln w="762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0400" y="1219200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718011" y="3441411"/>
            <a:ext cx="167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715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76800" y="1447800"/>
            <a:ext cx="2065892" cy="15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1058306" y="1472862"/>
            <a:ext cx="2218293" cy="12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543800" y="1905000"/>
            <a:ext cx="45719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543800" y="4343400"/>
            <a:ext cx="45719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49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806</TotalTime>
  <Words>410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Concourse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ANGSHUMAN</dc:creator>
  <cp:lastModifiedBy>hp</cp:lastModifiedBy>
  <cp:revision>153</cp:revision>
  <dcterms:created xsi:type="dcterms:W3CDTF">2006-08-16T00:00:00Z</dcterms:created>
  <dcterms:modified xsi:type="dcterms:W3CDTF">2026-06-16T16:27:39Z</dcterms:modified>
</cp:coreProperties>
</file>