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94" r:id="rId2"/>
    <p:sldId id="296" r:id="rId3"/>
    <p:sldId id="295" r:id="rId4"/>
    <p:sldId id="257" r:id="rId5"/>
    <p:sldId id="275" r:id="rId6"/>
    <p:sldId id="276" r:id="rId7"/>
    <p:sldId id="280" r:id="rId8"/>
    <p:sldId id="268" r:id="rId9"/>
    <p:sldId id="278" r:id="rId10"/>
    <p:sldId id="289" r:id="rId11"/>
    <p:sldId id="269" r:id="rId12"/>
    <p:sldId id="282" r:id="rId13"/>
    <p:sldId id="28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2494"/>
    <a:srgbClr val="804690"/>
    <a:srgbClr val="996633"/>
    <a:srgbClr val="FF00FF"/>
    <a:srgbClr val="1CB03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F3511-FB84-47D4-B785-91206359C3F3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66253-86A9-4D06-AC2A-14FCF9C3FE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431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66253-86A9-4D06-AC2A-14FCF9C3FE6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5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gi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rysanthemum-009o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1361043" y="1318327"/>
            <a:ext cx="582563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MwYZ</a:t>
            </a:r>
            <a:r>
              <a:rPr lang="en-US" sz="60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6000" b="0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K¬v‡k</a:t>
            </a:r>
            <a:r>
              <a:rPr lang="en-US" sz="60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6000" b="0" cap="none" spc="0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mevB‡K</a:t>
            </a:r>
            <a:r>
              <a:rPr lang="en-US" sz="60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... </a:t>
            </a:r>
            <a:endParaRPr lang="en-US" sz="60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9904059">
            <a:off x="1901753" y="3421917"/>
            <a:ext cx="6665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0" dirty="0" smtClean="0">
                <a:solidFill>
                  <a:srgbClr val="FFFF00"/>
                </a:solidFill>
                <a:latin typeface="ChandrabatiMatraMJ" pitchFamily="2" charset="0"/>
              </a:rPr>
              <a:t>¯^</a:t>
            </a:r>
            <a:r>
              <a:rPr lang="en-US" sz="14400" dirty="0" err="1" smtClean="0">
                <a:solidFill>
                  <a:srgbClr val="FFFF00"/>
                </a:solidFill>
                <a:latin typeface="ChandrabatiMatraMJ" pitchFamily="2" charset="0"/>
              </a:rPr>
              <a:t>vMZg</a:t>
            </a:r>
            <a:endParaRPr lang="en-US" sz="14400" dirty="0">
              <a:solidFill>
                <a:srgbClr val="FFFF00"/>
              </a:solidFill>
              <a:latin typeface="ChandrabatiMatra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70909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" name="applause.wav"/>
          </p:stSnd>
        </p:sndAc>
      </p:transition>
    </mc:Choice>
    <mc:Fallback>
      <p:transition spd="slow">
        <p:fade/>
        <p:sndAc>
          <p:stSnd>
            <p:snd r:embed="rId2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049" y="1905000"/>
            <a:ext cx="4336444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মোঃআব্দুল্লাহ আল মামুন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400" dirty="0" err="1" smtClean="0">
                <a:latin typeface="SutonnyMJ" pitchFamily="2" charset="0"/>
              </a:rPr>
              <a:t>we.Gm.wm</a:t>
            </a:r>
            <a:r>
              <a:rPr lang="en-US" sz="2400" dirty="0" smtClean="0">
                <a:latin typeface="SutonnyMJ" pitchFamily="2" charset="0"/>
              </a:rPr>
              <a:t>, </a:t>
            </a:r>
            <a:r>
              <a:rPr lang="bn-BD" sz="1400" dirty="0" smtClean="0">
                <a:latin typeface="SutonnyMJ" pitchFamily="2" charset="0"/>
              </a:rPr>
              <a:t>এম </a:t>
            </a:r>
            <a:r>
              <a:rPr lang="en-US" sz="1400" dirty="0" smtClean="0">
                <a:latin typeface="SutonnyMJ" pitchFamily="2" charset="0"/>
              </a:rPr>
              <a:t>.</a:t>
            </a:r>
            <a:r>
              <a:rPr lang="bn-BD" sz="1400" dirty="0" smtClean="0">
                <a:latin typeface="SutonnyMJ" pitchFamily="2" charset="0"/>
              </a:rPr>
              <a:t>এস</a:t>
            </a:r>
            <a:r>
              <a:rPr lang="en-US" sz="1400" dirty="0" smtClean="0">
                <a:latin typeface="SutonnyMJ" pitchFamily="2" charset="0"/>
              </a:rPr>
              <a:t>,</a:t>
            </a:r>
            <a:r>
              <a:rPr lang="bn-BD" sz="1400" dirty="0" smtClean="0">
                <a:latin typeface="SutonnyMJ" pitchFamily="2" charset="0"/>
              </a:rPr>
              <a:t> সি</a:t>
            </a:r>
            <a:r>
              <a:rPr lang="en-US" sz="1400" dirty="0" smtClean="0">
                <a:latin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</a:rPr>
              <a:t>,we.GW</a:t>
            </a:r>
          </a:p>
          <a:p>
            <a:pPr algn="just"/>
            <a:r>
              <a:rPr lang="en-US" sz="2400" dirty="0" err="1" smtClean="0">
                <a:latin typeface="SutonnyMJ" pitchFamily="2" charset="0"/>
              </a:rPr>
              <a:t>mnKvix</a:t>
            </a:r>
            <a:r>
              <a:rPr lang="en-US" sz="2400" dirty="0" smtClean="0">
                <a:latin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</a:rPr>
              <a:t>wkÿK</a:t>
            </a:r>
            <a:r>
              <a:rPr lang="en-US" sz="2400" dirty="0" smtClean="0">
                <a:latin typeface="SutonnyMJ" pitchFamily="2" charset="0"/>
              </a:rPr>
              <a:t> (</a:t>
            </a:r>
            <a:r>
              <a:rPr lang="en-US" sz="2400" dirty="0" err="1" smtClean="0">
                <a:latin typeface="SutonnyMJ" pitchFamily="2" charset="0"/>
              </a:rPr>
              <a:t>MwYZ</a:t>
            </a:r>
            <a:r>
              <a:rPr lang="en-US" sz="2400" dirty="0" smtClean="0">
                <a:latin typeface="SutonnyMJ" pitchFamily="2" charset="0"/>
              </a:rPr>
              <a:t>)</a:t>
            </a:r>
          </a:p>
          <a:p>
            <a:pPr algn="just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কাচিচর সাহেবেরচর দাখিল মাদ্রাসা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মুলাদী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বরিশাল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মোবাইলঃ০১৭৩২১৮১৩৮৮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SutonnyMJ" pitchFamily="2" charset="0"/>
              </a:rPr>
              <a:t/>
            </a:r>
            <a:br>
              <a:rPr lang="en-US" sz="2800" dirty="0" smtClean="0">
                <a:latin typeface="SutonnyMJ" pitchFamily="2" charset="0"/>
              </a:rPr>
            </a:br>
            <a:r>
              <a:rPr lang="en-US" sz="2800" dirty="0" smtClean="0">
                <a:latin typeface="SutonnyMJ" pitchFamily="2" charset="0"/>
              </a:rPr>
              <a:t> B-‡</a:t>
            </a:r>
            <a:r>
              <a:rPr lang="en-US" sz="2800" dirty="0" err="1" smtClean="0">
                <a:latin typeface="SutonnyMJ" pitchFamily="2" charset="0"/>
              </a:rPr>
              <a:t>gBj</a:t>
            </a:r>
            <a:r>
              <a:rPr lang="en-US" sz="2800" dirty="0" smtClean="0">
                <a:latin typeface="SutonnyMJ" pitchFamily="2" charset="0"/>
              </a:rPr>
              <a:t> t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almamunmk41@gmail.com</a:t>
            </a:r>
            <a:endParaRPr lang="en-US" sz="2800" dirty="0" smtClean="0">
              <a:solidFill>
                <a:srgbClr val="FF0000"/>
              </a:solidFill>
              <a:latin typeface="SutonnyMJ" pitchFamily="2" charset="0"/>
            </a:endParaRPr>
          </a:p>
          <a:p>
            <a:pPr algn="just"/>
            <a:endParaRPr lang="en-US" sz="2400" dirty="0"/>
          </a:p>
        </p:txBody>
      </p:sp>
      <p:pic>
        <p:nvPicPr>
          <p:cNvPr id="3" name="Picture 2" descr="DSC_2357=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752600"/>
            <a:ext cx="2937127" cy="31861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0" y="2111038"/>
            <a:ext cx="6477000" cy="3416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en-US" sz="4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as-IN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endParaRPr lang="en-US" sz="32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ঃ 7</a:t>
            </a:r>
            <a:r>
              <a:rPr lang="as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 </a:t>
            </a:r>
            <a: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as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ষ্ঠ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বীজগণিতীয় ভগ্নাংশ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সময়ঃ- </a:t>
            </a:r>
            <a:r>
              <a:rPr lang="as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৪০ </a:t>
            </a:r>
            <a:r>
              <a:rPr lang="as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as-IN" sz="3200" dirty="0">
                <a:solidFill>
                  <a:srgbClr val="002060"/>
                </a:solidFill>
              </a:rPr>
              <a:t/>
            </a:r>
            <a:br>
              <a:rPr lang="as-IN" sz="3200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286619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" name="laser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oc-VanCak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24400" cy="601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990" y="6044625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পূর্ণ কেক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6088559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বিভাজিত কেক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0"/>
            <a:ext cx="4343400" cy="60198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hoc-VanCake.bmp"/>
          <p:cNvPicPr>
            <a:picLocks noChangeAspect="1"/>
          </p:cNvPicPr>
          <p:nvPr/>
        </p:nvPicPr>
        <p:blipFill>
          <a:blip r:embed="rId2" cstate="print"/>
          <a:srcRect l="40833" t="26666" b="7778"/>
          <a:stretch>
            <a:fillRect/>
          </a:stretch>
        </p:blipFill>
        <p:spPr>
          <a:xfrm>
            <a:off x="7022425" y="3271600"/>
            <a:ext cx="1971675" cy="25258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Picture 13" descr="Choc-VanCake.bmp"/>
          <p:cNvPicPr>
            <a:picLocks noChangeAspect="1"/>
          </p:cNvPicPr>
          <p:nvPr/>
        </p:nvPicPr>
        <p:blipFill>
          <a:blip r:embed="rId2" cstate="print"/>
          <a:srcRect l="45000" t="7778" b="43333"/>
          <a:stretch>
            <a:fillRect/>
          </a:stretch>
        </p:blipFill>
        <p:spPr>
          <a:xfrm>
            <a:off x="7137153" y="514660"/>
            <a:ext cx="1688307" cy="2438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Picture 14" descr="Choc-VanCake.bmp"/>
          <p:cNvPicPr>
            <a:picLocks noChangeAspect="1"/>
          </p:cNvPicPr>
          <p:nvPr/>
        </p:nvPicPr>
        <p:blipFill>
          <a:blip r:embed="rId2" cstate="print"/>
          <a:srcRect t="36667" r="45833" b="4444"/>
          <a:stretch>
            <a:fillRect/>
          </a:stretch>
        </p:blipFill>
        <p:spPr>
          <a:xfrm>
            <a:off x="5029200" y="3302830"/>
            <a:ext cx="1752600" cy="2438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 descr="Choc-VanCake.bmp"/>
          <p:cNvPicPr>
            <a:picLocks noChangeAspect="1"/>
          </p:cNvPicPr>
          <p:nvPr/>
        </p:nvPicPr>
        <p:blipFill>
          <a:blip r:embed="rId2" cstate="print"/>
          <a:srcRect l="5000" t="6667" r="31667" b="43334"/>
          <a:stretch>
            <a:fillRect/>
          </a:stretch>
        </p:blipFill>
        <p:spPr>
          <a:xfrm>
            <a:off x="5045440" y="498420"/>
            <a:ext cx="1752600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le3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4648200" cy="4648199"/>
          </a:xfrm>
          <a:prstGeom prst="rect">
            <a:avLst/>
          </a:prstGeom>
        </p:spPr>
      </p:pic>
      <p:pic>
        <p:nvPicPr>
          <p:cNvPr id="3" name="Picture 2" descr="hflf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0"/>
            <a:ext cx="4495800" cy="4800600"/>
          </a:xfrm>
          <a:prstGeom prst="rect">
            <a:avLst/>
          </a:prstGeom>
        </p:spPr>
      </p:pic>
      <p:pic>
        <p:nvPicPr>
          <p:cNvPr id="4" name="Picture 3" descr="half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526" y="4724400"/>
            <a:ext cx="1504085" cy="1911344"/>
          </a:xfrm>
          <a:prstGeom prst="rect">
            <a:avLst/>
          </a:prstGeom>
        </p:spPr>
      </p:pic>
      <p:sp>
        <p:nvSpPr>
          <p:cNvPr id="5" name="Octagon 4"/>
          <p:cNvSpPr/>
          <p:nvPr/>
        </p:nvSpPr>
        <p:spPr>
          <a:xfrm>
            <a:off x="1295400" y="4724400"/>
            <a:ext cx="457200" cy="1752600"/>
          </a:xfrm>
          <a:prstGeom prst="octagon">
            <a:avLst/>
          </a:prstGeom>
          <a:solidFill>
            <a:srgbClr val="B2249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/>
          <p:cNvGraphicFramePr>
            <a:graphicFrameLocks noChangeAspect="1"/>
          </p:cNvGraphicFramePr>
          <p:nvPr/>
        </p:nvGraphicFramePr>
        <p:xfrm>
          <a:off x="6781800" y="2133600"/>
          <a:ext cx="2057400" cy="1219200"/>
        </p:xfrm>
        <a:graphic>
          <a:graphicData uri="http://schemas.openxmlformats.org/presentationml/2006/ole">
            <p:oleObj spid="_x0000_s3182" name="Equation" r:id="rId3" imgW="406048" imgH="393359" progId="">
              <p:embed/>
            </p:oleObj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/>
        </p:nvGraphicFramePr>
        <p:xfrm>
          <a:off x="0" y="5867400"/>
          <a:ext cx="1988820" cy="1066800"/>
        </p:xfrm>
        <a:graphic>
          <a:graphicData uri="http://schemas.openxmlformats.org/presentationml/2006/ole">
            <p:oleObj spid="_x0000_s3183" name="Equation" r:id="rId4" imgW="406048" imgH="393359" progId="">
              <p:embed/>
            </p:oleObj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/>
        </p:nvGraphicFramePr>
        <p:xfrm>
          <a:off x="7010400" y="5791200"/>
          <a:ext cx="1953101" cy="1066800"/>
        </p:xfrm>
        <a:graphic>
          <a:graphicData uri="http://schemas.openxmlformats.org/presentationml/2006/ole">
            <p:oleObj spid="_x0000_s3184" name="Equation" r:id="rId5" imgW="393529" imgH="393529" progId="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0" y="2286000"/>
          <a:ext cx="2057400" cy="1219200"/>
        </p:xfrm>
        <a:graphic>
          <a:graphicData uri="http://schemas.openxmlformats.org/presentationml/2006/ole">
            <p:oleObj spid="_x0000_s3185" name="Equation" r:id="rId6" imgW="329914" imgH="177646" progId="">
              <p:embed/>
            </p:oleObj>
          </a:graphicData>
        </a:graphic>
      </p:graphicFrame>
      <p:pic>
        <p:nvPicPr>
          <p:cNvPr id="47" name="Picture 46" descr="Image17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609600" y="3124200"/>
            <a:ext cx="2057400" cy="3276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6" name="Picture 55" descr="Image1710.jpg"/>
          <p:cNvPicPr>
            <a:picLocks noChangeAspect="1"/>
          </p:cNvPicPr>
          <p:nvPr/>
        </p:nvPicPr>
        <p:blipFill>
          <a:blip r:embed="rId8" cstate="print"/>
          <a:srcRect l="31482" t="51563" r="11420" b="8562"/>
          <a:stretch>
            <a:fillRect/>
          </a:stretch>
        </p:blipFill>
        <p:spPr>
          <a:xfrm rot="16200000">
            <a:off x="457200" y="-457200"/>
            <a:ext cx="2209800" cy="3124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" name="Picture 60" descr="Image171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040393">
            <a:off x="6578410" y="3272534"/>
            <a:ext cx="2145448" cy="273670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4" name="Picture 63" descr="Image1711.jpg"/>
          <p:cNvPicPr>
            <a:picLocks noChangeAspect="1"/>
          </p:cNvPicPr>
          <p:nvPr/>
        </p:nvPicPr>
        <p:blipFill>
          <a:blip r:embed="rId10" cstate="print"/>
          <a:srcRect l="31250" t="26923" r="21875" b="26923"/>
          <a:stretch>
            <a:fillRect/>
          </a:stretch>
        </p:blipFill>
        <p:spPr>
          <a:xfrm rot="16200000">
            <a:off x="6629400" y="-304800"/>
            <a:ext cx="2057400" cy="2667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6" name="Oval 25"/>
          <p:cNvSpPr/>
          <p:nvPr/>
        </p:nvSpPr>
        <p:spPr>
          <a:xfrm>
            <a:off x="3276600" y="5105400"/>
            <a:ext cx="2971800" cy="1676400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লব</a:t>
            </a:r>
          </a:p>
          <a:p>
            <a:pPr algn="ctr"/>
            <a:r>
              <a:rPr lang="bn-BD" sz="60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হর</a:t>
            </a:r>
            <a:endParaRPr lang="en-US" sz="6000" b="1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191000" y="5867400"/>
            <a:ext cx="11430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819400" y="1905000"/>
            <a:ext cx="3733800" cy="2057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বীজগণিতীয় </a:t>
            </a:r>
          </a:p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ভগ্নাংশ</a:t>
            </a:r>
            <a:endParaRPr lang="en-US" sz="6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52400"/>
            <a:ext cx="9144000" cy="76205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endParaRPr lang="bn-BD" sz="40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 থেকে শিক্ষার্থীরা-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ভগ্নাংশ কি বলতে পারবে।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বীজগণিতীয় ভগ্নাংশ কি বলতে পারবে।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ভগ্নাংশকে লঘিষ্ঠ আকারে প্রকাশ করতে পারবে। 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bn-BD" sz="3200" dirty="0" smtClean="0"/>
          </a:p>
          <a:p>
            <a:pPr>
              <a:buFont typeface="Wingdings" pitchFamily="2" charset="2"/>
              <a:buChar char="q"/>
            </a:pPr>
            <a:endParaRPr lang="bn-BD" sz="3200" dirty="0" smtClean="0"/>
          </a:p>
          <a:p>
            <a:endParaRPr lang="en-US" sz="3200" dirty="0"/>
          </a:p>
        </p:txBody>
      </p:sp>
      <p:sp>
        <p:nvSpPr>
          <p:cNvPr id="3" name="Rounded Rectangle 2"/>
          <p:cNvSpPr/>
          <p:nvPr/>
        </p:nvSpPr>
        <p:spPr>
          <a:xfrm>
            <a:off x="2057400" y="533400"/>
            <a:ext cx="5334000" cy="1676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half.gif"/>
          <p:cNvPicPr>
            <a:picLocks noChangeAspect="1"/>
          </p:cNvPicPr>
          <p:nvPr/>
        </p:nvPicPr>
        <p:blipFill>
          <a:blip r:embed="rId3" cstate="print"/>
          <a:srcRect l="15538" t="57748" r="22923"/>
          <a:stretch>
            <a:fillRect/>
          </a:stretch>
        </p:blipFill>
        <p:spPr>
          <a:xfrm rot="231900">
            <a:off x="573840" y="3735034"/>
            <a:ext cx="836293" cy="2365948"/>
          </a:xfrm>
          <a:prstGeom prst="rect">
            <a:avLst/>
          </a:prstGeom>
        </p:spPr>
      </p:pic>
      <p:pic>
        <p:nvPicPr>
          <p:cNvPr id="32" name="Picture 31" descr="division.bmp"/>
          <p:cNvPicPr>
            <a:picLocks noChangeAspect="1"/>
          </p:cNvPicPr>
          <p:nvPr/>
        </p:nvPicPr>
        <p:blipFill>
          <a:blip r:embed="rId4" cstate="print"/>
          <a:srcRect l="30695" t="30118" r="21343" b="32235"/>
          <a:stretch>
            <a:fillRect/>
          </a:stretch>
        </p:blipFill>
        <p:spPr>
          <a:xfrm>
            <a:off x="2362200" y="4366943"/>
            <a:ext cx="685800" cy="1211104"/>
          </a:xfrm>
          <a:prstGeom prst="rect">
            <a:avLst/>
          </a:prstGeom>
        </p:spPr>
      </p:pic>
      <p:pic>
        <p:nvPicPr>
          <p:cNvPr id="30" name="Picture 29" descr="half.gif"/>
          <p:cNvPicPr>
            <a:picLocks noChangeAspect="1"/>
          </p:cNvPicPr>
          <p:nvPr/>
        </p:nvPicPr>
        <p:blipFill>
          <a:blip r:embed="rId3" cstate="print"/>
          <a:srcRect l="15538" t="57748" r="22923"/>
          <a:stretch>
            <a:fillRect/>
          </a:stretch>
        </p:blipFill>
        <p:spPr>
          <a:xfrm rot="231900">
            <a:off x="3774240" y="3811235"/>
            <a:ext cx="836293" cy="2365948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0" y="0"/>
            <a:ext cx="9144000" cy="19812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green_apples-2.bmp"/>
          <p:cNvPicPr>
            <a:picLocks noChangeAspect="1"/>
          </p:cNvPicPr>
          <p:nvPr/>
        </p:nvPicPr>
        <p:blipFill>
          <a:blip r:embed="rId5" cstate="print"/>
          <a:srcRect l="9677" r="9677" b="16000"/>
          <a:stretch>
            <a:fillRect/>
          </a:stretch>
        </p:blipFill>
        <p:spPr>
          <a:xfrm>
            <a:off x="0" y="-16189"/>
            <a:ext cx="1752600" cy="2823038"/>
          </a:xfrm>
          <a:prstGeom prst="rect">
            <a:avLst/>
          </a:prstGeom>
        </p:spPr>
      </p:pic>
      <p:pic>
        <p:nvPicPr>
          <p:cNvPr id="21" name="Picture 20" descr="division.bmp"/>
          <p:cNvPicPr>
            <a:picLocks noChangeAspect="1"/>
          </p:cNvPicPr>
          <p:nvPr/>
        </p:nvPicPr>
        <p:blipFill>
          <a:blip r:embed="rId4" cstate="print"/>
          <a:srcRect l="30695" t="30118" r="21343" b="32235"/>
          <a:stretch>
            <a:fillRect/>
          </a:stretch>
        </p:blipFill>
        <p:spPr>
          <a:xfrm>
            <a:off x="2514600" y="1189616"/>
            <a:ext cx="685800" cy="868628"/>
          </a:xfrm>
          <a:prstGeom prst="rect">
            <a:avLst/>
          </a:prstGeom>
        </p:spPr>
      </p:pic>
      <p:pic>
        <p:nvPicPr>
          <p:cNvPr id="12" name="Picture 11" descr="parents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7600" y="0"/>
            <a:ext cx="1447800" cy="2714460"/>
          </a:xfrm>
          <a:prstGeom prst="rect">
            <a:avLst/>
          </a:prstGeom>
        </p:spPr>
      </p:pic>
      <p:pic>
        <p:nvPicPr>
          <p:cNvPr id="26" name="Picture 25" descr="1059448-xs.bmp"/>
          <p:cNvPicPr>
            <a:picLocks noChangeAspect="1"/>
          </p:cNvPicPr>
          <p:nvPr/>
        </p:nvPicPr>
        <p:blipFill>
          <a:blip r:embed="rId7" cstate="print"/>
          <a:srcRect l="27059" t="26437" r="49412" b="49425"/>
          <a:stretch>
            <a:fillRect/>
          </a:stretch>
        </p:blipFill>
        <p:spPr>
          <a:xfrm>
            <a:off x="5715000" y="912449"/>
            <a:ext cx="685800" cy="1194362"/>
          </a:xfrm>
          <a:prstGeom prst="rect">
            <a:avLst/>
          </a:prstGeom>
        </p:spPr>
      </p:pic>
      <p:pic>
        <p:nvPicPr>
          <p:cNvPr id="29" name="Picture 28" descr="apple3.bmp"/>
          <p:cNvPicPr>
            <a:picLocks noChangeAspect="1"/>
          </p:cNvPicPr>
          <p:nvPr/>
        </p:nvPicPr>
        <p:blipFill>
          <a:blip r:embed="rId8" cstate="print"/>
          <a:srcRect r="3226" b="3333"/>
          <a:stretch>
            <a:fillRect/>
          </a:stretch>
        </p:blipFill>
        <p:spPr>
          <a:xfrm>
            <a:off x="7086600" y="293357"/>
            <a:ext cx="1828800" cy="2280146"/>
          </a:xfrm>
          <a:prstGeom prst="rect">
            <a:avLst/>
          </a:prstGeom>
        </p:spPr>
      </p:pic>
      <p:pic>
        <p:nvPicPr>
          <p:cNvPr id="49" name="Picture 48" descr="1059448-xs.bmp"/>
          <p:cNvPicPr>
            <a:picLocks noChangeAspect="1"/>
          </p:cNvPicPr>
          <p:nvPr/>
        </p:nvPicPr>
        <p:blipFill>
          <a:blip r:embed="rId7" cstate="print"/>
          <a:srcRect l="27059" t="26437" r="49412" b="49425"/>
          <a:stretch>
            <a:fillRect/>
          </a:stretch>
        </p:blipFill>
        <p:spPr>
          <a:xfrm>
            <a:off x="5715000" y="4041267"/>
            <a:ext cx="685800" cy="1614806"/>
          </a:xfrm>
          <a:prstGeom prst="rect">
            <a:avLst/>
          </a:prstGeom>
        </p:spPr>
      </p:pic>
      <p:pic>
        <p:nvPicPr>
          <p:cNvPr id="50" name="Picture 49" descr="one.bmp"/>
          <p:cNvPicPr>
            <a:picLocks noChangeAspect="1"/>
          </p:cNvPicPr>
          <p:nvPr/>
        </p:nvPicPr>
        <p:blipFill>
          <a:blip r:embed="rId9" cstate="print"/>
          <a:srcRect l="64397" r="5882" b="62667"/>
          <a:stretch>
            <a:fillRect/>
          </a:stretch>
        </p:blipFill>
        <p:spPr>
          <a:xfrm>
            <a:off x="7620000" y="3677065"/>
            <a:ext cx="914400" cy="2495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76200"/>
            <a:ext cx="38100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ভগ্নাংশের শ্রেণীবিভাগ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Picture 2" descr="circ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57400"/>
            <a:ext cx="3124200" cy="24384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0" y="2514600"/>
            <a:ext cx="4419600" cy="2209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প্রকৃত</a:t>
            </a:r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Number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2819400"/>
            <a:ext cx="2057400" cy="1676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1143000" y="4800600"/>
            <a:ext cx="7010400" cy="1447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লব ছোট এবং হর বড়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" y="381012"/>
            <a:ext cx="3886200" cy="29717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bn-BD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অপ্রকৃত</a:t>
            </a:r>
            <a:endParaRPr lang="en-US" sz="8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3" name="Picture 2" descr="one.bmp"/>
          <p:cNvPicPr>
            <a:picLocks noChangeAspect="1"/>
          </p:cNvPicPr>
          <p:nvPr/>
        </p:nvPicPr>
        <p:blipFill>
          <a:blip r:embed="rId2" cstate="print"/>
          <a:srcRect l="34675" r="35604" b="65333"/>
          <a:stretch>
            <a:fillRect/>
          </a:stretch>
        </p:blipFill>
        <p:spPr>
          <a:xfrm>
            <a:off x="228600" y="457212"/>
            <a:ext cx="821426" cy="1216168"/>
          </a:xfrm>
          <a:prstGeom prst="rect">
            <a:avLst/>
          </a:prstGeom>
        </p:spPr>
      </p:pic>
      <p:pic>
        <p:nvPicPr>
          <p:cNvPr id="4" name="Picture 3" descr="half.gif"/>
          <p:cNvPicPr>
            <a:picLocks noChangeAspect="1"/>
          </p:cNvPicPr>
          <p:nvPr/>
        </p:nvPicPr>
        <p:blipFill>
          <a:blip r:embed="rId3" cstate="print"/>
          <a:srcRect l="19692" t="54237" r="28615"/>
          <a:stretch>
            <a:fillRect/>
          </a:stretch>
        </p:blipFill>
        <p:spPr>
          <a:xfrm>
            <a:off x="457200" y="1901980"/>
            <a:ext cx="578796" cy="1046990"/>
          </a:xfrm>
          <a:prstGeom prst="rect">
            <a:avLst/>
          </a:prstGeom>
        </p:spPr>
      </p:pic>
      <p:sp>
        <p:nvSpPr>
          <p:cNvPr id="5" name="Minus 4"/>
          <p:cNvSpPr/>
          <p:nvPr/>
        </p:nvSpPr>
        <p:spPr>
          <a:xfrm>
            <a:off x="-152399" y="1752410"/>
            <a:ext cx="1676400" cy="45719"/>
          </a:xfrm>
          <a:prstGeom prst="mathMinus">
            <a:avLst/>
          </a:prstGeom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43000" y="3505200"/>
            <a:ext cx="4876800" cy="2438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</a:t>
            </a:r>
            <a:r>
              <a:rPr lang="bn-IN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bn-BD" sz="8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মিশ্র</a:t>
            </a:r>
            <a:endParaRPr lang="en-US" sz="8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7" name="Picture 6" descr="half.gif"/>
          <p:cNvPicPr>
            <a:picLocks noChangeAspect="1"/>
          </p:cNvPicPr>
          <p:nvPr/>
        </p:nvPicPr>
        <p:blipFill>
          <a:blip r:embed="rId3" cstate="print"/>
          <a:srcRect l="19692" t="54237" r="28615"/>
          <a:stretch>
            <a:fillRect/>
          </a:stretch>
        </p:blipFill>
        <p:spPr>
          <a:xfrm>
            <a:off x="2667000" y="4892040"/>
            <a:ext cx="737616" cy="858556"/>
          </a:xfrm>
          <a:prstGeom prst="rect">
            <a:avLst/>
          </a:prstGeom>
        </p:spPr>
      </p:pic>
      <p:sp>
        <p:nvSpPr>
          <p:cNvPr id="8" name="Minus 7"/>
          <p:cNvSpPr/>
          <p:nvPr/>
        </p:nvSpPr>
        <p:spPr>
          <a:xfrm>
            <a:off x="2362200" y="4866810"/>
            <a:ext cx="1219200" cy="58537"/>
          </a:xfrm>
          <a:prstGeom prst="mathMinus">
            <a:avLst/>
          </a:prstGeom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alf.gif"/>
          <p:cNvPicPr>
            <a:picLocks noChangeAspect="1"/>
          </p:cNvPicPr>
          <p:nvPr/>
        </p:nvPicPr>
        <p:blipFill>
          <a:blip r:embed="rId3" cstate="print"/>
          <a:srcRect l="19692" t="54237" r="28615"/>
          <a:stretch>
            <a:fillRect/>
          </a:stretch>
        </p:blipFill>
        <p:spPr>
          <a:xfrm>
            <a:off x="1752600" y="4495800"/>
            <a:ext cx="680800" cy="670152"/>
          </a:xfrm>
          <a:prstGeom prst="rect">
            <a:avLst/>
          </a:prstGeom>
        </p:spPr>
      </p:pic>
      <p:pic>
        <p:nvPicPr>
          <p:cNvPr id="10" name="Picture 9" descr="one.bmp"/>
          <p:cNvPicPr>
            <a:picLocks noChangeAspect="1"/>
          </p:cNvPicPr>
          <p:nvPr/>
        </p:nvPicPr>
        <p:blipFill>
          <a:blip r:embed="rId2" cstate="print"/>
          <a:srcRect l="64397" r="5882" b="62667"/>
          <a:stretch>
            <a:fillRect/>
          </a:stretch>
        </p:blipFill>
        <p:spPr>
          <a:xfrm>
            <a:off x="2667000" y="3810000"/>
            <a:ext cx="685800" cy="102189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267200" y="838200"/>
            <a:ext cx="4800600" cy="19512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লব বড় এবং হর ছোট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76200"/>
            <a:ext cx="5486400" cy="1447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দলগত কাজ</a:t>
            </a:r>
            <a:endParaRPr lang="en-US" sz="6600" b="1" dirty="0" smtClean="0">
              <a:ln w="1270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ctr"/>
            <a:endParaRPr lang="en-US" b="1" dirty="0">
              <a:ln w="1270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1600200"/>
            <a:ext cx="8915400" cy="5257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 সংখ্যা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চার গুণ কে অপর একটি সংখ্যা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 আট গুণ দ্বারা ভাগ কর।</a:t>
            </a:r>
          </a:p>
          <a:p>
            <a:endParaRPr lang="bn-BD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চিত্রের ছবিটি দেখে এর ক্ষেত্রফল থেকে চার বিয়োগ করে দৈর্ঘ্যের থেকে দুই বিয়োগ করে ভাগ কর।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152400" y="1828800"/>
            <a:ext cx="533400" cy="685800"/>
          </a:xfrm>
          <a:prstGeom prst="star5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0" y="4724400"/>
            <a:ext cx="533400" cy="685800"/>
          </a:xfrm>
          <a:prstGeom prst="star5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pexels-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3200400"/>
            <a:ext cx="41910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0"/>
            <a:ext cx="3810000" cy="1524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বাড়ীর কাজ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562600" y="2362200"/>
            <a:ext cx="3429000" cy="3886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লঘিষ্ঠ আকারে প্রকাশ কর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  <a:p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4-81x</a:t>
            </a:r>
            <a:r>
              <a:rPr lang="en-US" sz="4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4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9x</a:t>
            </a:r>
            <a:r>
              <a:rPr lang="en-US" sz="4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-2x</a:t>
            </a:r>
            <a:r>
              <a:rPr lang="en-US" sz="4400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4400" baseline="30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ages.bmp"/>
          <p:cNvPicPr>
            <a:picLocks noChangeAspect="1"/>
          </p:cNvPicPr>
          <p:nvPr/>
        </p:nvPicPr>
        <p:blipFill>
          <a:blip r:embed="rId2" cstate="print"/>
          <a:srcRect l="11274" t="11628" r="13650" b="11628"/>
          <a:stretch>
            <a:fillRect/>
          </a:stretch>
        </p:blipFill>
        <p:spPr>
          <a:xfrm>
            <a:off x="228600" y="1828800"/>
            <a:ext cx="2514600" cy="2514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5" descr="images.bmp"/>
          <p:cNvPicPr>
            <a:picLocks noChangeAspect="1"/>
          </p:cNvPicPr>
          <p:nvPr/>
        </p:nvPicPr>
        <p:blipFill>
          <a:blip r:embed="rId3" cstate="print"/>
          <a:srcRect l="11274" t="11628" r="13650" b="11628"/>
          <a:stretch>
            <a:fillRect/>
          </a:stretch>
        </p:blipFill>
        <p:spPr>
          <a:xfrm>
            <a:off x="304800" y="4800600"/>
            <a:ext cx="1447800" cy="1524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Rounded Rectangle 8"/>
          <p:cNvSpPr/>
          <p:nvPr/>
        </p:nvSpPr>
        <p:spPr>
          <a:xfrm>
            <a:off x="3048000" y="2286000"/>
            <a:ext cx="2286000" cy="1524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=x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19400" y="4876800"/>
            <a:ext cx="2438400" cy="1524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দৈর্ঘ্য=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019800" y="4953000"/>
            <a:ext cx="1981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ggff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208851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1828800"/>
            <a:ext cx="7315200" cy="1905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ধন্যবাদ</a:t>
            </a:r>
          </a:p>
          <a:p>
            <a:endParaRPr lang="bn-BD" sz="8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1813</TotalTime>
  <Words>145</Words>
  <Application>Microsoft Office PowerPoint</Application>
  <PresentationFormat>On-screen Show (4:3)</PresentationFormat>
  <Paragraphs>48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Flow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hp</cp:lastModifiedBy>
  <cp:revision>716</cp:revision>
  <dcterms:created xsi:type="dcterms:W3CDTF">2006-08-16T00:00:00Z</dcterms:created>
  <dcterms:modified xsi:type="dcterms:W3CDTF">2026-06-16T17:43:01Z</dcterms:modified>
</cp:coreProperties>
</file>