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5" r:id="rId6"/>
    <p:sldId id="260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48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9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38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0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8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8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9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33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8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8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99B3A-60A3-4BDB-81B3-652EAD07E68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BD6AA-96B9-4634-82D4-AE66C29E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0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9646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accent5">
                    <a:lumMod val="75000"/>
                  </a:schemeClr>
                </a:solidFill>
              </a:rPr>
              <a:t>স্বাগতম</a:t>
            </a:r>
            <a:endParaRPr lang="en-US" sz="8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-1044" r="18277" b="340"/>
          <a:stretch/>
        </p:blipFill>
        <p:spPr>
          <a:xfrm>
            <a:off x="2203939" y="2097546"/>
            <a:ext cx="8253046" cy="419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8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49115" y="1139252"/>
            <a:ext cx="4796852" cy="42572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/>
              <a:t>শিক্ষক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পরিচিতি</a:t>
            </a:r>
            <a:endParaRPr lang="en-US" sz="4000" b="1" dirty="0" smtClean="0"/>
          </a:p>
          <a:p>
            <a:pPr algn="ctr"/>
            <a:r>
              <a:rPr lang="en-US" sz="2400" dirty="0" err="1" smtClean="0"/>
              <a:t>মোঃ</a:t>
            </a:r>
            <a:r>
              <a:rPr lang="en-US" sz="2400" dirty="0" smtClean="0"/>
              <a:t> </a:t>
            </a:r>
            <a:r>
              <a:rPr lang="en-US" sz="2400" dirty="0" err="1" smtClean="0"/>
              <a:t>বায়েজীদ</a:t>
            </a:r>
            <a:r>
              <a:rPr lang="en-US" sz="2400" dirty="0" smtClean="0"/>
              <a:t> </a:t>
            </a:r>
            <a:r>
              <a:rPr lang="en-US" sz="2400" dirty="0" err="1" smtClean="0"/>
              <a:t>হোছাইন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 err="1" smtClean="0"/>
              <a:t>সহকারী</a:t>
            </a:r>
            <a:r>
              <a:rPr lang="en-US" sz="2400" dirty="0" smtClean="0"/>
              <a:t> </a:t>
            </a:r>
            <a:r>
              <a:rPr lang="en-US" sz="2400" dirty="0" err="1" smtClean="0"/>
              <a:t>শিক্ষক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গণিত</a:t>
            </a:r>
            <a:r>
              <a:rPr lang="en-US" sz="2400" dirty="0" smtClean="0"/>
              <a:t>)</a:t>
            </a:r>
          </a:p>
          <a:p>
            <a:pPr algn="ctr"/>
            <a:r>
              <a:rPr lang="en-US" sz="2400" dirty="0" err="1" smtClean="0"/>
              <a:t>এদবারপুর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দারুচ্ছুনাত</a:t>
            </a:r>
            <a:r>
              <a:rPr lang="en-US" sz="2400" dirty="0" smtClean="0"/>
              <a:t> </a:t>
            </a:r>
            <a:r>
              <a:rPr lang="en-US" sz="2400" dirty="0" err="1" smtClean="0"/>
              <a:t>ইসলামিয়া</a:t>
            </a:r>
            <a:r>
              <a:rPr lang="en-US" sz="2400" dirty="0" smtClean="0"/>
              <a:t> </a:t>
            </a:r>
            <a:r>
              <a:rPr lang="en-US" sz="2400" dirty="0" err="1" smtClean="0"/>
              <a:t>দাখিল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মাদ্রাসা</a:t>
            </a:r>
            <a:endParaRPr lang="en-US" sz="2400" dirty="0" smtClean="0"/>
          </a:p>
          <a:p>
            <a:pPr algn="ctr"/>
            <a:r>
              <a:rPr lang="en-US" sz="2400" dirty="0" err="1" smtClean="0"/>
              <a:t>বুড়িচং,কুমিল্লা</a:t>
            </a:r>
            <a:r>
              <a:rPr lang="en-US" sz="2400" dirty="0" smtClean="0"/>
              <a:t>।</a:t>
            </a:r>
          </a:p>
          <a:p>
            <a:pPr algn="ctr"/>
            <a:r>
              <a:rPr lang="en-US" sz="2400" dirty="0" smtClean="0"/>
              <a:t>মোবাইলঃ০১৭২৭৪-৭১০৭৬</a:t>
            </a:r>
          </a:p>
          <a:p>
            <a:pPr algn="ctr"/>
            <a:r>
              <a:rPr lang="en-US" sz="2400" dirty="0" smtClean="0"/>
              <a:t>Email:bayazide1212@gmail.com</a:t>
            </a:r>
            <a:endParaRPr lang="en-US" sz="2400" dirty="0"/>
          </a:p>
        </p:txBody>
      </p:sp>
      <p:sp>
        <p:nvSpPr>
          <p:cNvPr id="3" name="Rounded Rectangle 2"/>
          <p:cNvSpPr/>
          <p:nvPr/>
        </p:nvSpPr>
        <p:spPr>
          <a:xfrm>
            <a:off x="7674965" y="1154243"/>
            <a:ext cx="3087974" cy="4242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/>
              <a:t>পাঠ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পরিচিতি</a:t>
            </a:r>
            <a:endParaRPr lang="en-US" sz="4000" b="1" dirty="0" smtClean="0"/>
          </a:p>
          <a:p>
            <a:pPr algn="ctr"/>
            <a:r>
              <a:rPr lang="en-US" sz="2400" dirty="0" err="1" smtClean="0"/>
              <a:t>শ্রেণিঃনবম</a:t>
            </a:r>
            <a:endParaRPr lang="en-US" sz="2400" dirty="0"/>
          </a:p>
          <a:p>
            <a:pPr algn="ctr"/>
            <a:r>
              <a:rPr lang="en-US" sz="2400" dirty="0" err="1" smtClean="0"/>
              <a:t>বিষয়ঃগণিত</a:t>
            </a:r>
            <a:endParaRPr lang="en-US" sz="2400" dirty="0" smtClean="0"/>
          </a:p>
          <a:p>
            <a:pPr algn="ctr"/>
            <a:r>
              <a:rPr lang="en-US" sz="2400" dirty="0" err="1" smtClean="0"/>
              <a:t>আজকের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পাঠঃপরিসংখ্যান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898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6"/>
          <a:stretch/>
        </p:blipFill>
        <p:spPr>
          <a:xfrm>
            <a:off x="1244185" y="659566"/>
            <a:ext cx="9473782" cy="45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715" y="704539"/>
            <a:ext cx="1098779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</a:rPr>
              <a:t>শিখনফল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</a:p>
          <a:p>
            <a:endParaRPr lang="en-US" dirty="0" smtClean="0"/>
          </a:p>
          <a:p>
            <a:r>
              <a:rPr lang="en-US" sz="4000" b="1" dirty="0" err="1"/>
              <a:t>এই</a:t>
            </a:r>
            <a:r>
              <a:rPr lang="en-US" sz="4000" b="1" dirty="0"/>
              <a:t> </a:t>
            </a:r>
            <a:r>
              <a:rPr lang="en-US" sz="4000" b="1" dirty="0" err="1"/>
              <a:t>পাঠ</a:t>
            </a:r>
            <a:r>
              <a:rPr lang="en-US" sz="4000" b="1" dirty="0"/>
              <a:t> </a:t>
            </a:r>
            <a:r>
              <a:rPr lang="en-US" sz="4000" b="1" dirty="0" err="1"/>
              <a:t>শেষে</a:t>
            </a:r>
            <a:r>
              <a:rPr lang="en-US" sz="4000" b="1" dirty="0"/>
              <a:t> </a:t>
            </a:r>
            <a:r>
              <a:rPr lang="en-US" sz="4000" b="1" dirty="0" err="1"/>
              <a:t>শিক্ষার্থীরা</a:t>
            </a:r>
            <a:r>
              <a:rPr lang="en-US" sz="4000" b="1" dirty="0"/>
              <a:t>-</a:t>
            </a:r>
          </a:p>
          <a:p>
            <a:r>
              <a:rPr lang="en-US" sz="4000" b="1" dirty="0" smtClean="0"/>
              <a:t>১)</a:t>
            </a:r>
            <a:r>
              <a:rPr lang="en-US" sz="4000" b="1" dirty="0" err="1" smtClean="0"/>
              <a:t>মধ্যক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কী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বলতে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পারবে</a:t>
            </a:r>
            <a:r>
              <a:rPr lang="en-US" sz="4000" b="1" dirty="0" smtClean="0"/>
              <a:t>;</a:t>
            </a:r>
            <a:endParaRPr lang="en-US" sz="4000" b="1" dirty="0"/>
          </a:p>
          <a:p>
            <a:r>
              <a:rPr lang="en-US" sz="4000" b="1" dirty="0"/>
              <a:t>২)</a:t>
            </a:r>
            <a:r>
              <a:rPr lang="en-US" sz="4000" b="1" dirty="0" err="1"/>
              <a:t>মধ্যক</a:t>
            </a:r>
            <a:r>
              <a:rPr lang="en-US" sz="4000" b="1" dirty="0"/>
              <a:t> </a:t>
            </a:r>
            <a:r>
              <a:rPr lang="en-US" sz="4000" b="1" dirty="0" err="1"/>
              <a:t>এর</a:t>
            </a:r>
            <a:r>
              <a:rPr lang="en-US" sz="4000" b="1" dirty="0"/>
              <a:t> </a:t>
            </a:r>
            <a:r>
              <a:rPr lang="en-US" sz="4000" b="1" dirty="0" err="1"/>
              <a:t>শ্রেণি</a:t>
            </a:r>
            <a:r>
              <a:rPr lang="en-US" sz="4000" b="1" dirty="0"/>
              <a:t> </a:t>
            </a:r>
            <a:r>
              <a:rPr lang="en-US" sz="4000" b="1" dirty="0" err="1"/>
              <a:t>নির্ণয়</a:t>
            </a:r>
            <a:r>
              <a:rPr lang="en-US" sz="4000" b="1" dirty="0"/>
              <a:t> </a:t>
            </a:r>
            <a:r>
              <a:rPr lang="en-US" sz="4000" b="1" dirty="0" err="1"/>
              <a:t>করতে</a:t>
            </a:r>
            <a:r>
              <a:rPr lang="en-US" sz="4000" b="1" dirty="0"/>
              <a:t> </a:t>
            </a:r>
            <a:r>
              <a:rPr lang="en-US" sz="4000" b="1" dirty="0" err="1"/>
              <a:t>পারবে</a:t>
            </a:r>
            <a:r>
              <a:rPr lang="en-US" sz="4000" b="1" dirty="0"/>
              <a:t>;</a:t>
            </a:r>
          </a:p>
          <a:p>
            <a:r>
              <a:rPr lang="en-US" sz="4000" b="1" dirty="0"/>
              <a:t>৩)</a:t>
            </a:r>
            <a:r>
              <a:rPr lang="en-US" sz="4000" b="1" dirty="0" err="1"/>
              <a:t>মধ্যক</a:t>
            </a:r>
            <a:r>
              <a:rPr lang="en-US" sz="4000" b="1" dirty="0"/>
              <a:t> </a:t>
            </a:r>
            <a:r>
              <a:rPr lang="en-US" sz="4000" b="1" dirty="0" err="1"/>
              <a:t>নির্ণয়</a:t>
            </a:r>
            <a:r>
              <a:rPr lang="en-US" sz="4000" b="1" dirty="0"/>
              <a:t> </a:t>
            </a:r>
            <a:r>
              <a:rPr lang="en-US" sz="4000" b="1" dirty="0" err="1"/>
              <a:t>করতে</a:t>
            </a:r>
            <a:r>
              <a:rPr lang="en-US" sz="4000" b="1" dirty="0"/>
              <a:t> </a:t>
            </a:r>
            <a:r>
              <a:rPr lang="en-US" sz="4000" b="1" dirty="0" err="1"/>
              <a:t>পারবে</a:t>
            </a:r>
            <a:r>
              <a:rPr lang="en-US" sz="4000" b="1" dirty="0"/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90856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-35169" y="601021"/>
                <a:ext cx="11816861" cy="1997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মধ্যক</a:t>
                </a:r>
                <a:r>
                  <a:rPr lang="en-US" sz="3200" dirty="0">
                    <a:solidFill>
                      <a:schemeClr val="accent5">
                        <a:lumMod val="75000"/>
                      </a:schemeClr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accent5">
                        <a:lumMod val="75000"/>
                      </a:schemeClr>
                    </a:solidFill>
                  </a:rPr>
                  <a:t>নির্ণয়ের</a:t>
                </a:r>
                <a:r>
                  <a:rPr lang="en-US" sz="32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accent5">
                        <a:lumMod val="75000"/>
                      </a:schemeClr>
                    </a:solidFill>
                  </a:rPr>
                  <a:t>প্রয়োজনীয়</a:t>
                </a:r>
                <a:r>
                  <a:rPr lang="en-US" sz="32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accent5">
                        <a:lumMod val="75000"/>
                      </a:schemeClr>
                    </a:solidFill>
                  </a:rPr>
                  <a:t>সূত্রসমুহঃ</a:t>
                </a:r>
                <a:endParaRPr lang="en-US" sz="3200" dirty="0" smtClean="0">
                  <a:solidFill>
                    <a:schemeClr val="accent5">
                      <a:lumMod val="75000"/>
                    </a:schemeClr>
                  </a:solidFill>
                </a:endParaRPr>
              </a:p>
              <a:p>
                <a:endParaRPr lang="en-US" dirty="0"/>
              </a:p>
              <a:p>
                <a:r>
                  <a:rPr lang="en-US" sz="2400" dirty="0" smtClean="0"/>
                  <a:t>  </a:t>
                </a:r>
                <a:r>
                  <a:rPr lang="en-US" sz="2400" dirty="0" err="1" smtClean="0"/>
                  <a:t>ঊপাওসংখ্যা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জোড়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হলে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মধ্যক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eqArr>
                          <m:eqArr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২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তম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পদ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২</m:t>
                                    </m:r>
                                  </m:den>
                                </m:f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১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তম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পদ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eqAr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000" dirty="0" smtClean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169" y="601021"/>
                <a:ext cx="11816861" cy="1997535"/>
              </a:xfrm>
              <a:prstGeom prst="rect">
                <a:avLst/>
              </a:prstGeom>
              <a:blipFill rotWithShape="0">
                <a:blip r:embed="rId2"/>
                <a:stretch>
                  <a:fillRect l="-1289" t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-1842415" y="2541896"/>
                <a:ext cx="8700414" cy="1055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ঊপাওসংখ্যা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বিজোড়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হলে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মধ্যক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১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২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তম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পদ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42415" y="2541896"/>
                <a:ext cx="8700414" cy="10556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17987" y="3540910"/>
                <a:ext cx="10281138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 smtClean="0"/>
                  <a:t>শ্রেণিবদ্ধ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ঊপাওের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ক্ষেত্রে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মধ্যক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= L+(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87" y="3540910"/>
                <a:ext cx="10281138" cy="669992"/>
              </a:xfrm>
              <a:prstGeom prst="rect">
                <a:avLst/>
              </a:prstGeom>
              <a:blipFill rotWithShape="0">
                <a:blip r:embed="rId4"/>
                <a:stretch>
                  <a:fillRect l="-88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178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687911"/>
              </p:ext>
            </p:extLst>
          </p:nvPr>
        </p:nvGraphicFramePr>
        <p:xfrm>
          <a:off x="284813" y="228859"/>
          <a:ext cx="8128001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শ্রেণি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ব্যাপ্তি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২১-২৫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২৬-৩০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৩১-৩৫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৩৬-৪০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৪১-৪৫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৪৬-৫০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গণসংখ্যা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১৬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৮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১৫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১০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৯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4813" y="1693889"/>
            <a:ext cx="8769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সারণি</a:t>
            </a:r>
            <a:r>
              <a:rPr lang="en-US" sz="2400" dirty="0" smtClean="0"/>
              <a:t> </a:t>
            </a:r>
            <a:r>
              <a:rPr lang="en-US" sz="2400" dirty="0" err="1" smtClean="0"/>
              <a:t>থেকে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মধ্যক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নির্ণয়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করব</a:t>
            </a:r>
            <a:r>
              <a:rPr lang="en-US" sz="2400" dirty="0" smtClean="0"/>
              <a:t> ।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285379"/>
              </p:ext>
            </p:extLst>
          </p:nvPr>
        </p:nvGraphicFramePr>
        <p:xfrm>
          <a:off x="359761" y="2323611"/>
          <a:ext cx="7285222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816"/>
                <a:gridCol w="2453703"/>
                <a:gridCol w="2453703"/>
              </a:tblGrid>
              <a:tr h="384106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শ্রেণি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ব্যাপ্তি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গণসংখ্যা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ক্রমযোজিত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গণসংখ্যা</a:t>
                      </a:r>
                      <a:endParaRPr lang="en-US" sz="2400" dirty="0"/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২১-২৫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১৬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১৬</a:t>
                      </a:r>
                      <a:endParaRPr lang="en-US" sz="2400" dirty="0"/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২৬-৩০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৮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২৪</a:t>
                      </a:r>
                      <a:endParaRPr lang="en-US" sz="2400" dirty="0"/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৩১-৩৫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২৭</a:t>
                      </a:r>
                      <a:endParaRPr lang="en-US" sz="2400" dirty="0"/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৩৬-৪০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১৫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৪২</a:t>
                      </a:r>
                      <a:endParaRPr lang="en-US" sz="2400" dirty="0"/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৪১-৪৫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১০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৫২</a:t>
                      </a:r>
                      <a:endParaRPr lang="en-US" sz="2400" dirty="0"/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৪৬-৫০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৯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৬১</a:t>
                      </a:r>
                      <a:endParaRPr lang="en-US" sz="2400" dirty="0"/>
                    </a:p>
                  </a:txBody>
                  <a:tcPr/>
                </a:tc>
              </a:tr>
              <a:tr h="384106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n=৬১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87569" y="187570"/>
                <a:ext cx="12004432" cy="7467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৬১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2400" b="0" dirty="0" smtClean="0"/>
                  <a:t>=৩০.৫</a:t>
                </a:r>
              </a:p>
              <a:p>
                <a:r>
                  <a:rPr lang="en-US" sz="2400" dirty="0" err="1" smtClean="0"/>
                  <a:t>এখানে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2400" b="0" dirty="0" smtClean="0"/>
                  <a:t> </a:t>
                </a:r>
                <a:r>
                  <a:rPr lang="en-US" sz="2400" b="0" dirty="0" err="1" smtClean="0"/>
                  <a:t>তম</a:t>
                </a:r>
                <a:r>
                  <a:rPr lang="en-US" sz="2400" b="0" dirty="0" smtClean="0"/>
                  <a:t> </a:t>
                </a:r>
                <a:r>
                  <a:rPr lang="en-US" sz="2400" b="0" dirty="0" err="1" smtClean="0"/>
                  <a:t>পদের</a:t>
                </a:r>
                <a:r>
                  <a:rPr lang="en-US" sz="2400" b="0" dirty="0" smtClean="0"/>
                  <a:t> </a:t>
                </a:r>
                <a:r>
                  <a:rPr lang="en-US" sz="2400" b="0" dirty="0" err="1" smtClean="0"/>
                  <a:t>মান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(৩৬-৪০) </a:t>
                </a:r>
                <a:r>
                  <a:rPr lang="en-US" sz="2400" dirty="0" err="1" smtClean="0"/>
                  <a:t>শ্রেণিতে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অবস্থিত</a:t>
                </a:r>
                <a:r>
                  <a:rPr lang="en-US" sz="2400" dirty="0" smtClean="0"/>
                  <a:t> । </a:t>
                </a:r>
                <a:r>
                  <a:rPr lang="en-US" sz="2400" dirty="0" err="1" smtClean="0"/>
                  <a:t>তাহলে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মধ্যক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এর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শ্রেণি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হল</a:t>
                </a:r>
                <a:r>
                  <a:rPr lang="en-US" sz="2400" dirty="0" smtClean="0"/>
                  <a:t> (৩৬-৪০)</a:t>
                </a:r>
              </a:p>
              <a:p>
                <a:r>
                  <a:rPr lang="en-US" sz="2400" dirty="0" err="1" smtClean="0"/>
                  <a:t>এখানে</a:t>
                </a:r>
                <a:r>
                  <a:rPr lang="en-US" sz="2400" dirty="0" smtClean="0"/>
                  <a:t>, </a:t>
                </a:r>
              </a:p>
              <a:p>
                <a:r>
                  <a:rPr lang="en-US" sz="2400" dirty="0" smtClean="0"/>
                  <a:t>L=৩৬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=</m:t>
                    </m:r>
                  </m:oMath>
                </a14:m>
                <a:r>
                  <a:rPr lang="en-US" sz="2400" dirty="0" smtClean="0"/>
                  <a:t> ২৭                                                                                                                                                               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১৫</m:t>
                    </m:r>
                  </m:oMath>
                </a14:m>
                <a:endParaRPr lang="en-US" sz="2400" b="0" dirty="0" smtClean="0"/>
              </a:p>
              <a:p>
                <a:r>
                  <a:rPr lang="en-US" sz="2400" dirty="0" smtClean="0"/>
                  <a:t>h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৫</a:t>
                </a:r>
              </a:p>
              <a:p>
                <a:r>
                  <a:rPr lang="en-US" sz="2400" dirty="0" err="1" smtClean="0"/>
                  <a:t>আমরা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জানি</a:t>
                </a:r>
                <a:r>
                  <a:rPr lang="en-US" sz="2400" dirty="0" smtClean="0"/>
                  <a:t> ,</a:t>
                </a:r>
              </a:p>
              <a:p>
                <a:r>
                  <a:rPr lang="en-US" sz="2400" b="0" dirty="0" err="1" smtClean="0"/>
                  <a:t>মধ্যক</a:t>
                </a:r>
                <a:r>
                  <a:rPr lang="en-US" sz="2400" b="0" dirty="0" smtClean="0"/>
                  <a:t> = L+(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 smtClean="0"/>
                  <a:t>)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den>
                    </m:f>
                  </m:oMath>
                </a14:m>
                <a:endParaRPr lang="en-US" sz="2400" b="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=৩৬+(৩০.৫-২৭)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১৫</m:t>
                        </m:r>
                      </m:den>
                    </m:f>
                  </m:oMath>
                </a14:m>
                <a:endParaRPr lang="en-US" sz="2400" dirty="0" smtClean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=৩৬+৩.৫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৩৩</m:t>
                    </m:r>
                  </m:oMath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 =৩৬+১.১৫৫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=৩৭.১৫৫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2400" dirty="0" err="1" smtClean="0"/>
                  <a:t>মধ্যক</a:t>
                </a:r>
                <a:r>
                  <a:rPr lang="en-US" sz="2400" dirty="0" smtClean="0"/>
                  <a:t> =৩৭.১৫৫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</a:t>
                </a:r>
                <a:r>
                  <a:rPr lang="en-US" sz="2400" dirty="0" err="1" smtClean="0"/>
                  <a:t>ঊওরঃ</a:t>
                </a:r>
                <a:r>
                  <a:rPr lang="en-US" sz="2400" dirty="0" smtClean="0"/>
                  <a:t> ৩৭.১৫৫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</a:t>
                </a:r>
              </a:p>
              <a:p>
                <a:endParaRPr lang="en-US" sz="2400" b="0" dirty="0" smtClean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69" y="187570"/>
                <a:ext cx="12004432" cy="7467814"/>
              </a:xfrm>
              <a:prstGeom prst="rect">
                <a:avLst/>
              </a:prstGeom>
              <a:blipFill rotWithShape="0">
                <a:blip r:embed="rId2"/>
                <a:stretch>
                  <a:fillRect l="-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43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124" y="234461"/>
            <a:ext cx="69517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</a:rPr>
              <a:t>মূল্যায়ন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endParaRPr lang="en-US" sz="2800" dirty="0"/>
          </a:p>
          <a:p>
            <a:r>
              <a:rPr lang="en-US" sz="2800" dirty="0" smtClean="0"/>
              <a:t>১)</a:t>
            </a:r>
            <a:r>
              <a:rPr lang="en-US" sz="2800" dirty="0" err="1" smtClean="0"/>
              <a:t>মধ্যক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বলে</a:t>
            </a:r>
            <a:r>
              <a:rPr lang="en-US" sz="2800" dirty="0" smtClean="0"/>
              <a:t> ?</a:t>
            </a:r>
          </a:p>
          <a:p>
            <a:r>
              <a:rPr lang="en-US" sz="2800" dirty="0" smtClean="0"/>
              <a:t>২)</a:t>
            </a:r>
            <a:r>
              <a:rPr lang="en-US" sz="2800" dirty="0" err="1" smtClean="0"/>
              <a:t>ক্রমযোজিত</a:t>
            </a:r>
            <a:r>
              <a:rPr lang="en-US" sz="2800" dirty="0" smtClean="0"/>
              <a:t> </a:t>
            </a:r>
            <a:r>
              <a:rPr lang="en-US" sz="2800" dirty="0" err="1" smtClean="0"/>
              <a:t>গণসংখ্যা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কিভাবে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নির্ণয়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করবে</a:t>
            </a:r>
            <a:r>
              <a:rPr lang="en-US" sz="2800" dirty="0" smtClean="0"/>
              <a:t> ?</a:t>
            </a:r>
          </a:p>
          <a:p>
            <a:r>
              <a:rPr lang="en-US" sz="2800" dirty="0" smtClean="0"/>
              <a:t>৩)</a:t>
            </a:r>
            <a:r>
              <a:rPr lang="en-US" sz="2800" dirty="0" err="1" smtClean="0"/>
              <a:t>মধ্যক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নির্ণয়ের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সূত্রটি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বল</a:t>
            </a:r>
            <a:r>
              <a:rPr lang="en-US" sz="2800" dirty="0" smtClean="0"/>
              <a:t> 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633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953" y="269631"/>
            <a:ext cx="119927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বাড়ির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</a:rPr>
              <a:t>কাজ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352071"/>
              </p:ext>
            </p:extLst>
          </p:nvPr>
        </p:nvGraphicFramePr>
        <p:xfrm>
          <a:off x="128953" y="1402080"/>
          <a:ext cx="8128001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1053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শ্রেণি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ব্যাপ্ত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৩১-৪০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৪১-৫০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৫১-৬০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৬১-৭০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৭১-৮০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৮১-৯০</a:t>
                      </a:r>
                      <a:endParaRPr lang="en-US" sz="2000" dirty="0"/>
                    </a:p>
                  </a:txBody>
                  <a:tcPr/>
                </a:tc>
              </a:tr>
              <a:tr h="359436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গণসংখ্যা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৪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১৩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২৩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২১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১১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৬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5506" y="2344615"/>
            <a:ext cx="10199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নিবেশন</a:t>
            </a:r>
            <a:r>
              <a:rPr lang="en-US" sz="2400" dirty="0" smtClean="0"/>
              <a:t> </a:t>
            </a:r>
            <a:r>
              <a:rPr lang="en-US" sz="2400" dirty="0" err="1" smtClean="0"/>
              <a:t>থেকে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মধ্যক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নির্ণয়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কর</a:t>
            </a:r>
            <a:r>
              <a:rPr lang="en-US" sz="2400" dirty="0" smtClean="0"/>
              <a:t> 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610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03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8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161</Words>
  <Application>Microsoft Office PowerPoint</Application>
  <PresentationFormat>Widescreen</PresentationFormat>
  <Paragraphs>97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38</cp:revision>
  <dcterms:created xsi:type="dcterms:W3CDTF">2026-06-16T08:53:08Z</dcterms:created>
  <dcterms:modified xsi:type="dcterms:W3CDTF">2026-06-17T10:57:12Z</dcterms:modified>
</cp:coreProperties>
</file>