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notesSlides/notesSlide6.xml" ContentType="application/vnd.openxmlformats-officedocument.presentationml.notesSlide+xml"/>
  <Override PartName="/ppt/slides/slide7.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12192000"/>
  <p:embeddedFontLst>
    <p:embeddedFont>
      <p:font typeface="Nikosh" pitchFamily="2" charset="0"/>
      <p:regular r:id="rId10"/>
    </p:embeddedFont>
    <p:embeddedFont>
      <p:font typeface="Libre Baskerville" charset="0"/>
      <p:regular r:id="rId11"/>
    </p:embeddedFont>
    <p:embeddedFont>
      <p:font typeface="Open Sans" charset="0"/>
      <p:regular r:id="rId12"/>
    </p:embeddedFont>
    <p:embeddedFont>
      <p:font typeface="Calibri" pitchFamily="34" charset="0"/>
      <p:regular r:id="rId13"/>
      <p:bold r:id="rId14"/>
      <p:italic r:id="rId15"/>
      <p:boldItalic r:id="rId16"/>
    </p:embeddedFont>
  </p:embeddedFont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11"/>
    <p:restoredTop sz="94610"/>
  </p:normalViewPr>
  <p:slideViewPr>
    <p:cSldViewPr snapToGrid="0" snapToObjects="1">
      <p:cViewPr varScale="1">
        <p:scale>
          <a:sx n="116" d="100"/>
          <a:sy n="116" d="100"/>
        </p:scale>
        <p:origin x="-354" y="-11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501114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2</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3</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4</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5</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6</a:t>
            </a:fld>
            <a:endParaRPr lang="en-US"/>
          </a:p>
        </p:txBody>
      </p:sp>
    </p:spTree>
    <p:extLst>
      <p:ext uri="{BB962C8B-B14F-4D97-AF65-F5344CB8AC3E}">
        <p14:creationId xmlns:p14="http://schemas.microsoft.com/office/powerpoint/2010/main" xmlns=""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master 1">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4F0FF"/>
          </a:solidFill>
          <a:ln/>
        </p:spPr>
      </p:sp>
      <p:sp>
        <p:nvSpPr>
          <p:cNvPr id="3" name="Shape 1"/>
          <p:cNvSpPr/>
          <p:nvPr/>
        </p:nvSpPr>
        <p:spPr>
          <a:xfrm>
            <a:off x="0" y="0"/>
            <a:ext cx="12191695" cy="6858000"/>
          </a:xfrm>
          <a:prstGeom prst="rect">
            <a:avLst/>
          </a:prstGeom>
          <a:solidFill>
            <a:srgbClr val="FBFAFF"/>
          </a:solidFill>
          <a:ln/>
        </p:spPr>
      </p:sp>
      <p:pic>
        <p:nvPicPr>
          <p:cNvPr id="4" name="Image 0" descr="preencoded.png">
            <a:hlinkClick r:id="rId2"/>
          </p:cNvPr>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11076875" y="6558991"/>
            <a:ext cx="1071843" cy="25603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5.sv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0.jpeg"/><Relationship Id="rId7" Type="http://schemas.openxmlformats.org/officeDocument/2006/relationships/image" Target="../media/image16.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4.svg"/><Relationship Id="rId4" Type="http://schemas.openxmlformats.org/officeDocument/2006/relationships/image" Target="../media/image11.jpeg"/><Relationship Id="rId9" Type="http://schemas.openxmlformats.org/officeDocument/2006/relationships/image" Target="../media/image18.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0" y="0"/>
            <a:ext cx="4571886" cy="6858000"/>
          </a:xfrm>
          <a:prstGeom prst="rect">
            <a:avLst/>
          </a:prstGeom>
        </p:spPr>
      </p:pic>
      <p:sp>
        <p:nvSpPr>
          <p:cNvPr id="3" name="Text 0"/>
          <p:cNvSpPr/>
          <p:nvPr/>
        </p:nvSpPr>
        <p:spPr>
          <a:xfrm>
            <a:off x="5233360" y="591732"/>
            <a:ext cx="5738768" cy="590649"/>
          </a:xfrm>
          <a:prstGeom prst="rect">
            <a:avLst/>
          </a:prstGeom>
          <a:noFill/>
          <a:ln/>
        </p:spPr>
        <p:txBody>
          <a:bodyPr wrap="none" lIns="0" tIns="0" rIns="0" bIns="0" rtlCol="0" anchor="t"/>
          <a:lstStyle/>
          <a:p>
            <a:pPr marL="0" indent="0" algn="l">
              <a:lnSpc>
                <a:spcPct val="104000"/>
              </a:lnSpc>
              <a:buNone/>
            </a:pPr>
            <a:r>
              <a:rPr lang="en-US" sz="3700" dirty="0">
                <a:solidFill>
                  <a:srgbClr val="403CCF"/>
                </a:solidFill>
                <a:latin typeface="Nikosh" pitchFamily="2" charset="0"/>
                <a:ea typeface="Libre Baskerville" pitchFamily="34" charset="-122"/>
                <a:cs typeface="Nikosh" pitchFamily="2" charset="0"/>
              </a:rPr>
              <a:t>বেনজিনের ওজোনালাইসিস</a:t>
            </a:r>
            <a:endParaRPr lang="en-US" sz="3700" dirty="0">
              <a:latin typeface="Nikosh" pitchFamily="2" charset="0"/>
              <a:cs typeface="Nikosh" pitchFamily="2" charset="0"/>
            </a:endParaRPr>
          </a:p>
        </p:txBody>
      </p:sp>
      <p:sp>
        <p:nvSpPr>
          <p:cNvPr id="4" name="Text 1"/>
          <p:cNvSpPr/>
          <p:nvPr/>
        </p:nvSpPr>
        <p:spPr>
          <a:xfrm>
            <a:off x="5233360" y="1422308"/>
            <a:ext cx="6296860" cy="1630363"/>
          </a:xfrm>
          <a:prstGeom prst="rect">
            <a:avLst/>
          </a:prstGeom>
          <a:noFill/>
          <a:ln/>
        </p:spPr>
        <p:txBody>
          <a:bodyPr wrap="square" lIns="0" tIns="0" rIns="0" bIns="0" rtlCol="0" anchor="t">
            <a:normAutofit/>
          </a:bodyPr>
          <a:lstStyle/>
          <a:p>
            <a:pPr marL="0" indent="0" algn="l">
              <a:lnSpc>
                <a:spcPct val="104000"/>
              </a:lnSpc>
              <a:buNone/>
            </a:pPr>
            <a:r>
              <a:rPr lang="en-US" sz="5100" dirty="0">
                <a:solidFill>
                  <a:srgbClr val="403CCF"/>
                </a:solidFill>
                <a:latin typeface="Nikosh" pitchFamily="2" charset="0"/>
                <a:ea typeface="Libre Baskerville" pitchFamily="34" charset="-122"/>
                <a:cs typeface="Nikosh" pitchFamily="2" charset="0"/>
              </a:rPr>
              <a:t>অ্যারোমেটিক বলয়ের রহস্য উন্মোচন</a:t>
            </a:r>
            <a:endParaRPr lang="en-US" sz="5100" dirty="0">
              <a:latin typeface="Nikosh" pitchFamily="2" charset="0"/>
              <a:cs typeface="Nikosh" pitchFamily="2" charset="0"/>
            </a:endParaRPr>
          </a:p>
        </p:txBody>
      </p:sp>
      <p:sp>
        <p:nvSpPr>
          <p:cNvPr id="5" name="Text 2"/>
          <p:cNvSpPr/>
          <p:nvPr/>
        </p:nvSpPr>
        <p:spPr>
          <a:xfrm>
            <a:off x="5233360" y="2979087"/>
            <a:ext cx="6296860" cy="604838"/>
          </a:xfrm>
          <a:prstGeom prst="rect">
            <a:avLst/>
          </a:prstGeom>
          <a:noFill/>
          <a:ln/>
        </p:spPr>
        <p:txBody>
          <a:bodyPr wrap="square" lIns="0" tIns="0" rIns="0" bIns="0" rtlCol="0" anchor="t">
            <a:normAutofit/>
          </a:bodyPr>
          <a:lstStyle/>
          <a:p>
            <a:pPr marL="0" indent="0" algn="l">
              <a:lnSpc>
                <a:spcPct val="133000"/>
              </a:lnSpc>
              <a:buNone/>
            </a:pPr>
            <a:r>
              <a:rPr lang="en-US" sz="1450" dirty="0">
                <a:solidFill>
                  <a:srgbClr val="49495A"/>
                </a:solidFill>
                <a:latin typeface="Nikosh" pitchFamily="2" charset="0"/>
                <a:ea typeface="Open Sans" pitchFamily="34" charset="-122"/>
                <a:cs typeface="Nikosh" pitchFamily="2" charset="0"/>
              </a:rPr>
              <a:t>ওজোন গ্যাসের মাধ্যমে বেনজিন বলয়ের দ্বিবন্ধন ভাঙার রাসায়নিক প্রক্রিয়া ও এর গুরুত্বপূর্ণ তাৎপর্য</a:t>
            </a:r>
            <a:endParaRPr lang="en-US" sz="1450" dirty="0">
              <a:latin typeface="Nikosh" pitchFamily="2" charset="0"/>
              <a:cs typeface="Nikosh" pitchFamily="2" charset="0"/>
            </a:endParaRPr>
          </a:p>
        </p:txBody>
      </p:sp>
      <p:sp>
        <p:nvSpPr>
          <p:cNvPr id="6" name="TextBox 5">
            <a:extLst>
              <a:ext uri="{FF2B5EF4-FFF2-40B4-BE49-F238E27FC236}">
                <a16:creationId xmlns:a16="http://schemas.microsoft.com/office/drawing/2014/main" xmlns="" id="{0C72E2EE-4193-B3DB-741E-0513E270505F}"/>
              </a:ext>
            </a:extLst>
          </p:cNvPr>
          <p:cNvSpPr txBox="1"/>
          <p:nvPr/>
        </p:nvSpPr>
        <p:spPr>
          <a:xfrm>
            <a:off x="5312229" y="3936274"/>
            <a:ext cx="6461760" cy="2308324"/>
          </a:xfrm>
          <a:prstGeom prst="rect">
            <a:avLst/>
          </a:prstGeom>
          <a:noFill/>
        </p:spPr>
        <p:txBody>
          <a:bodyPr wrap="square" rtlCol="0">
            <a:spAutoFit/>
          </a:bodyPr>
          <a:lstStyle/>
          <a:p>
            <a:r>
              <a:rPr lang="en-US" sz="3600" dirty="0" err="1">
                <a:solidFill>
                  <a:srgbClr val="FF0000"/>
                </a:solidFill>
                <a:latin typeface="Nikosh" panose="02000000000000000000" pitchFamily="2" charset="0"/>
                <a:ea typeface="Raleway" pitchFamily="34" charset="-122"/>
                <a:cs typeface="Nikosh" panose="02000000000000000000" pitchFamily="2" charset="0"/>
              </a:rPr>
              <a:t>রামদাসপাল</a:t>
            </a:r>
          </a:p>
          <a:p>
            <a:r>
              <a:rPr lang="en-US" sz="3600" dirty="0" err="1" smtClean="0">
                <a:solidFill>
                  <a:srgbClr val="FF0000"/>
                </a:solidFill>
                <a:latin typeface="Nikosh" panose="02000000000000000000" pitchFamily="2" charset="0"/>
                <a:cs typeface="Nikosh" panose="02000000000000000000" pitchFamily="2" charset="0"/>
              </a:rPr>
              <a:t>সহকারী</a:t>
            </a:r>
            <a:r>
              <a:rPr lang="en-US" sz="3600" dirty="0" smtClean="0">
                <a:solidFill>
                  <a:srgbClr val="FF0000"/>
                </a:solidFill>
                <a:latin typeface="Nikosh" panose="02000000000000000000" pitchFamily="2" charset="0"/>
                <a:cs typeface="Nikosh" panose="02000000000000000000" pitchFamily="2" charset="0"/>
              </a:rPr>
              <a:t> </a:t>
            </a:r>
            <a:r>
              <a:rPr lang="en-US" sz="3600" dirty="0" err="1" smtClean="0">
                <a:solidFill>
                  <a:srgbClr val="FF0000"/>
                </a:solidFill>
                <a:latin typeface="Nikosh" panose="02000000000000000000" pitchFamily="2" charset="0"/>
                <a:cs typeface="Nikosh" panose="02000000000000000000" pitchFamily="2" charset="0"/>
              </a:rPr>
              <a:t>অধ্যাপক</a:t>
            </a:r>
            <a:r>
              <a:rPr lang="en-US" sz="3600" dirty="0" smtClean="0">
                <a:solidFill>
                  <a:srgbClr val="FF0000"/>
                </a:solidFill>
                <a:latin typeface="Nikosh" panose="02000000000000000000" pitchFamily="2" charset="0"/>
                <a:cs typeface="Nikosh" panose="02000000000000000000" pitchFamily="2" charset="0"/>
              </a:rPr>
              <a:t> </a:t>
            </a:r>
            <a:r>
              <a:rPr lang="en-US" sz="3600" dirty="0">
                <a:solidFill>
                  <a:srgbClr val="FF0000"/>
                </a:solidFill>
                <a:latin typeface="Nikosh" panose="02000000000000000000" pitchFamily="2" charset="0"/>
                <a:cs typeface="Nikosh" panose="02000000000000000000" pitchFamily="2" charset="0"/>
              </a:rPr>
              <a:t>( </a:t>
            </a:r>
            <a:r>
              <a:rPr lang="en-US" sz="3600" dirty="0" err="1">
                <a:solidFill>
                  <a:srgbClr val="FF0000"/>
                </a:solidFill>
                <a:latin typeface="Nikosh" panose="02000000000000000000" pitchFamily="2" charset="0"/>
                <a:cs typeface="Nikosh" panose="02000000000000000000" pitchFamily="2" charset="0"/>
              </a:rPr>
              <a:t>রসায়ন</a:t>
            </a:r>
            <a:r>
              <a:rPr lang="en-US" sz="3600" dirty="0">
                <a:solidFill>
                  <a:srgbClr val="FF0000"/>
                </a:solidFill>
                <a:latin typeface="Nikosh" panose="02000000000000000000" pitchFamily="2" charset="0"/>
                <a:cs typeface="Nikosh" panose="02000000000000000000" pitchFamily="2" charset="0"/>
              </a:rPr>
              <a:t> ) </a:t>
            </a:r>
          </a:p>
          <a:p>
            <a:r>
              <a:rPr lang="en-US" sz="3600" dirty="0" err="1" smtClean="0">
                <a:solidFill>
                  <a:srgbClr val="FF0000"/>
                </a:solidFill>
                <a:latin typeface="Nikosh" panose="02000000000000000000" pitchFamily="2" charset="0"/>
                <a:cs typeface="Nikosh" panose="02000000000000000000" pitchFamily="2" charset="0"/>
              </a:rPr>
              <a:t>ধোবাউড়া</a:t>
            </a:r>
            <a:r>
              <a:rPr lang="en-US" sz="3600" dirty="0" smtClean="0">
                <a:solidFill>
                  <a:srgbClr val="FF0000"/>
                </a:solidFill>
                <a:latin typeface="Nikosh" panose="02000000000000000000" pitchFamily="2" charset="0"/>
                <a:cs typeface="Nikosh" panose="02000000000000000000" pitchFamily="2" charset="0"/>
              </a:rPr>
              <a:t> </a:t>
            </a:r>
            <a:r>
              <a:rPr lang="en-US" sz="3600" dirty="0" err="1" smtClean="0">
                <a:solidFill>
                  <a:srgbClr val="FF0000"/>
                </a:solidFill>
                <a:latin typeface="Nikosh" panose="02000000000000000000" pitchFamily="2" charset="0"/>
                <a:cs typeface="Nikosh" panose="02000000000000000000" pitchFamily="2" charset="0"/>
              </a:rPr>
              <a:t>মহিলা</a:t>
            </a:r>
            <a:r>
              <a:rPr lang="en-US" sz="3600" dirty="0" smtClean="0">
                <a:solidFill>
                  <a:srgbClr val="FF0000"/>
                </a:solidFill>
                <a:latin typeface="Nikosh" panose="02000000000000000000" pitchFamily="2" charset="0"/>
                <a:cs typeface="Nikosh" panose="02000000000000000000" pitchFamily="2" charset="0"/>
              </a:rPr>
              <a:t> </a:t>
            </a:r>
            <a:r>
              <a:rPr lang="en-US" sz="3600" dirty="0" err="1" smtClean="0">
                <a:solidFill>
                  <a:srgbClr val="FF0000"/>
                </a:solidFill>
                <a:latin typeface="Nikosh" panose="02000000000000000000" pitchFamily="2" charset="0"/>
                <a:cs typeface="Nikosh" panose="02000000000000000000" pitchFamily="2" charset="0"/>
              </a:rPr>
              <a:t>ডিগ্রি</a:t>
            </a:r>
            <a:r>
              <a:rPr lang="en-US" sz="3600" dirty="0" smtClean="0">
                <a:solidFill>
                  <a:srgbClr val="FF0000"/>
                </a:solidFill>
                <a:latin typeface="Nikosh" panose="02000000000000000000" pitchFamily="2" charset="0"/>
                <a:cs typeface="Nikosh" panose="02000000000000000000" pitchFamily="2" charset="0"/>
              </a:rPr>
              <a:t> </a:t>
            </a:r>
            <a:r>
              <a:rPr lang="en-US" sz="3600" dirty="0" err="1" smtClean="0">
                <a:solidFill>
                  <a:srgbClr val="FF0000"/>
                </a:solidFill>
                <a:latin typeface="Nikosh" panose="02000000000000000000" pitchFamily="2" charset="0"/>
                <a:cs typeface="Nikosh" panose="02000000000000000000" pitchFamily="2" charset="0"/>
              </a:rPr>
              <a:t>কলেজ</a:t>
            </a:r>
            <a:endParaRPr lang="en-US" sz="3600" dirty="0">
              <a:solidFill>
                <a:srgbClr val="FF0000"/>
              </a:solidFill>
              <a:latin typeface="Nikosh" panose="02000000000000000000" pitchFamily="2" charset="0"/>
              <a:cs typeface="Nikosh" panose="02000000000000000000" pitchFamily="2" charset="0"/>
            </a:endParaRPr>
          </a:p>
          <a:p>
            <a:r>
              <a:rPr lang="en-US" sz="3600" dirty="0" err="1">
                <a:solidFill>
                  <a:srgbClr val="FF0000"/>
                </a:solidFill>
                <a:latin typeface="Nikosh" panose="02000000000000000000" pitchFamily="2" charset="0"/>
                <a:cs typeface="Nikosh" panose="02000000000000000000" pitchFamily="2" charset="0"/>
              </a:rPr>
              <a:t>ধোবাউড়া</a:t>
            </a:r>
            <a:r>
              <a:rPr lang="en-US" sz="3600" dirty="0">
                <a:solidFill>
                  <a:srgbClr val="FF0000"/>
                </a:solidFill>
                <a:latin typeface="Nikosh" panose="02000000000000000000" pitchFamily="2" charset="0"/>
                <a:cs typeface="Nikosh" panose="02000000000000000000" pitchFamily="2" charset="0"/>
              </a:rPr>
              <a:t> , </a:t>
            </a:r>
            <a:r>
              <a:rPr lang="en-US" sz="3600" dirty="0" err="1">
                <a:solidFill>
                  <a:srgbClr val="FF0000"/>
                </a:solidFill>
                <a:latin typeface="Nikosh" panose="02000000000000000000" pitchFamily="2" charset="0"/>
                <a:cs typeface="Nikosh" panose="02000000000000000000" pitchFamily="2" charset="0"/>
              </a:rPr>
              <a:t>ময়মনসিংহ</a:t>
            </a:r>
            <a:r>
              <a:rPr lang="en-US" sz="3600" dirty="0">
                <a:solidFill>
                  <a:srgbClr val="FF0000"/>
                </a:solidFill>
                <a:latin typeface="Nikosh" panose="02000000000000000000" pitchFamily="2" charset="0"/>
                <a:cs typeface="Nikosh" panose="02000000000000000000" pitchFamily="2" charset="0"/>
              </a:rPr>
              <a:t>।</a:t>
            </a:r>
            <a:endParaRPr lang="en-US" sz="2000" dirty="0">
              <a:solidFill>
                <a:srgbClr val="FF0000"/>
              </a:solidFill>
              <a:latin typeface="Nikosh" panose="02000000000000000000" pitchFamily="2" charset="0"/>
              <a:cs typeface="Nikosh" panose="02000000000000000000" pitchFamily="2"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0" y="0"/>
            <a:ext cx="4571886" cy="6858000"/>
          </a:xfrm>
          <a:prstGeom prst="rect">
            <a:avLst/>
          </a:prstGeom>
        </p:spPr>
      </p:pic>
      <p:sp>
        <p:nvSpPr>
          <p:cNvPr id="3" name="Text 0"/>
          <p:cNvSpPr/>
          <p:nvPr/>
        </p:nvSpPr>
        <p:spPr>
          <a:xfrm>
            <a:off x="5233360" y="1001415"/>
            <a:ext cx="5334958" cy="590649"/>
          </a:xfrm>
          <a:prstGeom prst="rect">
            <a:avLst/>
          </a:prstGeom>
          <a:noFill/>
          <a:ln/>
        </p:spPr>
        <p:txBody>
          <a:bodyPr wrap="none" lIns="0" tIns="0" rIns="0" bIns="0" rtlCol="0" anchor="t"/>
          <a:lstStyle/>
          <a:p>
            <a:pPr marL="0" indent="0" algn="l">
              <a:lnSpc>
                <a:spcPct val="104000"/>
              </a:lnSpc>
              <a:buNone/>
            </a:pPr>
            <a:r>
              <a:rPr lang="en-US" sz="3700" dirty="0">
                <a:solidFill>
                  <a:srgbClr val="403CCF"/>
                </a:solidFill>
                <a:latin typeface="Nikosh" pitchFamily="2" charset="0"/>
                <a:ea typeface="Libre Baskerville" pitchFamily="34" charset="-122"/>
                <a:cs typeface="Nikosh" pitchFamily="2" charset="0"/>
              </a:rPr>
              <a:t>ওজোনালাইসিস কী?</a:t>
            </a:r>
            <a:endParaRPr lang="en-US" sz="3700" dirty="0">
              <a:latin typeface="Nikosh" pitchFamily="2" charset="0"/>
              <a:cs typeface="Nikosh" pitchFamily="2" charset="0"/>
            </a:endParaRPr>
          </a:p>
        </p:txBody>
      </p:sp>
      <p:pic>
        <p:nvPicPr>
          <p:cNvPr id="4" name="Image 1" descr="preencoded.png"/>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5207961" y="1875532"/>
            <a:ext cx="6322259" cy="2047180"/>
          </a:xfrm>
          <a:prstGeom prst="rect">
            <a:avLst/>
          </a:prstGeom>
        </p:spPr>
      </p:pic>
      <p:sp>
        <p:nvSpPr>
          <p:cNvPr id="5" name="Text 1"/>
          <p:cNvSpPr/>
          <p:nvPr/>
        </p:nvSpPr>
        <p:spPr>
          <a:xfrm>
            <a:off x="5523965" y="2089944"/>
            <a:ext cx="2362637" cy="295275"/>
          </a:xfrm>
          <a:prstGeom prst="rect">
            <a:avLst/>
          </a:prstGeom>
          <a:noFill/>
          <a:ln/>
        </p:spPr>
        <p:txBody>
          <a:bodyPr wrap="none" lIns="0" tIns="0" rIns="0" bIns="0" rtlCol="0" anchor="t"/>
          <a:lstStyle/>
          <a:p>
            <a:pPr marL="0" indent="0" algn="l">
              <a:lnSpc>
                <a:spcPct val="104000"/>
              </a:lnSpc>
              <a:buNone/>
            </a:pPr>
            <a:r>
              <a:rPr lang="en-US" sz="1850" dirty="0">
                <a:solidFill>
                  <a:srgbClr val="49495A"/>
                </a:solidFill>
                <a:latin typeface="Nikosh" pitchFamily="2" charset="0"/>
                <a:ea typeface="Libre Baskerville" pitchFamily="34" charset="-122"/>
                <a:cs typeface="Nikosh" pitchFamily="2" charset="0"/>
              </a:rPr>
              <a:t>সংজ্ঞা</a:t>
            </a:r>
            <a:endParaRPr lang="en-US" sz="1850" dirty="0">
              <a:latin typeface="Nikosh" pitchFamily="2" charset="0"/>
              <a:cs typeface="Nikosh" pitchFamily="2" charset="0"/>
            </a:endParaRPr>
          </a:p>
        </p:txBody>
      </p:sp>
      <p:sp>
        <p:nvSpPr>
          <p:cNvPr id="6" name="Text 2"/>
          <p:cNvSpPr/>
          <p:nvPr/>
        </p:nvSpPr>
        <p:spPr>
          <a:xfrm>
            <a:off x="5523965" y="2498626"/>
            <a:ext cx="5791849" cy="1209675"/>
          </a:xfrm>
          <a:prstGeom prst="rect">
            <a:avLst/>
          </a:prstGeom>
          <a:noFill/>
          <a:ln/>
        </p:spPr>
        <p:txBody>
          <a:bodyPr wrap="square" lIns="0" tIns="0" rIns="0" bIns="0" rtlCol="0" anchor="t">
            <a:normAutofit/>
          </a:bodyPr>
          <a:lstStyle/>
          <a:p>
            <a:pPr marL="0" indent="0" algn="l">
              <a:lnSpc>
                <a:spcPct val="133000"/>
              </a:lnSpc>
              <a:buNone/>
            </a:pPr>
            <a:r>
              <a:rPr lang="en-US" sz="1450" dirty="0">
                <a:solidFill>
                  <a:srgbClr val="49495A"/>
                </a:solidFill>
                <a:latin typeface="Nikosh" pitchFamily="2" charset="0"/>
                <a:ea typeface="Open Sans" pitchFamily="34" charset="-122"/>
                <a:cs typeface="Nikosh" pitchFamily="2" charset="0"/>
              </a:rPr>
              <a:t>ওজোনালাইসিস হলো এমন একটি রাসায়নিক প্রক্রিয়া যেখানে ওজোন (</a:t>
            </a:r>
            <a:r>
              <a:rPr lang="en-US" sz="1450" b="1" dirty="0">
                <a:solidFill>
                  <a:srgbClr val="49495A"/>
                </a:solidFill>
                <a:latin typeface="Nikosh" pitchFamily="2" charset="0"/>
                <a:ea typeface="Open Sans" pitchFamily="34" charset="-122"/>
                <a:cs typeface="Nikosh" pitchFamily="2" charset="0"/>
              </a:rPr>
              <a:t>O₃</a:t>
            </a:r>
            <a:r>
              <a:rPr lang="en-US" sz="1450" dirty="0">
                <a:solidFill>
                  <a:srgbClr val="49495A"/>
                </a:solidFill>
                <a:latin typeface="Nikosh" pitchFamily="2" charset="0"/>
                <a:ea typeface="Open Sans" pitchFamily="34" charset="-122"/>
                <a:cs typeface="Nikosh" pitchFamily="2" charset="0"/>
              </a:rPr>
              <a:t>) গ্যাস ব্যবহার করে অসম্পৃক্ত হাইড্রোকার্বনের দ্বিবন্ধন ভেঙে ফেলা হয়। এই বিক্রিয়ায় ওজোন অণু দ্বিবন্ধনে সংযোজিত হয়ে অস্থিতিশীল ওজোনাইড গঠন করে।</a:t>
            </a:r>
            <a:endParaRPr lang="en-US" sz="1450" dirty="0">
              <a:latin typeface="Nikosh" pitchFamily="2" charset="0"/>
              <a:cs typeface="Nikosh" pitchFamily="2" charset="0"/>
            </a:endParaRPr>
          </a:p>
        </p:txBody>
      </p:sp>
      <p:pic>
        <p:nvPicPr>
          <p:cNvPr id="7" name="Image 2" descr="preencoded.png"/>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5207961" y="4111724"/>
            <a:ext cx="6322259" cy="1744762"/>
          </a:xfrm>
          <a:prstGeom prst="rect">
            <a:avLst/>
          </a:prstGeom>
        </p:spPr>
      </p:pic>
      <p:sp>
        <p:nvSpPr>
          <p:cNvPr id="8" name="Text 3"/>
          <p:cNvSpPr/>
          <p:nvPr/>
        </p:nvSpPr>
        <p:spPr>
          <a:xfrm>
            <a:off x="5523965" y="4326136"/>
            <a:ext cx="2362637" cy="295275"/>
          </a:xfrm>
          <a:prstGeom prst="rect">
            <a:avLst/>
          </a:prstGeom>
          <a:noFill/>
          <a:ln/>
        </p:spPr>
        <p:txBody>
          <a:bodyPr wrap="none" lIns="0" tIns="0" rIns="0" bIns="0" rtlCol="0" anchor="t"/>
          <a:lstStyle/>
          <a:p>
            <a:pPr marL="0" indent="0" algn="l">
              <a:lnSpc>
                <a:spcPct val="104000"/>
              </a:lnSpc>
              <a:buNone/>
            </a:pPr>
            <a:r>
              <a:rPr lang="en-US" sz="1850" dirty="0">
                <a:solidFill>
                  <a:srgbClr val="49495A"/>
                </a:solidFill>
                <a:latin typeface="Nikosh" pitchFamily="2" charset="0"/>
                <a:ea typeface="Libre Baskerville" pitchFamily="34" charset="-122"/>
                <a:cs typeface="Nikosh" pitchFamily="2" charset="0"/>
              </a:rPr>
              <a:t>বিশ্লেষণাত্মক গুরুত্ব</a:t>
            </a:r>
            <a:endParaRPr lang="en-US" sz="1850" dirty="0">
              <a:latin typeface="Nikosh" pitchFamily="2" charset="0"/>
              <a:cs typeface="Nikosh" pitchFamily="2" charset="0"/>
            </a:endParaRPr>
          </a:p>
        </p:txBody>
      </p:sp>
      <p:sp>
        <p:nvSpPr>
          <p:cNvPr id="9" name="Text 4"/>
          <p:cNvSpPr/>
          <p:nvPr/>
        </p:nvSpPr>
        <p:spPr>
          <a:xfrm>
            <a:off x="5523965" y="4734818"/>
            <a:ext cx="5791849" cy="907256"/>
          </a:xfrm>
          <a:prstGeom prst="rect">
            <a:avLst/>
          </a:prstGeom>
          <a:noFill/>
          <a:ln/>
        </p:spPr>
        <p:txBody>
          <a:bodyPr wrap="square" lIns="0" tIns="0" rIns="0" bIns="0" rtlCol="0" anchor="t">
            <a:normAutofit/>
          </a:bodyPr>
          <a:lstStyle/>
          <a:p>
            <a:pPr marL="0" indent="0" algn="l">
              <a:lnSpc>
                <a:spcPct val="133000"/>
              </a:lnSpc>
              <a:buNone/>
            </a:pPr>
            <a:r>
              <a:rPr lang="en-US" sz="1450" dirty="0">
                <a:solidFill>
                  <a:srgbClr val="49495A"/>
                </a:solidFill>
                <a:latin typeface="Nikosh" pitchFamily="2" charset="0"/>
                <a:ea typeface="Open Sans" pitchFamily="34" charset="-122"/>
                <a:cs typeface="Nikosh" pitchFamily="2" charset="0"/>
              </a:rPr>
              <a:t>এটি জৈব অণুর গঠন ও দ্বিবন্ধনের সঠিক অবস্থান নির্ণয়ে একটি শক্তিশালী বিশ্লেষণাত্মক কৌশল। জৈব রসায়নে অজানা যৌগের গঠন শনাক্তকরণে এই পদ্ধতি ব্যাপকভাবে ব্যবহৃত হয়।</a:t>
            </a:r>
            <a:endParaRPr lang="en-US" sz="1450" dirty="0">
              <a:latin typeface="Nikosh" pitchFamily="2" charset="0"/>
              <a:cs typeface="Nikosh" pitchFamily="2"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661574" y="1568648"/>
            <a:ext cx="6565637" cy="3720604"/>
          </a:xfrm>
          <a:prstGeom prst="rect">
            <a:avLst/>
          </a:prstGeom>
        </p:spPr>
      </p:pic>
      <p:sp>
        <p:nvSpPr>
          <p:cNvPr id="3" name="Shape 0"/>
          <p:cNvSpPr/>
          <p:nvPr/>
        </p:nvSpPr>
        <p:spPr>
          <a:xfrm>
            <a:off x="8017270" y="747812"/>
            <a:ext cx="1664948" cy="331589"/>
          </a:xfrm>
          <a:prstGeom prst="roundRect">
            <a:avLst>
              <a:gd name="adj" fmla="val 6498"/>
            </a:avLst>
          </a:prstGeom>
          <a:solidFill>
            <a:srgbClr val="D7D6F5"/>
          </a:solidFill>
          <a:ln/>
        </p:spPr>
      </p:sp>
      <p:sp>
        <p:nvSpPr>
          <p:cNvPr id="4" name="Text 1"/>
          <p:cNvSpPr/>
          <p:nvPr/>
        </p:nvSpPr>
        <p:spPr>
          <a:xfrm>
            <a:off x="8124919" y="801588"/>
            <a:ext cx="2059234" cy="224036"/>
          </a:xfrm>
          <a:prstGeom prst="rect">
            <a:avLst/>
          </a:prstGeom>
          <a:noFill/>
          <a:ln/>
        </p:spPr>
        <p:txBody>
          <a:bodyPr wrap="none" lIns="0" tIns="0" rIns="0" bIns="0" rtlCol="0" anchor="t"/>
          <a:lstStyle/>
          <a:p>
            <a:pPr marL="0" indent="0" algn="l">
              <a:lnSpc>
                <a:spcPct val="130000"/>
              </a:lnSpc>
              <a:buNone/>
            </a:pPr>
            <a:r>
              <a:rPr lang="en-US" sz="1100" dirty="0">
                <a:solidFill>
                  <a:srgbClr val="49495A"/>
                </a:solidFill>
                <a:latin typeface="Nikosh" pitchFamily="2" charset="0"/>
                <a:ea typeface="Open Sans" pitchFamily="34" charset="-122"/>
                <a:cs typeface="Nikosh" pitchFamily="2" charset="0"/>
              </a:rPr>
              <a:t>অ্যারোমেটিক স্থিতিশীলতা</a:t>
            </a:r>
            <a:endParaRPr lang="en-US" sz="1100" dirty="0">
              <a:latin typeface="Nikosh" pitchFamily="2" charset="0"/>
              <a:cs typeface="Nikosh" pitchFamily="2" charset="0"/>
            </a:endParaRPr>
          </a:p>
        </p:txBody>
      </p:sp>
      <p:sp>
        <p:nvSpPr>
          <p:cNvPr id="5" name="Text 2"/>
          <p:cNvSpPr/>
          <p:nvPr/>
        </p:nvSpPr>
        <p:spPr>
          <a:xfrm>
            <a:off x="8017270" y="1147564"/>
            <a:ext cx="3519201" cy="1122363"/>
          </a:xfrm>
          <a:prstGeom prst="rect">
            <a:avLst/>
          </a:prstGeom>
          <a:noFill/>
          <a:ln/>
        </p:spPr>
        <p:txBody>
          <a:bodyPr wrap="square" lIns="0" tIns="0" rIns="0" bIns="0" rtlCol="0" anchor="t">
            <a:normAutofit/>
          </a:bodyPr>
          <a:lstStyle/>
          <a:p>
            <a:pPr marL="0" indent="0" algn="l">
              <a:lnSpc>
                <a:spcPct val="104000"/>
              </a:lnSpc>
              <a:buNone/>
            </a:pPr>
            <a:r>
              <a:rPr lang="en-US" sz="3500" dirty="0">
                <a:solidFill>
                  <a:srgbClr val="403CCF"/>
                </a:solidFill>
                <a:latin typeface="Nikosh" pitchFamily="2" charset="0"/>
                <a:ea typeface="Libre Baskerville" pitchFamily="34" charset="-122"/>
                <a:cs typeface="Nikosh" pitchFamily="2" charset="0"/>
              </a:rPr>
              <a:t>বেনজিনের ক্ষেত্রে জটিলতা</a:t>
            </a:r>
            <a:endParaRPr lang="en-US" sz="3500" dirty="0">
              <a:latin typeface="Nikosh" pitchFamily="2" charset="0"/>
              <a:cs typeface="Nikosh" pitchFamily="2" charset="0"/>
            </a:endParaRPr>
          </a:p>
        </p:txBody>
      </p:sp>
      <p:sp>
        <p:nvSpPr>
          <p:cNvPr id="6" name="Text 3"/>
          <p:cNvSpPr/>
          <p:nvPr/>
        </p:nvSpPr>
        <p:spPr>
          <a:xfrm>
            <a:off x="8017270" y="2440484"/>
            <a:ext cx="3519201" cy="1680567"/>
          </a:xfrm>
          <a:prstGeom prst="rect">
            <a:avLst/>
          </a:prstGeom>
          <a:noFill/>
          <a:ln/>
        </p:spPr>
        <p:txBody>
          <a:bodyPr wrap="square" lIns="0" tIns="0" rIns="0" bIns="0" rtlCol="0" anchor="t">
            <a:normAutofit/>
          </a:bodyPr>
          <a:lstStyle/>
          <a:p>
            <a:pPr marL="0" indent="0" algn="l">
              <a:lnSpc>
                <a:spcPct val="130000"/>
              </a:lnSpc>
              <a:buNone/>
            </a:pPr>
            <a:r>
              <a:rPr lang="en-US" sz="1400" dirty="0">
                <a:solidFill>
                  <a:srgbClr val="49495A"/>
                </a:solidFill>
                <a:latin typeface="Nikosh" pitchFamily="2" charset="0"/>
                <a:ea typeface="Open Sans" pitchFamily="34" charset="-122"/>
                <a:cs typeface="Nikosh" pitchFamily="2" charset="0"/>
              </a:rPr>
              <a:t>বেনজিন একটি অত্যন্ত সুস্থিত অ্যারোমেটিক যৌগ। এর সঞ্চরণশীল পাই ইলেকট্রন বলয় এটিকে সাধারণ সংযোজন বিক্রিয়া থেকে রক্ষা করে। এই বিশেষ স্থিতিশীলতার কারণে বেনজিন সাধারণ অ্যালকিনের মতো সহজে ওজোনালাইসিস বিক্রিয়ায় অংশগ্রহণ করে না।</a:t>
            </a:r>
            <a:endParaRPr lang="en-US" sz="1400" dirty="0">
              <a:latin typeface="Nikosh" pitchFamily="2" charset="0"/>
              <a:cs typeface="Nikosh" pitchFamily="2" charset="0"/>
            </a:endParaRPr>
          </a:p>
        </p:txBody>
      </p:sp>
      <p:sp>
        <p:nvSpPr>
          <p:cNvPr id="7" name="Shape 4"/>
          <p:cNvSpPr/>
          <p:nvPr/>
        </p:nvSpPr>
        <p:spPr>
          <a:xfrm>
            <a:off x="8017270" y="4312940"/>
            <a:ext cx="3519201" cy="1797149"/>
          </a:xfrm>
          <a:prstGeom prst="roundRect">
            <a:avLst>
              <a:gd name="adj" fmla="val 1499"/>
            </a:avLst>
          </a:prstGeom>
          <a:solidFill>
            <a:srgbClr val="C3C2F0"/>
          </a:solidFill>
          <a:ln/>
        </p:spPr>
      </p:sp>
      <p:pic>
        <p:nvPicPr>
          <p:cNvPr id="8" name="Image 1" descr="preencoded.png"/>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8196752" y="4589760"/>
            <a:ext cx="224427" cy="179487"/>
          </a:xfrm>
          <a:prstGeom prst="rect">
            <a:avLst/>
          </a:prstGeom>
        </p:spPr>
      </p:pic>
      <p:sp>
        <p:nvSpPr>
          <p:cNvPr id="9" name="Text 5"/>
          <p:cNvSpPr/>
          <p:nvPr/>
        </p:nvSpPr>
        <p:spPr>
          <a:xfrm>
            <a:off x="8600661" y="4511278"/>
            <a:ext cx="2756327" cy="1400473"/>
          </a:xfrm>
          <a:prstGeom prst="rect">
            <a:avLst/>
          </a:prstGeom>
          <a:noFill/>
          <a:ln/>
        </p:spPr>
        <p:txBody>
          <a:bodyPr wrap="square" lIns="0" tIns="0" rIns="0" bIns="0" rtlCol="0" anchor="t">
            <a:normAutofit/>
          </a:bodyPr>
          <a:lstStyle/>
          <a:p>
            <a:pPr marL="0" indent="0" algn="l">
              <a:lnSpc>
                <a:spcPct val="130000"/>
              </a:lnSpc>
              <a:buNone/>
            </a:pPr>
            <a:r>
              <a:rPr lang="en-US" sz="1400" dirty="0">
                <a:solidFill>
                  <a:srgbClr val="000000"/>
                </a:solidFill>
                <a:latin typeface="Nikosh" pitchFamily="2" charset="0"/>
                <a:ea typeface="Open Sans" pitchFamily="34" charset="-122"/>
                <a:cs typeface="Nikosh" pitchFamily="2" charset="0"/>
              </a:rPr>
              <a:t>তবে বিশেষ পরিস্থিতিতে — যেমন দীর্ঘ সময় ওজোনের সংস্পর্শে থাকলে — ওজোন বেনজিনের তিনটি দ্বিবন্ধনের সাথে বিক্রিয়া করে </a:t>
            </a:r>
            <a:r>
              <a:rPr lang="en-US" sz="1400" b="1" dirty="0">
                <a:solidFill>
                  <a:srgbClr val="000000"/>
                </a:solidFill>
                <a:latin typeface="Nikosh" pitchFamily="2" charset="0"/>
                <a:ea typeface="Open Sans" pitchFamily="34" charset="-122"/>
                <a:cs typeface="Nikosh" pitchFamily="2" charset="0"/>
              </a:rPr>
              <a:t>ট্রাই-ওজোনাইড</a:t>
            </a:r>
            <a:r>
              <a:rPr lang="en-US" sz="1400" dirty="0">
                <a:solidFill>
                  <a:srgbClr val="000000"/>
                </a:solidFill>
                <a:latin typeface="Nikosh" pitchFamily="2" charset="0"/>
                <a:ea typeface="Open Sans" pitchFamily="34" charset="-122"/>
                <a:cs typeface="Nikosh" pitchFamily="2" charset="0"/>
              </a:rPr>
              <a:t> গঠন করতে পারে।</a:t>
            </a:r>
            <a:endParaRPr lang="en-US" sz="1400" dirty="0">
              <a:latin typeface="Nikosh" pitchFamily="2" charset="0"/>
              <a:cs typeface="Nikosh" pitchFamily="2"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661574" y="566142"/>
            <a:ext cx="5098724" cy="561181"/>
          </a:xfrm>
          <a:prstGeom prst="rect">
            <a:avLst/>
          </a:prstGeom>
          <a:noFill/>
          <a:ln/>
        </p:spPr>
        <p:txBody>
          <a:bodyPr wrap="none" lIns="0" tIns="0" rIns="0" bIns="0" rtlCol="0" anchor="t"/>
          <a:lstStyle/>
          <a:p>
            <a:pPr marL="0" indent="0" algn="l">
              <a:lnSpc>
                <a:spcPct val="104000"/>
              </a:lnSpc>
              <a:buNone/>
            </a:pPr>
            <a:r>
              <a:rPr lang="en-US" sz="3500" dirty="0">
                <a:solidFill>
                  <a:srgbClr val="FF0000"/>
                </a:solidFill>
                <a:latin typeface="Nikosh" pitchFamily="2" charset="0"/>
                <a:ea typeface="Libre Baskerville" pitchFamily="34" charset="-122"/>
                <a:cs typeface="Nikosh" pitchFamily="2" charset="0"/>
              </a:rPr>
              <a:t>বিক্রিয়া ও কৌশল</a:t>
            </a:r>
            <a:endParaRPr lang="en-US" sz="3500" dirty="0">
              <a:solidFill>
                <a:srgbClr val="FF0000"/>
              </a:solidFill>
              <a:latin typeface="Nikosh" pitchFamily="2" charset="0"/>
              <a:cs typeface="Nikosh" pitchFamily="2" charset="0"/>
            </a:endParaRPr>
          </a:p>
        </p:txBody>
      </p:sp>
      <p:pic>
        <p:nvPicPr>
          <p:cNvPr id="3" name="Image 0" descr="preencoded.p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3063699" y="1468438"/>
            <a:ext cx="6064198" cy="3599259"/>
          </a:xfrm>
          <a:prstGeom prst="rect">
            <a:avLst/>
          </a:prstGeom>
        </p:spPr>
      </p:pic>
      <p:sp>
        <p:nvSpPr>
          <p:cNvPr id="4" name="Text 1"/>
          <p:cNvSpPr/>
          <p:nvPr/>
        </p:nvSpPr>
        <p:spPr>
          <a:xfrm>
            <a:off x="7284488" y="4087630"/>
            <a:ext cx="1507442" cy="580792"/>
          </a:xfrm>
          <a:prstGeom prst="rect">
            <a:avLst/>
          </a:prstGeom>
          <a:noFill/>
          <a:ln/>
        </p:spPr>
        <p:txBody>
          <a:bodyPr wrap="square" lIns="0" tIns="0" rIns="0" bIns="0" rtlCol="0" anchor="t">
            <a:normAutofit/>
          </a:bodyPr>
          <a:lstStyle/>
          <a:p>
            <a:pPr marL="0" indent="0" algn="ctr">
              <a:lnSpc>
                <a:spcPct val="104000"/>
              </a:lnSpc>
              <a:buNone/>
            </a:pPr>
            <a:r>
              <a:rPr lang="en-US" sz="1800" dirty="0">
                <a:solidFill>
                  <a:srgbClr val="FF0000"/>
                </a:solidFill>
                <a:latin typeface="Nikosh" pitchFamily="2" charset="0"/>
                <a:ea typeface="Libre Baskerville" pitchFamily="34" charset="-122"/>
                <a:cs typeface="Nikosh" pitchFamily="2" charset="0"/>
              </a:rPr>
              <a:t>জলীয় হাইড্রোলাইস</a:t>
            </a:r>
            <a:endParaRPr lang="en-US" sz="1800" dirty="0">
              <a:solidFill>
                <a:srgbClr val="FF0000"/>
              </a:solidFill>
              <a:latin typeface="Nikosh" pitchFamily="2" charset="0"/>
              <a:cs typeface="Nikosh" pitchFamily="2" charset="0"/>
            </a:endParaRPr>
          </a:p>
        </p:txBody>
      </p:sp>
      <p:sp>
        <p:nvSpPr>
          <p:cNvPr id="5" name="Text 2"/>
          <p:cNvSpPr/>
          <p:nvPr/>
        </p:nvSpPr>
        <p:spPr>
          <a:xfrm>
            <a:off x="5384699" y="4232828"/>
            <a:ext cx="1507442" cy="290396"/>
          </a:xfrm>
          <a:prstGeom prst="rect">
            <a:avLst/>
          </a:prstGeom>
          <a:noFill/>
          <a:ln/>
        </p:spPr>
        <p:txBody>
          <a:bodyPr wrap="none" lIns="0" tIns="0" rIns="0" bIns="0" rtlCol="0" anchor="t"/>
          <a:lstStyle/>
          <a:p>
            <a:pPr marL="0" indent="0" algn="ctr">
              <a:lnSpc>
                <a:spcPct val="104000"/>
              </a:lnSpc>
              <a:buNone/>
            </a:pPr>
            <a:r>
              <a:rPr lang="en-US" sz="1800" dirty="0">
                <a:solidFill>
                  <a:srgbClr val="FF0000"/>
                </a:solidFill>
                <a:latin typeface="Nikosh" pitchFamily="2" charset="0"/>
                <a:ea typeface="Libre Baskerville" pitchFamily="34" charset="-122"/>
                <a:cs typeface="Nikosh" pitchFamily="2" charset="0"/>
              </a:rPr>
              <a:t>ট্রাই-ওজোনাইড</a:t>
            </a:r>
            <a:endParaRPr lang="en-US" sz="1800" dirty="0">
              <a:solidFill>
                <a:srgbClr val="FF0000"/>
              </a:solidFill>
              <a:latin typeface="Nikosh" pitchFamily="2" charset="0"/>
              <a:cs typeface="Nikosh" pitchFamily="2" charset="0"/>
            </a:endParaRPr>
          </a:p>
        </p:txBody>
      </p:sp>
      <p:sp>
        <p:nvSpPr>
          <p:cNvPr id="6" name="Text 3"/>
          <p:cNvSpPr/>
          <p:nvPr/>
        </p:nvSpPr>
        <p:spPr>
          <a:xfrm>
            <a:off x="3453934" y="4232828"/>
            <a:ext cx="1507442" cy="290396"/>
          </a:xfrm>
          <a:prstGeom prst="rect">
            <a:avLst/>
          </a:prstGeom>
          <a:noFill/>
          <a:ln/>
        </p:spPr>
        <p:txBody>
          <a:bodyPr wrap="none" lIns="0" tIns="0" rIns="0" bIns="0" rtlCol="0" anchor="t"/>
          <a:lstStyle/>
          <a:p>
            <a:pPr marL="0" indent="0" algn="ctr">
              <a:lnSpc>
                <a:spcPct val="104000"/>
              </a:lnSpc>
              <a:buNone/>
            </a:pPr>
            <a:r>
              <a:rPr lang="en-US" sz="1800" dirty="0">
                <a:solidFill>
                  <a:srgbClr val="FF0000"/>
                </a:solidFill>
                <a:latin typeface="Nikosh" pitchFamily="2" charset="0"/>
                <a:ea typeface="Libre Baskerville" pitchFamily="34" charset="-122"/>
                <a:cs typeface="Nikosh" pitchFamily="2" charset="0"/>
              </a:rPr>
              <a:t>ওজোন আক্রমণ</a:t>
            </a:r>
            <a:endParaRPr lang="en-US" sz="1800" dirty="0">
              <a:solidFill>
                <a:srgbClr val="FF0000"/>
              </a:solidFill>
              <a:latin typeface="Nikosh" pitchFamily="2" charset="0"/>
              <a:cs typeface="Nikosh" pitchFamily="2" charset="0"/>
            </a:endParaRPr>
          </a:p>
        </p:txBody>
      </p:sp>
      <p:sp>
        <p:nvSpPr>
          <p:cNvPr id="7" name="Text 4"/>
          <p:cNvSpPr/>
          <p:nvPr/>
        </p:nvSpPr>
        <p:spPr>
          <a:xfrm>
            <a:off x="661574" y="5259586"/>
            <a:ext cx="10868547" cy="1032173"/>
          </a:xfrm>
          <a:prstGeom prst="rect">
            <a:avLst/>
          </a:prstGeom>
          <a:noFill/>
          <a:ln/>
        </p:spPr>
        <p:txBody>
          <a:bodyPr wrap="square" lIns="0" tIns="0" rIns="0" bIns="0" rtlCol="0" anchor="t">
            <a:normAutofit/>
          </a:bodyPr>
          <a:lstStyle/>
          <a:p>
            <a:pPr marL="0" indent="0" algn="l">
              <a:lnSpc>
                <a:spcPct val="130000"/>
              </a:lnSpc>
              <a:buNone/>
            </a:pPr>
            <a:r>
              <a:rPr lang="en-US" sz="1400" dirty="0">
                <a:solidFill>
                  <a:srgbClr val="FF0000"/>
                </a:solidFill>
                <a:latin typeface="Nikosh" pitchFamily="2" charset="0"/>
                <a:ea typeface="Open Sans" pitchFamily="34" charset="-122"/>
                <a:cs typeface="Nikosh" pitchFamily="2" charset="0"/>
              </a:rPr>
              <a:t>ওজোনের অণুগুলো বেনজিন বলয়ের দ্বিবন্ধনগুলোকে আক্রমণ করে একটি অস্থিতিশীল </a:t>
            </a:r>
            <a:r>
              <a:rPr lang="en-US" sz="1400" b="1" dirty="0">
                <a:solidFill>
                  <a:srgbClr val="FF0000"/>
                </a:solidFill>
                <a:latin typeface="Nikosh" pitchFamily="2" charset="0"/>
                <a:ea typeface="Open Sans" pitchFamily="34" charset="-122"/>
                <a:cs typeface="Nikosh" pitchFamily="2" charset="0"/>
              </a:rPr>
              <a:t>ট্রাই-ওজোনাইড</a:t>
            </a:r>
            <a:r>
              <a:rPr lang="en-US" sz="1400" dirty="0">
                <a:solidFill>
                  <a:srgbClr val="FF0000"/>
                </a:solidFill>
                <a:latin typeface="Nikosh" pitchFamily="2" charset="0"/>
                <a:ea typeface="Open Sans" pitchFamily="34" charset="-122"/>
                <a:cs typeface="Nikosh" pitchFamily="2" charset="0"/>
              </a:rPr>
              <a:t> ইন্টারমিডিয়েট তৈরি করে। এই ইন্টারমিডিয়েটটি পরবর্তীতে পানির উপস্থিতিতে ভেঙে গিয়ে </a:t>
            </a:r>
            <a:r>
              <a:rPr lang="en-US" sz="1400" b="1" dirty="0">
                <a:solidFill>
                  <a:srgbClr val="FF0000"/>
                </a:solidFill>
                <a:latin typeface="Nikosh" pitchFamily="2" charset="0"/>
                <a:ea typeface="Open Sans" pitchFamily="34" charset="-122"/>
                <a:cs typeface="Nikosh" pitchFamily="2" charset="0"/>
              </a:rPr>
              <a:t>গ্লইক্সাল (Glyoxal)</a:t>
            </a:r>
            <a:r>
              <a:rPr lang="en-US" sz="1400" dirty="0">
                <a:solidFill>
                  <a:srgbClr val="FF0000"/>
                </a:solidFill>
                <a:latin typeface="Nikosh" pitchFamily="2" charset="0"/>
                <a:ea typeface="Open Sans" pitchFamily="34" charset="-122"/>
                <a:cs typeface="Nikosh" pitchFamily="2" charset="0"/>
              </a:rPr>
              <a:t> উৎপন্ন করে। সম্পূর্ণ বিক্রিয়াটি নিম্নরূপ:</a:t>
            </a:r>
            <a:endParaRPr lang="en-US" sz="1400" dirty="0">
              <a:solidFill>
                <a:srgbClr val="FF0000"/>
              </a:solidFill>
              <a:latin typeface="Nikosh" pitchFamily="2" charset="0"/>
              <a:cs typeface="Nikosh" pitchFamily="2" charset="0"/>
            </a:endParaRPr>
          </a:p>
          <a:p>
            <a:pPr marL="0" indent="0" algn="l">
              <a:lnSpc>
                <a:spcPct val="130000"/>
              </a:lnSpc>
              <a:buNone/>
            </a:pPr>
            <a:r>
              <a:rPr lang="en-US" sz="1400" b="1" dirty="0">
                <a:solidFill>
                  <a:srgbClr val="FF0000"/>
                </a:solidFill>
                <a:latin typeface="Nikosh" pitchFamily="2" charset="0"/>
                <a:ea typeface="Open Sans" pitchFamily="34" charset="-122"/>
                <a:cs typeface="Nikosh" pitchFamily="2" charset="0"/>
              </a:rPr>
              <a:t>C₆H₆ + ৩O₃ → বেনজিন ট্রাই-ওজোনাইড → (H₂O) → ৩ অণু গ্লইক্সাল (CHO-CHO)</a:t>
            </a:r>
            <a:endParaRPr lang="en-US" sz="1400" dirty="0">
              <a:solidFill>
                <a:srgbClr val="FF0000"/>
              </a:solidFill>
              <a:latin typeface="Nikosh" pitchFamily="2" charset="0"/>
              <a:cs typeface="Nikosh" pitchFamily="2"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1510667" y="1792883"/>
            <a:ext cx="870821" cy="283766"/>
          </a:xfrm>
          <a:prstGeom prst="roundRect">
            <a:avLst>
              <a:gd name="adj" fmla="val 6744"/>
            </a:avLst>
          </a:prstGeom>
          <a:solidFill>
            <a:srgbClr val="D7D6F5"/>
          </a:solidFill>
          <a:ln/>
        </p:spPr>
      </p:sp>
      <p:sp>
        <p:nvSpPr>
          <p:cNvPr id="3" name="Text 1"/>
          <p:cNvSpPr/>
          <p:nvPr/>
        </p:nvSpPr>
        <p:spPr>
          <a:xfrm>
            <a:off x="1606311" y="1840706"/>
            <a:ext cx="1289117" cy="188119"/>
          </a:xfrm>
          <a:prstGeom prst="rect">
            <a:avLst/>
          </a:prstGeom>
          <a:noFill/>
          <a:ln/>
        </p:spPr>
        <p:txBody>
          <a:bodyPr wrap="none" lIns="0" tIns="0" rIns="0" bIns="0" rtlCol="0" anchor="t"/>
          <a:lstStyle/>
          <a:p>
            <a:pPr marL="0" indent="0" algn="l">
              <a:lnSpc>
                <a:spcPct val="123000"/>
              </a:lnSpc>
              <a:buNone/>
            </a:pPr>
            <a:r>
              <a:rPr lang="en-US" sz="1000" dirty="0">
                <a:solidFill>
                  <a:srgbClr val="49495A"/>
                </a:solidFill>
                <a:latin typeface="Nikosh" pitchFamily="2" charset="0"/>
                <a:ea typeface="Open Sans" pitchFamily="34" charset="-122"/>
                <a:cs typeface="Nikosh" pitchFamily="2" charset="0"/>
              </a:rPr>
              <a:t>চূড়ান্ত উৎপাদ</a:t>
            </a:r>
            <a:endParaRPr lang="en-US" sz="1000" dirty="0">
              <a:latin typeface="Nikosh" pitchFamily="2" charset="0"/>
              <a:cs typeface="Nikosh" pitchFamily="2" charset="0"/>
            </a:endParaRPr>
          </a:p>
        </p:txBody>
      </p:sp>
      <p:sp>
        <p:nvSpPr>
          <p:cNvPr id="4" name="Text 2"/>
          <p:cNvSpPr/>
          <p:nvPr/>
        </p:nvSpPr>
        <p:spPr>
          <a:xfrm>
            <a:off x="1510667" y="2130425"/>
            <a:ext cx="4596690" cy="498376"/>
          </a:xfrm>
          <a:prstGeom prst="rect">
            <a:avLst/>
          </a:prstGeom>
          <a:noFill/>
          <a:ln/>
        </p:spPr>
        <p:txBody>
          <a:bodyPr wrap="none" lIns="0" tIns="0" rIns="0" bIns="0" rtlCol="0" anchor="t"/>
          <a:lstStyle/>
          <a:p>
            <a:pPr marL="0" indent="0" algn="l">
              <a:lnSpc>
                <a:spcPct val="104000"/>
              </a:lnSpc>
              <a:buNone/>
            </a:pPr>
            <a:r>
              <a:rPr lang="en-US" sz="3100" dirty="0">
                <a:solidFill>
                  <a:srgbClr val="403CCF"/>
                </a:solidFill>
                <a:latin typeface="Nikosh" pitchFamily="2" charset="0"/>
                <a:ea typeface="Libre Baskerville" pitchFamily="34" charset="-122"/>
                <a:cs typeface="Nikosh" pitchFamily="2" charset="0"/>
              </a:rPr>
              <a:t>ফলাফল: গ্লইক্সালের সৃষ্টি</a:t>
            </a:r>
            <a:endParaRPr lang="en-US" sz="3100" dirty="0">
              <a:latin typeface="Nikosh" pitchFamily="2" charset="0"/>
              <a:cs typeface="Nikosh" pitchFamily="2" charset="0"/>
            </a:endParaRPr>
          </a:p>
        </p:txBody>
      </p:sp>
      <p:sp>
        <p:nvSpPr>
          <p:cNvPr id="5" name="Text 3"/>
          <p:cNvSpPr/>
          <p:nvPr/>
        </p:nvSpPr>
        <p:spPr>
          <a:xfrm>
            <a:off x="1510667" y="2763341"/>
            <a:ext cx="4390518" cy="1296789"/>
          </a:xfrm>
          <a:prstGeom prst="rect">
            <a:avLst/>
          </a:prstGeom>
          <a:noFill/>
          <a:ln/>
        </p:spPr>
        <p:txBody>
          <a:bodyPr wrap="square" lIns="0" tIns="0" rIns="0" bIns="0" rtlCol="0" anchor="t">
            <a:normAutofit/>
          </a:bodyPr>
          <a:lstStyle/>
          <a:p>
            <a:pPr marL="0" indent="0" algn="l">
              <a:lnSpc>
                <a:spcPct val="123000"/>
              </a:lnSpc>
              <a:buNone/>
            </a:pPr>
            <a:r>
              <a:rPr lang="en-US" sz="1250" dirty="0">
                <a:solidFill>
                  <a:srgbClr val="49495A"/>
                </a:solidFill>
                <a:latin typeface="Nikosh" pitchFamily="2" charset="0"/>
                <a:ea typeface="Open Sans" pitchFamily="34" charset="-122"/>
                <a:cs typeface="Nikosh" pitchFamily="2" charset="0"/>
              </a:rPr>
              <a:t>বেনজিনের ওজোনালাইসিস শেষে আমরা পাই </a:t>
            </a:r>
            <a:r>
              <a:rPr lang="en-US" sz="1250" b="1" dirty="0">
                <a:solidFill>
                  <a:srgbClr val="49495A"/>
                </a:solidFill>
                <a:latin typeface="Nikosh" pitchFamily="2" charset="0"/>
                <a:ea typeface="Open Sans" pitchFamily="34" charset="-122"/>
                <a:cs typeface="Nikosh" pitchFamily="2" charset="0"/>
              </a:rPr>
              <a:t>গ্লইক্সাল (CHO-CHO)</a:t>
            </a:r>
            <a:r>
              <a:rPr lang="en-US" sz="1250" dirty="0">
                <a:solidFill>
                  <a:srgbClr val="49495A"/>
                </a:solidFill>
                <a:latin typeface="Nikosh" pitchFamily="2" charset="0"/>
                <a:ea typeface="Open Sans" pitchFamily="34" charset="-122"/>
                <a:cs typeface="Nikosh" pitchFamily="2" charset="0"/>
              </a:rPr>
              <a:t> — একটি ডাই-অ্যালডিহাইড যৌগ। এই বিক্রিয়ার মাধ্যমে বেনজিন বলয় সম্পূর্ণভাবে ভেঙে যায় এবং তিন অণু গ্লইক্সাল উৎপন্ন হয়।</a:t>
            </a:r>
            <a:endParaRPr lang="en-US" sz="1250" dirty="0">
              <a:latin typeface="Nikosh" pitchFamily="2" charset="0"/>
              <a:cs typeface="Nikosh" pitchFamily="2" charset="0"/>
            </a:endParaRPr>
          </a:p>
          <a:p>
            <a:pPr marL="0" indent="0" algn="l">
              <a:lnSpc>
                <a:spcPct val="123000"/>
              </a:lnSpc>
              <a:buNone/>
            </a:pPr>
            <a:r>
              <a:rPr lang="en-US" sz="1250" dirty="0">
                <a:solidFill>
                  <a:srgbClr val="49495A"/>
                </a:solidFill>
                <a:latin typeface="Nikosh" pitchFamily="2" charset="0"/>
                <a:ea typeface="Open Sans" pitchFamily="34" charset="-122"/>
                <a:cs typeface="Nikosh" pitchFamily="2" charset="0"/>
              </a:rPr>
              <a:t>এটি প্রমাণ করে যে বেনজিন বলয়ের ভেতরে তিনটি দ্বিবন্ধন বিদ্যমান, যা পর্যায়ক্রমে সজ্জিত।</a:t>
            </a:r>
            <a:endParaRPr lang="en-US" sz="1250" dirty="0">
              <a:latin typeface="Nikosh" pitchFamily="2" charset="0"/>
              <a:cs typeface="Nikosh" pitchFamily="2" charset="0"/>
            </a:endParaRPr>
          </a:p>
        </p:txBody>
      </p:sp>
      <p:pic>
        <p:nvPicPr>
          <p:cNvPr id="6" name="Image 0" descr="preencoded.p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6296661" y="716062"/>
            <a:ext cx="4390518" cy="4390628"/>
          </a:xfrm>
          <a:prstGeom prst="rect">
            <a:avLst/>
          </a:prstGeom>
        </p:spPr>
      </p:pic>
      <p:sp>
        <p:nvSpPr>
          <p:cNvPr id="7" name="Shape 4"/>
          <p:cNvSpPr/>
          <p:nvPr/>
        </p:nvSpPr>
        <p:spPr>
          <a:xfrm>
            <a:off x="1510667" y="5409307"/>
            <a:ext cx="4517813" cy="883841"/>
          </a:xfrm>
          <a:prstGeom prst="roundRect">
            <a:avLst>
              <a:gd name="adj" fmla="val 2707"/>
            </a:avLst>
          </a:prstGeom>
          <a:solidFill>
            <a:srgbClr val="EAE8F3"/>
          </a:solidFill>
          <a:ln/>
        </p:spPr>
      </p:sp>
      <p:sp>
        <p:nvSpPr>
          <p:cNvPr id="8" name="Text 5"/>
          <p:cNvSpPr/>
          <p:nvPr/>
        </p:nvSpPr>
        <p:spPr>
          <a:xfrm>
            <a:off x="1670107" y="5568752"/>
            <a:ext cx="1993552" cy="249138"/>
          </a:xfrm>
          <a:prstGeom prst="rect">
            <a:avLst/>
          </a:prstGeom>
          <a:noFill/>
          <a:ln/>
        </p:spPr>
        <p:txBody>
          <a:bodyPr wrap="none" lIns="0" tIns="0" rIns="0" bIns="0" rtlCol="0" anchor="t"/>
          <a:lstStyle/>
          <a:p>
            <a:pPr marL="0" indent="0" algn="l">
              <a:lnSpc>
                <a:spcPct val="104000"/>
              </a:lnSpc>
              <a:buNone/>
            </a:pPr>
            <a:r>
              <a:rPr lang="en-US" sz="1550" dirty="0">
                <a:solidFill>
                  <a:srgbClr val="49495A"/>
                </a:solidFill>
                <a:latin typeface="Nikosh" pitchFamily="2" charset="0"/>
                <a:ea typeface="Libre Baskerville" pitchFamily="34" charset="-122"/>
                <a:cs typeface="Nikosh" pitchFamily="2" charset="0"/>
              </a:rPr>
              <a:t>গ্লইক্সাল</a:t>
            </a:r>
            <a:endParaRPr lang="en-US" sz="1550" dirty="0">
              <a:latin typeface="Nikosh" pitchFamily="2" charset="0"/>
              <a:cs typeface="Nikosh" pitchFamily="2" charset="0"/>
            </a:endParaRPr>
          </a:p>
        </p:txBody>
      </p:sp>
      <p:sp>
        <p:nvSpPr>
          <p:cNvPr id="9" name="Text 6"/>
          <p:cNvSpPr/>
          <p:nvPr/>
        </p:nvSpPr>
        <p:spPr>
          <a:xfrm>
            <a:off x="1670107" y="5898555"/>
            <a:ext cx="4198932" cy="235148"/>
          </a:xfrm>
          <a:prstGeom prst="rect">
            <a:avLst/>
          </a:prstGeom>
          <a:noFill/>
          <a:ln/>
        </p:spPr>
        <p:txBody>
          <a:bodyPr wrap="none" lIns="0" tIns="0" rIns="0" bIns="0" rtlCol="0" anchor="t"/>
          <a:lstStyle/>
          <a:p>
            <a:pPr marL="0" indent="0" algn="l">
              <a:lnSpc>
                <a:spcPct val="123000"/>
              </a:lnSpc>
              <a:buNone/>
            </a:pPr>
            <a:r>
              <a:rPr lang="en-US" sz="1250" dirty="0">
                <a:solidFill>
                  <a:srgbClr val="49495A"/>
                </a:solidFill>
                <a:latin typeface="Nikosh" pitchFamily="2" charset="0"/>
                <a:ea typeface="Open Sans" pitchFamily="34" charset="-122"/>
                <a:cs typeface="Nikosh" pitchFamily="2" charset="0"/>
              </a:rPr>
              <a:t>CHO–CHO</a:t>
            </a:r>
            <a:endParaRPr lang="en-US" sz="1250" dirty="0">
              <a:latin typeface="Nikosh" pitchFamily="2" charset="0"/>
              <a:cs typeface="Nikosh" pitchFamily="2" charset="0"/>
            </a:endParaRPr>
          </a:p>
        </p:txBody>
      </p:sp>
      <p:sp>
        <p:nvSpPr>
          <p:cNvPr id="10" name="Shape 7"/>
          <p:cNvSpPr/>
          <p:nvPr/>
        </p:nvSpPr>
        <p:spPr>
          <a:xfrm>
            <a:off x="6163017" y="5409307"/>
            <a:ext cx="4517912" cy="883841"/>
          </a:xfrm>
          <a:prstGeom prst="roundRect">
            <a:avLst>
              <a:gd name="adj" fmla="val 2707"/>
            </a:avLst>
          </a:prstGeom>
          <a:solidFill>
            <a:srgbClr val="EAE8F3"/>
          </a:solidFill>
          <a:ln/>
        </p:spPr>
      </p:sp>
      <p:sp>
        <p:nvSpPr>
          <p:cNvPr id="11" name="Text 8"/>
          <p:cNvSpPr/>
          <p:nvPr/>
        </p:nvSpPr>
        <p:spPr>
          <a:xfrm>
            <a:off x="6322457" y="5568752"/>
            <a:ext cx="1993552" cy="249138"/>
          </a:xfrm>
          <a:prstGeom prst="rect">
            <a:avLst/>
          </a:prstGeom>
          <a:noFill/>
          <a:ln/>
        </p:spPr>
        <p:txBody>
          <a:bodyPr wrap="none" lIns="0" tIns="0" rIns="0" bIns="0" rtlCol="0" anchor="t"/>
          <a:lstStyle/>
          <a:p>
            <a:pPr marL="0" indent="0" algn="l">
              <a:lnSpc>
                <a:spcPct val="104000"/>
              </a:lnSpc>
              <a:buNone/>
            </a:pPr>
            <a:r>
              <a:rPr lang="en-US" sz="1550" dirty="0">
                <a:solidFill>
                  <a:srgbClr val="49495A"/>
                </a:solidFill>
                <a:latin typeface="Nikosh" pitchFamily="2" charset="0"/>
                <a:ea typeface="Libre Baskerville" pitchFamily="34" charset="-122"/>
                <a:cs typeface="Nikosh" pitchFamily="2" charset="0"/>
              </a:rPr>
              <a:t>প্রমাণ</a:t>
            </a:r>
            <a:endParaRPr lang="en-US" sz="1550" dirty="0">
              <a:latin typeface="Nikosh" pitchFamily="2" charset="0"/>
              <a:cs typeface="Nikosh" pitchFamily="2" charset="0"/>
            </a:endParaRPr>
          </a:p>
        </p:txBody>
      </p:sp>
      <p:sp>
        <p:nvSpPr>
          <p:cNvPr id="12" name="Text 9"/>
          <p:cNvSpPr/>
          <p:nvPr/>
        </p:nvSpPr>
        <p:spPr>
          <a:xfrm>
            <a:off x="6322457" y="5898555"/>
            <a:ext cx="4199031" cy="235148"/>
          </a:xfrm>
          <a:prstGeom prst="rect">
            <a:avLst/>
          </a:prstGeom>
          <a:noFill/>
          <a:ln/>
        </p:spPr>
        <p:txBody>
          <a:bodyPr wrap="none" lIns="0" tIns="0" rIns="0" bIns="0" rtlCol="0" anchor="t"/>
          <a:lstStyle/>
          <a:p>
            <a:pPr marL="0" indent="0" algn="l">
              <a:lnSpc>
                <a:spcPct val="123000"/>
              </a:lnSpc>
              <a:buNone/>
            </a:pPr>
            <a:r>
              <a:rPr lang="en-US" sz="1250" dirty="0">
                <a:solidFill>
                  <a:srgbClr val="49495A"/>
                </a:solidFill>
                <a:latin typeface="Nikosh" pitchFamily="2" charset="0"/>
                <a:ea typeface="Open Sans" pitchFamily="34" charset="-122"/>
                <a:cs typeface="Nikosh" pitchFamily="2" charset="0"/>
              </a:rPr>
              <a:t>বেনজিনে ৩টি দ্বিবন্ধন বিদ্যমান</a:t>
            </a:r>
            <a:endParaRPr lang="en-US" sz="1250" dirty="0">
              <a:latin typeface="Nikosh" pitchFamily="2" charset="0"/>
              <a:cs typeface="Nikosh" pitchFamily="2"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0" y="0"/>
            <a:ext cx="4571886" cy="6858000"/>
          </a:xfrm>
          <a:prstGeom prst="rect">
            <a:avLst/>
          </a:prstGeom>
        </p:spPr>
      </p:pic>
      <p:sp>
        <p:nvSpPr>
          <p:cNvPr id="3" name="Text 0"/>
          <p:cNvSpPr/>
          <p:nvPr/>
        </p:nvSpPr>
        <p:spPr>
          <a:xfrm>
            <a:off x="5233360" y="970955"/>
            <a:ext cx="6127994" cy="502047"/>
          </a:xfrm>
          <a:prstGeom prst="rect">
            <a:avLst/>
          </a:prstGeom>
          <a:noFill/>
          <a:ln/>
        </p:spPr>
        <p:txBody>
          <a:bodyPr wrap="none" lIns="0" tIns="0" rIns="0" bIns="0" rtlCol="0" anchor="t"/>
          <a:lstStyle/>
          <a:p>
            <a:pPr marL="0" indent="0" algn="l">
              <a:lnSpc>
                <a:spcPct val="104000"/>
              </a:lnSpc>
              <a:buNone/>
            </a:pPr>
            <a:r>
              <a:rPr lang="en-US" sz="3150" dirty="0">
                <a:solidFill>
                  <a:srgbClr val="403CCF"/>
                </a:solidFill>
                <a:latin typeface="Nikosh" pitchFamily="2" charset="0"/>
                <a:ea typeface="Libre Baskerville" pitchFamily="34" charset="-122"/>
                <a:cs typeface="Nikosh" pitchFamily="2" charset="0"/>
              </a:rPr>
              <a:t>উপসংহার: রসায়নের নিখুঁত স্থাপত্য</a:t>
            </a:r>
            <a:endParaRPr lang="en-US" sz="3150" dirty="0">
              <a:latin typeface="Nikosh" pitchFamily="2" charset="0"/>
              <a:cs typeface="Nikosh" pitchFamily="2" charset="0"/>
            </a:endParaRPr>
          </a:p>
        </p:txBody>
      </p:sp>
      <p:pic>
        <p:nvPicPr>
          <p:cNvPr id="4" name="Image 1" descr="preencoded.png"/>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5233360" y="1677789"/>
            <a:ext cx="321262" cy="321270"/>
          </a:xfrm>
          <a:prstGeom prst="rect">
            <a:avLst/>
          </a:prstGeom>
        </p:spPr>
      </p:pic>
      <p:sp>
        <p:nvSpPr>
          <p:cNvPr id="5" name="Text 1"/>
          <p:cNvSpPr/>
          <p:nvPr/>
        </p:nvSpPr>
        <p:spPr>
          <a:xfrm>
            <a:off x="5233360" y="2169716"/>
            <a:ext cx="2008236" cy="251023"/>
          </a:xfrm>
          <a:prstGeom prst="rect">
            <a:avLst/>
          </a:prstGeom>
          <a:noFill/>
          <a:ln/>
        </p:spPr>
        <p:txBody>
          <a:bodyPr wrap="none" lIns="0" tIns="0" rIns="0" bIns="0" rtlCol="0" anchor="t"/>
          <a:lstStyle/>
          <a:p>
            <a:pPr marL="0" indent="0" algn="l">
              <a:lnSpc>
                <a:spcPct val="104000"/>
              </a:lnSpc>
              <a:buNone/>
            </a:pPr>
            <a:r>
              <a:rPr lang="en-US" sz="1550" dirty="0">
                <a:solidFill>
                  <a:srgbClr val="49495A"/>
                </a:solidFill>
                <a:latin typeface="Nikosh" pitchFamily="2" charset="0"/>
                <a:ea typeface="Libre Baskerville" pitchFamily="34" charset="-122"/>
                <a:cs typeface="Nikosh" pitchFamily="2" charset="0"/>
              </a:rPr>
              <a:t>কাঠামো বোঝা</a:t>
            </a:r>
            <a:endParaRPr lang="en-US" sz="1550" dirty="0">
              <a:latin typeface="Nikosh" pitchFamily="2" charset="0"/>
              <a:cs typeface="Nikosh" pitchFamily="2" charset="0"/>
            </a:endParaRPr>
          </a:p>
        </p:txBody>
      </p:sp>
      <p:sp>
        <p:nvSpPr>
          <p:cNvPr id="6" name="Text 2"/>
          <p:cNvSpPr/>
          <p:nvPr/>
        </p:nvSpPr>
        <p:spPr>
          <a:xfrm>
            <a:off x="5233360" y="2502595"/>
            <a:ext cx="6296860" cy="475456"/>
          </a:xfrm>
          <a:prstGeom prst="rect">
            <a:avLst/>
          </a:prstGeom>
          <a:noFill/>
          <a:ln/>
        </p:spPr>
        <p:txBody>
          <a:bodyPr wrap="square" lIns="0" tIns="0" rIns="0" bIns="0" rtlCol="0" anchor="t">
            <a:normAutofit/>
          </a:bodyPr>
          <a:lstStyle/>
          <a:p>
            <a:pPr marL="0" indent="0" algn="l">
              <a:lnSpc>
                <a:spcPct val="123000"/>
              </a:lnSpc>
              <a:buNone/>
            </a:pPr>
            <a:r>
              <a:rPr lang="en-US" sz="1250" dirty="0">
                <a:solidFill>
                  <a:srgbClr val="49495A"/>
                </a:solidFill>
                <a:latin typeface="Nikosh" pitchFamily="2" charset="0"/>
                <a:ea typeface="Open Sans" pitchFamily="34" charset="-122"/>
                <a:cs typeface="Nikosh" pitchFamily="2" charset="0"/>
              </a:rPr>
              <a:t>ওজোনালাইসিস বেনজিনের অভ্যন্তরীণ কাঠামো বুঝতে আমাদের সাহায্য করে এবং এর দ্বিবন্ধনগুলোর প্রকৃত অবস্থান নিশ্চিত করে।</a:t>
            </a:r>
            <a:endParaRPr lang="en-US" sz="1250" dirty="0">
              <a:latin typeface="Nikosh" pitchFamily="2" charset="0"/>
              <a:cs typeface="Nikosh" pitchFamily="2" charset="0"/>
            </a:endParaRPr>
          </a:p>
        </p:txBody>
      </p:sp>
      <p:pic>
        <p:nvPicPr>
          <p:cNvPr id="7" name="Image 2" descr="preencoded.png"/>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5233360" y="3251101"/>
            <a:ext cx="321262" cy="321270"/>
          </a:xfrm>
          <a:prstGeom prst="rect">
            <a:avLst/>
          </a:prstGeom>
        </p:spPr>
      </p:pic>
      <p:sp>
        <p:nvSpPr>
          <p:cNvPr id="8" name="Text 3"/>
          <p:cNvSpPr/>
          <p:nvPr/>
        </p:nvSpPr>
        <p:spPr>
          <a:xfrm>
            <a:off x="5233360" y="3743027"/>
            <a:ext cx="2008236" cy="251023"/>
          </a:xfrm>
          <a:prstGeom prst="rect">
            <a:avLst/>
          </a:prstGeom>
          <a:noFill/>
          <a:ln/>
        </p:spPr>
        <p:txBody>
          <a:bodyPr wrap="none" lIns="0" tIns="0" rIns="0" bIns="0" rtlCol="0" anchor="t"/>
          <a:lstStyle/>
          <a:p>
            <a:pPr marL="0" indent="0" algn="l">
              <a:lnSpc>
                <a:spcPct val="104000"/>
              </a:lnSpc>
              <a:buNone/>
            </a:pPr>
            <a:r>
              <a:rPr lang="en-US" sz="1550" dirty="0">
                <a:solidFill>
                  <a:srgbClr val="49495A"/>
                </a:solidFill>
                <a:latin typeface="Nikosh" pitchFamily="2" charset="0"/>
                <a:ea typeface="Libre Baskerville" pitchFamily="34" charset="-122"/>
                <a:cs typeface="Nikosh" pitchFamily="2" charset="0"/>
              </a:rPr>
              <a:t>ভারসাম্যের প্রতিচ্ছবি</a:t>
            </a:r>
            <a:endParaRPr lang="en-US" sz="1550" dirty="0">
              <a:latin typeface="Nikosh" pitchFamily="2" charset="0"/>
              <a:cs typeface="Nikosh" pitchFamily="2" charset="0"/>
            </a:endParaRPr>
          </a:p>
        </p:txBody>
      </p:sp>
      <p:sp>
        <p:nvSpPr>
          <p:cNvPr id="9" name="Text 4"/>
          <p:cNvSpPr/>
          <p:nvPr/>
        </p:nvSpPr>
        <p:spPr>
          <a:xfrm>
            <a:off x="5233360" y="4075906"/>
            <a:ext cx="6296860" cy="475456"/>
          </a:xfrm>
          <a:prstGeom prst="rect">
            <a:avLst/>
          </a:prstGeom>
          <a:noFill/>
          <a:ln/>
        </p:spPr>
        <p:txBody>
          <a:bodyPr wrap="square" lIns="0" tIns="0" rIns="0" bIns="0" rtlCol="0" anchor="t">
            <a:normAutofit/>
          </a:bodyPr>
          <a:lstStyle/>
          <a:p>
            <a:pPr marL="0" indent="0" algn="l">
              <a:lnSpc>
                <a:spcPct val="123000"/>
              </a:lnSpc>
              <a:buNone/>
            </a:pPr>
            <a:r>
              <a:rPr lang="en-US" sz="1250" dirty="0">
                <a:solidFill>
                  <a:srgbClr val="49495A"/>
                </a:solidFill>
                <a:latin typeface="Nikosh" pitchFamily="2" charset="0"/>
                <a:ea typeface="Open Sans" pitchFamily="34" charset="-122"/>
                <a:cs typeface="Nikosh" pitchFamily="2" charset="0"/>
              </a:rPr>
              <a:t>এই বিক্রিয়াটি অ্যারোমেটিক স্থিতিশীলতা এবং দ্বিবন্ধনের সক্রিয়তার মধ্যকার চমৎকার ভারসাম্যকে ফুটিয়ে তোলে।</a:t>
            </a:r>
            <a:endParaRPr lang="en-US" sz="1250" dirty="0">
              <a:latin typeface="Nikosh" pitchFamily="2" charset="0"/>
              <a:cs typeface="Nikosh" pitchFamily="2" charset="0"/>
            </a:endParaRPr>
          </a:p>
        </p:txBody>
      </p:sp>
      <p:pic>
        <p:nvPicPr>
          <p:cNvPr id="10" name="Image 3" descr="preencoded.png"/>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5233360" y="4824413"/>
            <a:ext cx="321262" cy="321270"/>
          </a:xfrm>
          <a:prstGeom prst="rect">
            <a:avLst/>
          </a:prstGeom>
        </p:spPr>
      </p:pic>
      <p:sp>
        <p:nvSpPr>
          <p:cNvPr id="11" name="Text 5"/>
          <p:cNvSpPr/>
          <p:nvPr/>
        </p:nvSpPr>
        <p:spPr>
          <a:xfrm>
            <a:off x="5233360" y="5316339"/>
            <a:ext cx="2008236" cy="251023"/>
          </a:xfrm>
          <a:prstGeom prst="rect">
            <a:avLst/>
          </a:prstGeom>
          <a:noFill/>
          <a:ln/>
        </p:spPr>
        <p:txBody>
          <a:bodyPr wrap="none" lIns="0" tIns="0" rIns="0" bIns="0" rtlCol="0" anchor="t"/>
          <a:lstStyle/>
          <a:p>
            <a:pPr marL="0" indent="0" algn="l">
              <a:lnSpc>
                <a:spcPct val="104000"/>
              </a:lnSpc>
              <a:buNone/>
            </a:pPr>
            <a:r>
              <a:rPr lang="en-US" sz="1550" dirty="0">
                <a:solidFill>
                  <a:srgbClr val="49495A"/>
                </a:solidFill>
                <a:latin typeface="Nikosh" pitchFamily="2" charset="0"/>
                <a:ea typeface="Libre Baskerville" pitchFamily="34" charset="-122"/>
                <a:cs typeface="Nikosh" pitchFamily="2" charset="0"/>
              </a:rPr>
              <a:t>বিশ্লেষণাত্মক মূল্য</a:t>
            </a:r>
            <a:endParaRPr lang="en-US" sz="1550" dirty="0">
              <a:latin typeface="Nikosh" pitchFamily="2" charset="0"/>
              <a:cs typeface="Nikosh" pitchFamily="2" charset="0"/>
            </a:endParaRPr>
          </a:p>
        </p:txBody>
      </p:sp>
      <p:sp>
        <p:nvSpPr>
          <p:cNvPr id="12" name="Text 6"/>
          <p:cNvSpPr/>
          <p:nvPr/>
        </p:nvSpPr>
        <p:spPr>
          <a:xfrm>
            <a:off x="5233360" y="5649218"/>
            <a:ext cx="6296860" cy="237728"/>
          </a:xfrm>
          <a:prstGeom prst="rect">
            <a:avLst/>
          </a:prstGeom>
          <a:noFill/>
          <a:ln/>
        </p:spPr>
        <p:txBody>
          <a:bodyPr wrap="none" lIns="0" tIns="0" rIns="0" bIns="0" rtlCol="0" anchor="t"/>
          <a:lstStyle/>
          <a:p>
            <a:pPr marL="0" indent="0" algn="l">
              <a:lnSpc>
                <a:spcPct val="123000"/>
              </a:lnSpc>
              <a:buNone/>
            </a:pPr>
            <a:r>
              <a:rPr lang="en-US" sz="1250" dirty="0">
                <a:solidFill>
                  <a:srgbClr val="49495A"/>
                </a:solidFill>
                <a:latin typeface="Nikosh" pitchFamily="2" charset="0"/>
                <a:ea typeface="Open Sans" pitchFamily="34" charset="-122"/>
                <a:cs typeface="Nikosh" pitchFamily="2" charset="0"/>
              </a:rPr>
              <a:t>এই বিক্রিয়া জৈব রসায়নে অজানা যৌগের গঠন নির্ণয়ে একটি গুরুত্বপূর্ণ হাতিয়ার হিসেবে কাজ করে।</a:t>
            </a:r>
            <a:endParaRPr lang="en-US" sz="1250" dirty="0">
              <a:latin typeface="Nikosh" pitchFamily="2" charset="0"/>
              <a:cs typeface="Nikosh" pitchFamily="2"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D402947-DE14-98E1-521C-634617738898}"/>
              </a:ext>
            </a:extLst>
          </p:cNvPr>
          <p:cNvSpPr txBox="1"/>
          <p:nvPr/>
        </p:nvSpPr>
        <p:spPr>
          <a:xfrm>
            <a:off x="3169920" y="2159726"/>
            <a:ext cx="6531429" cy="1323439"/>
          </a:xfrm>
          <a:prstGeom prst="rect">
            <a:avLst/>
          </a:prstGeom>
          <a:noFill/>
        </p:spPr>
        <p:txBody>
          <a:bodyPr wrap="square" rtlCol="0">
            <a:spAutoFit/>
          </a:bodyPr>
          <a:lstStyle/>
          <a:p>
            <a:r>
              <a:rPr lang="en-US" sz="8000" dirty="0" err="1">
                <a:latin typeface="Nikosh" pitchFamily="2" charset="0"/>
                <a:cs typeface="Nikosh" pitchFamily="2" charset="0"/>
              </a:rPr>
              <a:t>ধন্যবাদ</a:t>
            </a:r>
            <a:r>
              <a:rPr lang="en-US" sz="8000" dirty="0">
                <a:latin typeface="Nikosh" pitchFamily="2" charset="0"/>
                <a:cs typeface="Nikosh" pitchFamily="2" charset="0"/>
              </a:rPr>
              <a:t> ……</a:t>
            </a:r>
            <a:endParaRPr lang="en-US" dirty="0">
              <a:latin typeface="Nikosh" pitchFamily="2" charset="0"/>
              <a:cs typeface="Nikosh" pitchFamily="2" charset="0"/>
            </a:endParaRPr>
          </a:p>
        </p:txBody>
      </p:sp>
    </p:spTree>
    <p:extLst>
      <p:ext uri="{BB962C8B-B14F-4D97-AF65-F5344CB8AC3E}">
        <p14:creationId xmlns:p14="http://schemas.microsoft.com/office/powerpoint/2010/main" xmlns="" val="2016522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345</Words>
  <Application>Microsoft Office PowerPoint</Application>
  <PresentationFormat>Custom</PresentationFormat>
  <Paragraphs>44</Paragraphs>
  <Slides>7</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Nikosh</vt:lpstr>
      <vt:lpstr>Libre Baskerville</vt:lpstr>
      <vt:lpstr>Open Sans</vt:lpstr>
      <vt:lpstr>Raleway</vt:lpstr>
      <vt:lpstr>Calibri</vt:lpstr>
      <vt:lpstr>Office Theme</vt:lpstr>
      <vt:lpstr>Slide 1</vt:lpstr>
      <vt:lpstr>Slide 2</vt:lpstr>
      <vt:lpstr>Slide 3</vt:lpstr>
      <vt:lpstr>Slide 4</vt:lpstr>
      <vt:lpstr>Slide 5</vt:lpstr>
      <vt:lpstr>Slide 6</vt:lpstr>
      <vt:lpstr>Slide 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User</dc:creator>
  <cp:lastModifiedBy>User</cp:lastModifiedBy>
  <cp:revision>6</cp:revision>
  <dcterms:created xsi:type="dcterms:W3CDTF">2026-06-17T05:48:37Z</dcterms:created>
  <dcterms:modified xsi:type="dcterms:W3CDTF">2026-06-17T06:18:00Z</dcterms:modified>
</cp:coreProperties>
</file>