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5" r:id="rId2"/>
    <p:sldId id="266" r:id="rId3"/>
    <p:sldId id="268" r:id="rId4"/>
    <p:sldId id="258" r:id="rId5"/>
    <p:sldId id="259" r:id="rId6"/>
    <p:sldId id="256" r:id="rId7"/>
    <p:sldId id="257" r:id="rId8"/>
    <p:sldId id="260" r:id="rId9"/>
    <p:sldId id="261" r:id="rId10"/>
    <p:sldId id="262" r:id="rId11"/>
    <p:sldId id="264" r:id="rId12"/>
    <p:sldId id="263" r:id="rId13"/>
    <p:sldId id="267" r:id="rId14"/>
    <p:sldId id="270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38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F7D033-E6C2-485E-8C7A-03040FE6E70F}" type="datetimeFigureOut">
              <a:rPr lang="en-US" smtClean="0"/>
              <a:t>6/18/2026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93EA4-3FF1-4678-815E-DAA4257CFA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67630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F7D033-E6C2-485E-8C7A-03040FE6E70F}" type="datetimeFigureOut">
              <a:rPr lang="en-US" smtClean="0"/>
              <a:t>6/18/2026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93EA4-3FF1-4678-815E-DAA4257CFA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30525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F7D033-E6C2-485E-8C7A-03040FE6E70F}" type="datetimeFigureOut">
              <a:rPr lang="en-US" smtClean="0"/>
              <a:t>6/18/2026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93EA4-3FF1-4678-815E-DAA4257CFA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41577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F7D033-E6C2-485E-8C7A-03040FE6E70F}" type="datetimeFigureOut">
              <a:rPr lang="en-US" smtClean="0"/>
              <a:t>6/18/2026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93EA4-3FF1-4678-815E-DAA4257CFA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80016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F7D033-E6C2-485E-8C7A-03040FE6E70F}" type="datetimeFigureOut">
              <a:rPr lang="en-US" smtClean="0"/>
              <a:t>6/18/2026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93EA4-3FF1-4678-815E-DAA4257CFA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84791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F7D033-E6C2-485E-8C7A-03040FE6E70F}" type="datetimeFigureOut">
              <a:rPr lang="en-US" smtClean="0"/>
              <a:t>6/18/2026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93EA4-3FF1-4678-815E-DAA4257CFA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81183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F7D033-E6C2-485E-8C7A-03040FE6E70F}" type="datetimeFigureOut">
              <a:rPr lang="en-US" smtClean="0"/>
              <a:t>6/18/2026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93EA4-3FF1-4678-815E-DAA4257CFA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48179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F7D033-E6C2-485E-8C7A-03040FE6E70F}" type="datetimeFigureOut">
              <a:rPr lang="en-US" smtClean="0"/>
              <a:t>6/18/2026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93EA4-3FF1-4678-815E-DAA4257CFA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7233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F7D033-E6C2-485E-8C7A-03040FE6E70F}" type="datetimeFigureOut">
              <a:rPr lang="en-US" smtClean="0"/>
              <a:t>6/18/2026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93EA4-3FF1-4678-815E-DAA4257CFA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65443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F7D033-E6C2-485E-8C7A-03040FE6E70F}" type="datetimeFigureOut">
              <a:rPr lang="en-US" smtClean="0"/>
              <a:t>6/18/2026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93EA4-3FF1-4678-815E-DAA4257CFA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39619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F7D033-E6C2-485E-8C7A-03040FE6E70F}" type="datetimeFigureOut">
              <a:rPr lang="en-US" smtClean="0"/>
              <a:t>6/18/2026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93EA4-3FF1-4678-815E-DAA4257CFA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81788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F7D033-E6C2-485E-8C7A-03040FE6E70F}" type="datetimeFigureOut">
              <a:rPr lang="en-US" smtClean="0"/>
              <a:t>6/18/2026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A93EA4-3FF1-4678-815E-DAA4257CFA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39753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mailto:nasrindakua@gmail.com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3.em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45493"/>
            <a:ext cx="9144000" cy="6857929"/>
            <a:chOff x="0" y="45493"/>
            <a:chExt cx="9144000" cy="6857929"/>
          </a:xfrm>
        </p:grpSpPr>
        <p:pic>
          <p:nvPicPr>
            <p:cNvPr id="1028" name="Picture 4" descr="Keep Flowers Fresh | How to keep flower fresh naturally dgtl - Anandabazar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1752600"/>
              <a:ext cx="9144000" cy="470224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TextBox 3"/>
            <p:cNvSpPr txBox="1"/>
            <p:nvPr/>
          </p:nvSpPr>
          <p:spPr>
            <a:xfrm>
              <a:off x="1066800" y="1007365"/>
              <a:ext cx="6559680" cy="1107996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6600" dirty="0" err="1" smtClean="0">
                  <a:solidFill>
                    <a:srgbClr val="0070C0"/>
                  </a:solidFill>
                  <a:latin typeface="NikoshBAN" pitchFamily="2" charset="0"/>
                  <a:cs typeface="NikoshBAN" pitchFamily="2" charset="0"/>
                </a:rPr>
                <a:t>আজকের</a:t>
              </a:r>
              <a:r>
                <a:rPr lang="en-US" sz="6600" dirty="0" smtClean="0">
                  <a:solidFill>
                    <a:srgbClr val="0070C0"/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6600" dirty="0" err="1" smtClean="0">
                  <a:solidFill>
                    <a:srgbClr val="0070C0"/>
                  </a:solidFill>
                  <a:latin typeface="NikoshBAN" pitchFamily="2" charset="0"/>
                  <a:cs typeface="NikoshBAN" pitchFamily="2" charset="0"/>
                </a:rPr>
                <a:t>ক্লাশে</a:t>
              </a:r>
              <a:r>
                <a:rPr lang="en-US" sz="6600" dirty="0" smtClean="0">
                  <a:solidFill>
                    <a:srgbClr val="0070C0"/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6600" dirty="0" err="1" smtClean="0">
                  <a:solidFill>
                    <a:srgbClr val="0070C0"/>
                  </a:solidFill>
                  <a:latin typeface="NikoshBAN" pitchFamily="2" charset="0"/>
                  <a:cs typeface="NikoshBAN" pitchFamily="2" charset="0"/>
                </a:rPr>
                <a:t>স্বাগতম</a:t>
              </a:r>
              <a:endParaRPr lang="en-US" sz="66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2" name="Rectangle 1"/>
            <p:cNvSpPr/>
            <p:nvPr/>
          </p:nvSpPr>
          <p:spPr>
            <a:xfrm>
              <a:off x="1752600" y="45493"/>
              <a:ext cx="5655715" cy="923330"/>
            </a:xfrm>
            <a:prstGeom prst="rect">
              <a:avLst/>
            </a:prstGeom>
            <a:solidFill>
              <a:srgbClr val="00B0F0"/>
            </a:solidFill>
          </p:spPr>
          <p:txBody>
            <a:bodyPr wrap="none">
              <a:spAutoFit/>
            </a:bodyPr>
            <a:lstStyle/>
            <a:p>
              <a:r>
                <a:rPr lang="ar-SA" sz="5400" dirty="0">
                  <a:latin typeface="NikoshBAN" pitchFamily="2" charset="0"/>
                </a:rPr>
                <a:t>مَرْحَبًا بِكُمْ فِي دَرْسِ الْيَوْمِ</a:t>
              </a:r>
              <a:endParaRPr lang="en-US" sz="5400" dirty="0"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5" name="Rectangle 4"/>
            <p:cNvSpPr/>
            <p:nvPr/>
          </p:nvSpPr>
          <p:spPr>
            <a:xfrm>
              <a:off x="0" y="6564868"/>
              <a:ext cx="6858000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600" dirty="0" err="1">
                  <a:latin typeface="NikoshBAN" pitchFamily="2" charset="0"/>
                  <a:cs typeface="NikoshBAN" pitchFamily="2" charset="0"/>
                </a:rPr>
                <a:t>জামিলাতুন</a:t>
              </a:r>
              <a:r>
                <a:rPr lang="en-US" sz="1600" dirty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1600" dirty="0" err="1">
                  <a:latin typeface="NikoshBAN" pitchFamily="2" charset="0"/>
                  <a:cs typeface="NikoshBAN" pitchFamily="2" charset="0"/>
                </a:rPr>
                <a:t>নেছা</a:t>
              </a:r>
              <a:r>
                <a:rPr lang="en-US" sz="1600" dirty="0">
                  <a:latin typeface="NikoshBAN" pitchFamily="2" charset="0"/>
                  <a:cs typeface="NikoshBAN" pitchFamily="2" charset="0"/>
                </a:rPr>
                <a:t> , </a:t>
              </a:r>
              <a:r>
                <a:rPr lang="en-US" sz="1600" dirty="0" err="1">
                  <a:latin typeface="NikoshBAN" pitchFamily="2" charset="0"/>
                  <a:cs typeface="NikoshBAN" pitchFamily="2" charset="0"/>
                </a:rPr>
                <a:t>সহকারী</a:t>
              </a:r>
              <a:r>
                <a:rPr lang="en-US" sz="1600" dirty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1600" dirty="0" err="1">
                  <a:latin typeface="NikoshBAN" pitchFamily="2" charset="0"/>
                  <a:cs typeface="NikoshBAN" pitchFamily="2" charset="0"/>
                </a:rPr>
                <a:t>মৌলভী</a:t>
              </a:r>
              <a:r>
                <a:rPr lang="en-US" sz="1600" dirty="0">
                  <a:latin typeface="NikoshBAN" pitchFamily="2" charset="0"/>
                  <a:cs typeface="NikoshBAN" pitchFamily="2" charset="0"/>
                </a:rPr>
                <a:t>, </a:t>
              </a:r>
              <a:r>
                <a:rPr lang="en-US" sz="1600" dirty="0" err="1">
                  <a:latin typeface="NikoshBAN" pitchFamily="2" charset="0"/>
                  <a:cs typeface="NikoshBAN" pitchFamily="2" charset="0"/>
                </a:rPr>
                <a:t>ছড়ারকুটি</a:t>
              </a:r>
              <a:r>
                <a:rPr lang="en-US" sz="1600" dirty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1600" dirty="0" err="1">
                  <a:latin typeface="NikoshBAN" pitchFamily="2" charset="0"/>
                  <a:cs typeface="NikoshBAN" pitchFamily="2" charset="0"/>
                </a:rPr>
                <a:t>আল</a:t>
              </a:r>
              <a:r>
                <a:rPr lang="en-US" sz="1600" dirty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1600" dirty="0" err="1">
                  <a:latin typeface="NikoshBAN" pitchFamily="2" charset="0"/>
                  <a:cs typeface="NikoshBAN" pitchFamily="2" charset="0"/>
                </a:rPr>
                <a:t>ওয়াহেদীয়া</a:t>
              </a:r>
              <a:r>
                <a:rPr lang="en-US" sz="1600" dirty="0">
                  <a:latin typeface="NikoshBAN" pitchFamily="2" charset="0"/>
                  <a:cs typeface="NikoshBAN" pitchFamily="2" charset="0"/>
                </a:rPr>
                <a:t> ‍</a:t>
              </a:r>
              <a:r>
                <a:rPr lang="en-US" sz="1600" dirty="0" err="1">
                  <a:latin typeface="NikoshBAN" pitchFamily="2" charset="0"/>
                  <a:cs typeface="NikoshBAN" pitchFamily="2" charset="0"/>
                </a:rPr>
                <a:t>দ্বি-মুখী</a:t>
              </a:r>
              <a:r>
                <a:rPr lang="en-US" sz="1600" dirty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1600" dirty="0" err="1">
                  <a:latin typeface="NikoshBAN" pitchFamily="2" charset="0"/>
                  <a:cs typeface="NikoshBAN" pitchFamily="2" charset="0"/>
                </a:rPr>
                <a:t>দাখিল</a:t>
              </a:r>
              <a:r>
                <a:rPr lang="en-US" sz="1600" dirty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1600" dirty="0" err="1">
                  <a:latin typeface="NikoshBAN" pitchFamily="2" charset="0"/>
                  <a:cs typeface="NikoshBAN" pitchFamily="2" charset="0"/>
                </a:rPr>
                <a:t>মাদ্রাসা</a:t>
              </a:r>
              <a:r>
                <a:rPr lang="en-US" sz="1600" dirty="0">
                  <a:latin typeface="NikoshBAN" pitchFamily="2" charset="0"/>
                  <a:cs typeface="NikoshBAN" pitchFamily="2" charset="0"/>
                </a:rPr>
                <a:t>, </a:t>
              </a:r>
              <a:r>
                <a:rPr lang="en-US" sz="1600" dirty="0" err="1">
                  <a:latin typeface="NikoshBAN" pitchFamily="2" charset="0"/>
                  <a:cs typeface="NikoshBAN" pitchFamily="2" charset="0"/>
                </a:rPr>
                <a:t>সুন্দরগঞ্জ</a:t>
              </a:r>
              <a:r>
                <a:rPr lang="en-US" sz="1600" dirty="0">
                  <a:latin typeface="NikoshBAN" pitchFamily="2" charset="0"/>
                  <a:cs typeface="NikoshBAN" pitchFamily="2" charset="0"/>
                </a:rPr>
                <a:t>, </a:t>
              </a:r>
              <a:r>
                <a:rPr lang="en-US" sz="1600" dirty="0" err="1">
                  <a:latin typeface="NikoshBAN" pitchFamily="2" charset="0"/>
                  <a:cs typeface="NikoshBAN" pitchFamily="2" charset="0"/>
                </a:rPr>
                <a:t>গাইবান্ধা</a:t>
              </a:r>
              <a:r>
                <a:rPr lang="en-US" sz="1600" dirty="0">
                  <a:latin typeface="NikoshBAN" pitchFamily="2" charset="0"/>
                  <a:cs typeface="NikoshBAN" pitchFamily="2" charset="0"/>
                </a:rPr>
                <a:t>।</a:t>
              </a: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8617080" y="6488668"/>
              <a:ext cx="27603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bn-BD" dirty="0" smtClean="0">
                  <a:latin typeface="NikoshBAN" pitchFamily="2" charset="0"/>
                  <a:cs typeface="NikoshBAN" pitchFamily="2" charset="0"/>
                </a:rPr>
                <a:t>১</a:t>
              </a:r>
              <a:endParaRPr lang="en-US" dirty="0">
                <a:latin typeface="NikoshBAN" pitchFamily="2" charset="0"/>
                <a:cs typeface="NikoshBAN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42782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 Placeholder 4"/>
          <p:cNvSpPr>
            <a:spLocks noGrp="1"/>
          </p:cNvSpPr>
          <p:nvPr/>
        </p:nvSpPr>
        <p:spPr>
          <a:xfrm>
            <a:off x="8593262" y="6505575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b="1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২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0" y="304800"/>
            <a:ext cx="8686800" cy="6598622"/>
            <a:chOff x="0" y="304800"/>
            <a:chExt cx="8686800" cy="6598622"/>
          </a:xfrm>
        </p:grpSpPr>
        <p:sp>
          <p:nvSpPr>
            <p:cNvPr id="8" name="Rectangle 7"/>
            <p:cNvSpPr/>
            <p:nvPr/>
          </p:nvSpPr>
          <p:spPr>
            <a:xfrm>
              <a:off x="6553200" y="4419600"/>
              <a:ext cx="2133600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ar-SA" altLang="en-US" sz="3200" dirty="0" smtClean="0">
                  <a:solidFill>
                    <a:srgbClr val="7030A0"/>
                  </a:solidFill>
                  <a:cs typeface="Arabic Transparent" panose="020B0604020202020204" pitchFamily="34" charset="0"/>
                </a:rPr>
                <a:t>جميْلَةُ النسَاء </a:t>
              </a:r>
              <a:endParaRPr lang="ar-SA" altLang="en-US" sz="3200" dirty="0">
                <a:solidFill>
                  <a:srgbClr val="7030A0"/>
                </a:solidFill>
                <a:cs typeface="Arabic Transparent" panose="020B0604020202020204" pitchFamily="34" charset="0"/>
              </a:endParaRPr>
            </a:p>
          </p:txBody>
        </p:sp>
        <p:sp>
          <p:nvSpPr>
            <p:cNvPr id="12" name="Text Box 3"/>
            <p:cNvSpPr txBox="1">
              <a:spLocks noChangeArrowheads="1"/>
            </p:cNvSpPr>
            <p:nvPr/>
          </p:nvSpPr>
          <p:spPr bwMode="auto">
            <a:xfrm>
              <a:off x="1" y="1638503"/>
              <a:ext cx="5562600" cy="3997809"/>
            </a:xfrm>
            <a:prstGeom prst="rect">
              <a:avLst/>
            </a:prstGeom>
            <a:solidFill>
              <a:schemeClr val="bg1">
                <a:alpha val="7999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360000" tIns="360000" rIns="360000" bIns="360000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r>
                <a:rPr lang="ar-SA" sz="3200" b="1" dirty="0">
                  <a:latin typeface="NikoshBAN" pitchFamily="2" charset="0"/>
                </a:rPr>
                <a:t>جميلة النساء</a:t>
              </a:r>
              <a:r>
                <a:rPr lang="ar-SA" sz="3200" dirty="0">
                  <a:latin typeface="NikoshBAN" pitchFamily="2" charset="0"/>
                </a:rPr>
                <a:t/>
              </a:r>
              <a:br>
                <a:rPr lang="ar-SA" sz="3200" dirty="0">
                  <a:latin typeface="NikoshBAN" pitchFamily="2" charset="0"/>
                </a:rPr>
              </a:br>
              <a:r>
                <a:rPr lang="ar-SA" sz="3200" dirty="0" smtClean="0">
                  <a:latin typeface="NikoshBAN" pitchFamily="2" charset="0"/>
                </a:rPr>
                <a:t>مساعدة المعلمة</a:t>
              </a:r>
              <a:r>
                <a:rPr lang="ar-SA" sz="3200" dirty="0">
                  <a:latin typeface="NikoshBAN" pitchFamily="2" charset="0"/>
                </a:rPr>
                <a:t/>
              </a:r>
              <a:br>
                <a:rPr lang="ar-SA" sz="3200" dirty="0">
                  <a:latin typeface="NikoshBAN" pitchFamily="2" charset="0"/>
                </a:rPr>
              </a:br>
              <a:r>
                <a:rPr lang="ar-SA" sz="3200" dirty="0">
                  <a:latin typeface="NikoshBAN" pitchFamily="2" charset="0"/>
                </a:rPr>
                <a:t>المدرسة الوحْدية دِي-مُكي، سرركوتي</a:t>
              </a:r>
              <a:br>
                <a:rPr lang="ar-SA" sz="3200" dirty="0">
                  <a:latin typeface="NikoshBAN" pitchFamily="2" charset="0"/>
                </a:rPr>
              </a:br>
              <a:r>
                <a:rPr lang="ar-SA" sz="3200" dirty="0">
                  <a:latin typeface="NikoshBAN" pitchFamily="2" charset="0"/>
                </a:rPr>
                <a:t>داخل مدرسة سندرغنج، </a:t>
              </a:r>
              <a:r>
                <a:rPr lang="ar-SA" sz="3200" dirty="0" smtClean="0">
                  <a:latin typeface="NikoshBAN" pitchFamily="2" charset="0"/>
                </a:rPr>
                <a:t>غيبندة</a:t>
              </a:r>
              <a:endParaRPr lang="en-US" sz="3200" dirty="0" smtClean="0">
                <a:latin typeface="NikoshBAN" pitchFamily="2" charset="0"/>
              </a:endParaRPr>
            </a:p>
            <a:p>
              <a:r>
                <a:rPr lang="ar-SA" sz="3200" dirty="0"/>
                <a:t>رَقْمُ </a:t>
              </a:r>
              <a:r>
                <a:rPr lang="ar-SA" sz="3200" dirty="0" smtClean="0"/>
                <a:t>ٱلْجَوَّالِ</a:t>
              </a:r>
              <a:r>
                <a:rPr lang="en-US" sz="3200" dirty="0" smtClean="0"/>
                <a:t>: </a:t>
              </a:r>
              <a:r>
                <a:rPr lang="en-US" sz="3200" dirty="0" smtClean="0">
                  <a:latin typeface="NikoshBAN" pitchFamily="2" charset="0"/>
                  <a:cs typeface="NikoshBAN" pitchFamily="2" charset="0"/>
                </a:rPr>
                <a:t>০১৭৩৭৯৬২২৮১ </a:t>
              </a:r>
            </a:p>
            <a:p>
              <a:r>
                <a:rPr lang="ar-SA" sz="3200" dirty="0" smtClean="0">
                  <a:hlinkClick r:id="rId2"/>
                </a:rPr>
                <a:t>إيميل</a:t>
              </a:r>
              <a:r>
                <a:rPr lang="en-US" sz="3200" dirty="0" smtClean="0"/>
                <a:t>: </a:t>
              </a:r>
              <a:r>
                <a:rPr lang="en-US" sz="2000" dirty="0" smtClean="0">
                  <a:latin typeface="NikoshBAN" pitchFamily="2" charset="0"/>
                  <a:cs typeface="NikoshBAN" pitchFamily="2" charset="0"/>
                </a:rPr>
                <a:t>nasrindakua@gmail.com</a:t>
              </a:r>
              <a:endParaRPr lang="en-US" altLang="en-US" sz="2000" dirty="0"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3" name="Rectangle 2"/>
            <p:cNvSpPr/>
            <p:nvPr/>
          </p:nvSpPr>
          <p:spPr>
            <a:xfrm>
              <a:off x="2819398" y="304800"/>
              <a:ext cx="3078087" cy="923330"/>
            </a:xfrm>
            <a:prstGeom prst="rect">
              <a:avLst/>
            </a:prstGeom>
            <a:solidFill>
              <a:srgbClr val="0070C0"/>
            </a:solidFill>
          </p:spPr>
          <p:txBody>
            <a:bodyPr wrap="none">
              <a:spAutoFit/>
            </a:bodyPr>
            <a:lstStyle/>
            <a:p>
              <a:r>
                <a:rPr lang="ar-SA" sz="5400" dirty="0">
                  <a:latin typeface="NikoshBAN" pitchFamily="2" charset="0"/>
                </a:rPr>
                <a:t>تعريف المعلم</a:t>
              </a:r>
              <a:endParaRPr lang="en-US" sz="5400" dirty="0"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4" name="Rectangle 3"/>
            <p:cNvSpPr/>
            <p:nvPr/>
          </p:nvSpPr>
          <p:spPr>
            <a:xfrm>
              <a:off x="0" y="6564868"/>
              <a:ext cx="7010400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600" dirty="0" err="1">
                  <a:latin typeface="NikoshBAN" pitchFamily="2" charset="0"/>
                  <a:cs typeface="NikoshBAN" pitchFamily="2" charset="0"/>
                </a:rPr>
                <a:t>জামিলাতুন</a:t>
              </a:r>
              <a:r>
                <a:rPr lang="en-US" sz="1600" dirty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1600" dirty="0" err="1">
                  <a:latin typeface="NikoshBAN" pitchFamily="2" charset="0"/>
                  <a:cs typeface="NikoshBAN" pitchFamily="2" charset="0"/>
                </a:rPr>
                <a:t>নেছা</a:t>
              </a:r>
              <a:r>
                <a:rPr lang="en-US" sz="1600" dirty="0">
                  <a:latin typeface="NikoshBAN" pitchFamily="2" charset="0"/>
                  <a:cs typeface="NikoshBAN" pitchFamily="2" charset="0"/>
                </a:rPr>
                <a:t> , </a:t>
              </a:r>
              <a:r>
                <a:rPr lang="en-US" sz="1600" dirty="0" err="1">
                  <a:latin typeface="NikoshBAN" pitchFamily="2" charset="0"/>
                  <a:cs typeface="NikoshBAN" pitchFamily="2" charset="0"/>
                </a:rPr>
                <a:t>সহকারী</a:t>
              </a:r>
              <a:r>
                <a:rPr lang="en-US" sz="1600" dirty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1600" dirty="0" err="1">
                  <a:latin typeface="NikoshBAN" pitchFamily="2" charset="0"/>
                  <a:cs typeface="NikoshBAN" pitchFamily="2" charset="0"/>
                </a:rPr>
                <a:t>মৌলভী</a:t>
              </a:r>
              <a:r>
                <a:rPr lang="en-US" sz="1600" dirty="0">
                  <a:latin typeface="NikoshBAN" pitchFamily="2" charset="0"/>
                  <a:cs typeface="NikoshBAN" pitchFamily="2" charset="0"/>
                </a:rPr>
                <a:t>, </a:t>
              </a:r>
              <a:r>
                <a:rPr lang="en-US" sz="1600" dirty="0" err="1">
                  <a:latin typeface="NikoshBAN" pitchFamily="2" charset="0"/>
                  <a:cs typeface="NikoshBAN" pitchFamily="2" charset="0"/>
                </a:rPr>
                <a:t>ছড়ারকুটি</a:t>
              </a:r>
              <a:r>
                <a:rPr lang="en-US" sz="1600" dirty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1600" dirty="0" err="1">
                  <a:latin typeface="NikoshBAN" pitchFamily="2" charset="0"/>
                  <a:cs typeface="NikoshBAN" pitchFamily="2" charset="0"/>
                </a:rPr>
                <a:t>আল</a:t>
              </a:r>
              <a:r>
                <a:rPr lang="en-US" sz="1600" dirty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1600" dirty="0" err="1">
                  <a:latin typeface="NikoshBAN" pitchFamily="2" charset="0"/>
                  <a:cs typeface="NikoshBAN" pitchFamily="2" charset="0"/>
                </a:rPr>
                <a:t>ওয়াহেদীয়া</a:t>
              </a:r>
              <a:r>
                <a:rPr lang="en-US" sz="1600" dirty="0">
                  <a:latin typeface="NikoshBAN" pitchFamily="2" charset="0"/>
                  <a:cs typeface="NikoshBAN" pitchFamily="2" charset="0"/>
                </a:rPr>
                <a:t> ‍</a:t>
              </a:r>
              <a:r>
                <a:rPr lang="en-US" sz="1600" dirty="0" err="1">
                  <a:latin typeface="NikoshBAN" pitchFamily="2" charset="0"/>
                  <a:cs typeface="NikoshBAN" pitchFamily="2" charset="0"/>
                </a:rPr>
                <a:t>দ্বি-মুখী</a:t>
              </a:r>
              <a:r>
                <a:rPr lang="en-US" sz="1600" dirty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1600" dirty="0" err="1">
                  <a:latin typeface="NikoshBAN" pitchFamily="2" charset="0"/>
                  <a:cs typeface="NikoshBAN" pitchFamily="2" charset="0"/>
                </a:rPr>
                <a:t>দাখিল</a:t>
              </a:r>
              <a:r>
                <a:rPr lang="en-US" sz="1600" dirty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1600" dirty="0" err="1">
                  <a:latin typeface="NikoshBAN" pitchFamily="2" charset="0"/>
                  <a:cs typeface="NikoshBAN" pitchFamily="2" charset="0"/>
                </a:rPr>
                <a:t>মাদ্রাসা</a:t>
              </a:r>
              <a:r>
                <a:rPr lang="en-US" sz="1600" dirty="0">
                  <a:latin typeface="NikoshBAN" pitchFamily="2" charset="0"/>
                  <a:cs typeface="NikoshBAN" pitchFamily="2" charset="0"/>
                </a:rPr>
                <a:t>, </a:t>
              </a:r>
              <a:r>
                <a:rPr lang="en-US" sz="1600" dirty="0" err="1">
                  <a:latin typeface="NikoshBAN" pitchFamily="2" charset="0"/>
                  <a:cs typeface="NikoshBAN" pitchFamily="2" charset="0"/>
                </a:rPr>
                <a:t>সুন্দরগঞ্জ</a:t>
              </a:r>
              <a:r>
                <a:rPr lang="en-US" sz="1600" dirty="0">
                  <a:latin typeface="NikoshBAN" pitchFamily="2" charset="0"/>
                  <a:cs typeface="NikoshBAN" pitchFamily="2" charset="0"/>
                </a:rPr>
                <a:t>, </a:t>
              </a:r>
              <a:r>
                <a:rPr lang="en-US" sz="1600" dirty="0" err="1">
                  <a:latin typeface="NikoshBAN" pitchFamily="2" charset="0"/>
                  <a:cs typeface="NikoshBAN" pitchFamily="2" charset="0"/>
                </a:rPr>
                <a:t>গাইবান্ধা</a:t>
              </a:r>
              <a:r>
                <a:rPr lang="en-US" sz="1600" dirty="0">
                  <a:latin typeface="NikoshBAN" pitchFamily="2" charset="0"/>
                  <a:cs typeface="NikoshBAN" pitchFamily="2" charset="0"/>
                </a:rPr>
                <a:t>।</a:t>
              </a:r>
            </a:p>
          </p:txBody>
        </p:sp>
      </p:grp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1206" y="1511300"/>
            <a:ext cx="2238375" cy="298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375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776592" y="6439722"/>
            <a:ext cx="3080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৩</a:t>
            </a:r>
            <a:endParaRPr lang="en-US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6564868"/>
            <a:ext cx="70104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 err="1">
                <a:latin typeface="NikoshBAN" pitchFamily="2" charset="0"/>
                <a:cs typeface="NikoshBAN" pitchFamily="2" charset="0"/>
              </a:rPr>
              <a:t>জামিলাতুন</a:t>
            </a:r>
            <a:r>
              <a:rPr lang="en-US" sz="1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1600" dirty="0" err="1">
                <a:latin typeface="NikoshBAN" pitchFamily="2" charset="0"/>
                <a:cs typeface="NikoshBAN" pitchFamily="2" charset="0"/>
              </a:rPr>
              <a:t>নেছা</a:t>
            </a:r>
            <a:r>
              <a:rPr lang="en-US" sz="1600" dirty="0">
                <a:latin typeface="NikoshBAN" pitchFamily="2" charset="0"/>
                <a:cs typeface="NikoshBAN" pitchFamily="2" charset="0"/>
              </a:rPr>
              <a:t> , </a:t>
            </a:r>
            <a:r>
              <a:rPr lang="en-US" sz="1600" dirty="0" err="1">
                <a:latin typeface="NikoshBAN" pitchFamily="2" charset="0"/>
                <a:cs typeface="NikoshBAN" pitchFamily="2" charset="0"/>
              </a:rPr>
              <a:t>সহকারী</a:t>
            </a:r>
            <a:r>
              <a:rPr lang="en-US" sz="1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1600" dirty="0" err="1">
                <a:latin typeface="NikoshBAN" pitchFamily="2" charset="0"/>
                <a:cs typeface="NikoshBAN" pitchFamily="2" charset="0"/>
              </a:rPr>
              <a:t>মৌলভী</a:t>
            </a:r>
            <a:r>
              <a:rPr lang="en-US" sz="1600" dirty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1600" dirty="0" err="1">
                <a:latin typeface="NikoshBAN" pitchFamily="2" charset="0"/>
                <a:cs typeface="NikoshBAN" pitchFamily="2" charset="0"/>
              </a:rPr>
              <a:t>ছড়ারকুটি</a:t>
            </a:r>
            <a:r>
              <a:rPr lang="en-US" sz="1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1600" dirty="0" err="1">
                <a:latin typeface="NikoshBAN" pitchFamily="2" charset="0"/>
                <a:cs typeface="NikoshBAN" pitchFamily="2" charset="0"/>
              </a:rPr>
              <a:t>আল</a:t>
            </a:r>
            <a:r>
              <a:rPr lang="en-US" sz="1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1600" dirty="0" err="1">
                <a:latin typeface="NikoshBAN" pitchFamily="2" charset="0"/>
                <a:cs typeface="NikoshBAN" pitchFamily="2" charset="0"/>
              </a:rPr>
              <a:t>ওয়াহেদীয়া</a:t>
            </a:r>
            <a:r>
              <a:rPr lang="en-US" sz="1600" dirty="0">
                <a:latin typeface="NikoshBAN" pitchFamily="2" charset="0"/>
                <a:cs typeface="NikoshBAN" pitchFamily="2" charset="0"/>
              </a:rPr>
              <a:t> ‍</a:t>
            </a:r>
            <a:r>
              <a:rPr lang="en-US" sz="1600" dirty="0" err="1">
                <a:latin typeface="NikoshBAN" pitchFamily="2" charset="0"/>
                <a:cs typeface="NikoshBAN" pitchFamily="2" charset="0"/>
              </a:rPr>
              <a:t>দ্বি-মুখী</a:t>
            </a:r>
            <a:r>
              <a:rPr lang="en-US" sz="1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1600" dirty="0" err="1">
                <a:latin typeface="NikoshBAN" pitchFamily="2" charset="0"/>
                <a:cs typeface="NikoshBAN" pitchFamily="2" charset="0"/>
              </a:rPr>
              <a:t>দাখিল</a:t>
            </a:r>
            <a:r>
              <a:rPr lang="en-US" sz="1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1600" dirty="0" err="1">
                <a:latin typeface="NikoshBAN" pitchFamily="2" charset="0"/>
                <a:cs typeface="NikoshBAN" pitchFamily="2" charset="0"/>
              </a:rPr>
              <a:t>মাদ্রাসা</a:t>
            </a:r>
            <a:r>
              <a:rPr lang="en-US" sz="1600" dirty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1600" dirty="0" err="1">
                <a:latin typeface="NikoshBAN" pitchFamily="2" charset="0"/>
                <a:cs typeface="NikoshBAN" pitchFamily="2" charset="0"/>
              </a:rPr>
              <a:t>সুন্দরগঞ্জ</a:t>
            </a:r>
            <a:r>
              <a:rPr lang="en-US" sz="1600" dirty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1600" dirty="0" err="1">
                <a:latin typeface="NikoshBAN" pitchFamily="2" charset="0"/>
                <a:cs typeface="NikoshBAN" pitchFamily="2" charset="0"/>
              </a:rPr>
              <a:t>গাইবান্ধা</a:t>
            </a:r>
            <a:r>
              <a:rPr lang="en-US" sz="1600" dirty="0">
                <a:latin typeface="NikoshBAN" pitchFamily="2" charset="0"/>
                <a:cs typeface="NikoshBAN" pitchFamily="2" charset="0"/>
              </a:rPr>
              <a:t>।</a:t>
            </a: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37035600"/>
              </p:ext>
            </p:extLst>
          </p:nvPr>
        </p:nvGraphicFramePr>
        <p:xfrm>
          <a:off x="5105400" y="2244528"/>
          <a:ext cx="2460306" cy="3275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2" name="Acrobat Document" r:id="rId3" imgW="4886129" imgH="6505454" progId="AcroExch.Document.7">
                  <p:embed/>
                </p:oleObj>
              </mc:Choice>
              <mc:Fallback>
                <p:oleObj name="Acrobat Document" r:id="rId3" imgW="4886129" imgH="6505454" progId="AcroExch.Document.7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05400" y="2244528"/>
                        <a:ext cx="2460306" cy="32756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/>
          <p:cNvSpPr/>
          <p:nvPr/>
        </p:nvSpPr>
        <p:spPr>
          <a:xfrm>
            <a:off x="533400" y="2438400"/>
            <a:ext cx="297180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IN" sz="2800" b="1" dirty="0">
                <a:latin typeface="NikoshBAN" pitchFamily="2" charset="0"/>
                <a:cs typeface="NikoshBAN" pitchFamily="2" charset="0"/>
              </a:rPr>
              <a:t>ইবাদাতুল্লাহি বিল ইখলাস </a:t>
            </a:r>
            <a:r>
              <a:rPr lang="en-US" sz="28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2800" b="1" dirty="0">
                <a:latin typeface="NikoshBAN" pitchFamily="2" charset="0"/>
                <a:cs typeface="NikoshBAN" pitchFamily="2" charset="0"/>
              </a:rPr>
              <a:t>দাখিল ৯ম-১০ম শ্রেণি </a:t>
            </a:r>
            <a:r>
              <a:rPr lang="en-US" sz="2800" b="1" dirty="0">
                <a:latin typeface="NikoshBAN" pitchFamily="2" charset="0"/>
                <a:cs typeface="NikoshBAN" pitchFamily="2" charset="0"/>
              </a:rPr>
              <a:t> </a:t>
            </a:r>
            <a:endParaRPr lang="en-US" sz="2800" b="1" dirty="0" smtClean="0">
              <a:latin typeface="NikoshBAN" pitchFamily="2" charset="0"/>
              <a:cs typeface="NikoshBAN" pitchFamily="2" charset="0"/>
            </a:endParaRPr>
          </a:p>
          <a:p>
            <a:r>
              <a:rPr lang="bn-IN" sz="2800" b="1" dirty="0" smtClean="0">
                <a:latin typeface="NikoshBAN" pitchFamily="2" charset="0"/>
                <a:cs typeface="NikoshBAN" pitchFamily="2" charset="0"/>
              </a:rPr>
              <a:t>আরবী </a:t>
            </a:r>
            <a:r>
              <a:rPr lang="bn-IN" sz="2800" b="1" dirty="0">
                <a:latin typeface="NikoshBAN" pitchFamily="2" charset="0"/>
                <a:cs typeface="NikoshBAN" pitchFamily="2" charset="0"/>
              </a:rPr>
              <a:t>১ম পত্র </a:t>
            </a:r>
            <a:r>
              <a:rPr lang="en-US" sz="2800" b="1" dirty="0">
                <a:latin typeface="NikoshBAN" pitchFamily="2" charset="0"/>
                <a:cs typeface="NikoshBAN" pitchFamily="2" charset="0"/>
              </a:rPr>
              <a:t> </a:t>
            </a:r>
            <a:endParaRPr lang="bn-BD" sz="2800" b="1" dirty="0">
              <a:latin typeface="NikoshBAN" pitchFamily="2" charset="0"/>
              <a:cs typeface="NikoshBAN" pitchFamily="2" charset="0"/>
            </a:endParaRPr>
          </a:p>
          <a:p>
            <a:r>
              <a:rPr lang="bn-IN" sz="2800" b="1" dirty="0">
                <a:latin typeface="NikoshBAN" pitchFamily="2" charset="0"/>
                <a:cs typeface="NikoshBAN" pitchFamily="2" charset="0"/>
              </a:rPr>
              <a:t>১ম ইউনিট </a:t>
            </a:r>
            <a:endParaRPr lang="bn-BD" sz="2800" b="1" dirty="0">
              <a:latin typeface="NikoshBAN" pitchFamily="2" charset="0"/>
              <a:cs typeface="NikoshBAN" pitchFamily="2" charset="0"/>
            </a:endParaRPr>
          </a:p>
          <a:p>
            <a:r>
              <a:rPr lang="bn-IN" sz="2800" b="1" dirty="0">
                <a:latin typeface="NikoshBAN" pitchFamily="2" charset="0"/>
                <a:cs typeface="NikoshBAN" pitchFamily="2" charset="0"/>
              </a:rPr>
              <a:t> ১ম </a:t>
            </a:r>
            <a:r>
              <a:rPr lang="bn-IN" sz="2800" b="1" dirty="0" smtClean="0">
                <a:latin typeface="NikoshBAN" pitchFamily="2" charset="0"/>
                <a:cs typeface="NikoshBAN" pitchFamily="2" charset="0"/>
              </a:rPr>
              <a:t>পা</a:t>
            </a:r>
            <a:r>
              <a:rPr lang="bn-BD" sz="2800" b="1" dirty="0" smtClean="0">
                <a:latin typeface="NikoshBAN" pitchFamily="2" charset="0"/>
                <a:cs typeface="NikoshBAN" pitchFamily="2" charset="0"/>
              </a:rPr>
              <a:t>ঠ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  <a:p>
            <a:r>
              <a:rPr lang="bn-BD" sz="2800" b="1" dirty="0" smtClean="0">
                <a:latin typeface="NikoshBAN" pitchFamily="2" charset="0"/>
                <a:cs typeface="NikoshBAN" pitchFamily="2" charset="0"/>
              </a:rPr>
              <a:t>তাদরিবাত</a:t>
            </a:r>
            <a:endParaRPr lang="en-US" sz="2800" b="1" dirty="0" smtClean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200400" y="152400"/>
            <a:ext cx="2133600" cy="685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পাঠ পরিচিতি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7632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4600" y="838200"/>
            <a:ext cx="3200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1219200" y="303663"/>
            <a:ext cx="2209800" cy="584775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bn-BD" sz="32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আজকের পাঠ</a:t>
            </a:r>
            <a:endParaRPr lang="en-US" sz="32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581400" y="1895663"/>
            <a:ext cx="1752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4000" u="sng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تدريبات</a:t>
            </a:r>
            <a:endParaRPr lang="en-US" sz="4000" u="sng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6488668"/>
            <a:ext cx="7620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>
                <a:latin typeface="NikoshBAN" pitchFamily="2" charset="0"/>
                <a:cs typeface="NikoshBAN" pitchFamily="2" charset="0"/>
              </a:rPr>
              <a:t>জামিলাতুন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নেছা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,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সহকারী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মৌলভী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,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ছড়ারকুটি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আল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ওয়াহেদীয়া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‍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দ্বি-মুখী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দাখিল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মাদ্রাসা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,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সুন্দরগঞ্জ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,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গাইবান্ধা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।</a:t>
            </a:r>
          </a:p>
        </p:txBody>
      </p:sp>
      <p:sp>
        <p:nvSpPr>
          <p:cNvPr id="6" name="Rectangle 5"/>
          <p:cNvSpPr/>
          <p:nvPr/>
        </p:nvSpPr>
        <p:spPr>
          <a:xfrm>
            <a:off x="8818224" y="6472030"/>
            <a:ext cx="28084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৪</a:t>
            </a:r>
            <a:endParaRPr lang="en-US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28360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8600" y="381000"/>
            <a:ext cx="5257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আজকের পাঠ থেকে শিক্ষার্থীরা............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143000" y="1676400"/>
            <a:ext cx="6284093" cy="29546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Wingdings" pitchFamily="2" charset="2"/>
              <a:buChar char="Ø"/>
            </a:pPr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নস থেকে যেকোন প্রশ্নের উত্তর দিতে পারবে।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কোনটা ভুল কোনটা ঠিক তা শনাক্ত করতে পারবে।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উপযুক্ত শব্দ দ্বারা শূণ্যস্থান পূরণ করতে পারবে।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বহুবচন শব্দ থেকে একবচন করে বাক্য গঠন করতে পারবে।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উল্লিখিত শব্দের সমার্থক শব্দ বলতে পারবে।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bn-IN" sz="2400" dirty="0">
                <a:latin typeface="NikoshBAN" pitchFamily="2" charset="0"/>
                <a:cs typeface="NikoshBAN" pitchFamily="2" charset="0"/>
              </a:rPr>
              <a:t>ফেলে লাযেম ও ফেলে </a:t>
            </a:r>
            <a:r>
              <a:rPr lang="bn-IN" sz="2400" dirty="0" smtClean="0">
                <a:latin typeface="NikoshBAN" pitchFamily="2" charset="0"/>
                <a:cs typeface="NikoshBAN" pitchFamily="2" charset="0"/>
              </a:rPr>
              <a:t>মুতাআদ্দি</a:t>
            </a:r>
            <a:r>
              <a:rPr lang="bn-BD" sz="2400" dirty="0" smtClean="0">
                <a:latin typeface="NikoshBAN" pitchFamily="2" charset="0"/>
                <a:cs typeface="NikoshBAN" pitchFamily="2" charset="0"/>
              </a:rPr>
              <a:t> সম্পর্কে বর্ণনা করতে পারবে।</a:t>
            </a:r>
          </a:p>
          <a:p>
            <a:pPr marL="342900" indent="-342900">
              <a:buFont typeface="Wingdings" pitchFamily="2" charset="2"/>
              <a:buChar char="Ø"/>
            </a:pPr>
            <a:endParaRPr lang="en-US" sz="2400" dirty="0">
              <a:latin typeface="NikoshBAN" pitchFamily="2" charset="0"/>
              <a:cs typeface="NikoshBAN" pitchFamily="2" charset="0"/>
            </a:endParaRPr>
          </a:p>
          <a:p>
            <a:pPr marL="342900" indent="-342900">
              <a:buFont typeface="Wingdings" pitchFamily="2" charset="2"/>
              <a:buChar char="Ø"/>
            </a:pP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0" y="6488668"/>
            <a:ext cx="7620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>
                <a:latin typeface="NikoshBAN" pitchFamily="2" charset="0"/>
                <a:cs typeface="NikoshBAN" pitchFamily="2" charset="0"/>
              </a:rPr>
              <a:t>জামিলাতুন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নেছা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,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সহকারী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মৌলভী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,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ছড়ারকুটি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আল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ওয়াহেদীয়া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‍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দ্বি-মুখী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দাখিল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মাদ্রাসা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,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সুন্দরগঞ্জ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,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গাইবান্ধা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।</a:t>
            </a:r>
          </a:p>
        </p:txBody>
      </p:sp>
      <p:sp>
        <p:nvSpPr>
          <p:cNvPr id="6" name="Rectangle 5"/>
          <p:cNvSpPr/>
          <p:nvPr/>
        </p:nvSpPr>
        <p:spPr>
          <a:xfrm>
            <a:off x="8855138" y="6488668"/>
            <a:ext cx="2936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৫</a:t>
            </a:r>
            <a:endParaRPr lang="en-US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5151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9530" y="14491"/>
            <a:ext cx="378821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400" b="1" dirty="0"/>
              <a:t>أجب عَنِ الْأَسْئِلَةِ الْآتِيَةِ شَفَهِيًّا </a:t>
            </a:r>
            <a:r>
              <a:rPr lang="ar-SA" sz="2400" b="1" dirty="0" smtClean="0"/>
              <a:t>وَكِتَابَةً</a:t>
            </a:r>
            <a:endParaRPr lang="en-US" sz="3200" dirty="0"/>
          </a:p>
        </p:txBody>
      </p:sp>
      <p:sp>
        <p:nvSpPr>
          <p:cNvPr id="11" name="Rectangle 10"/>
          <p:cNvSpPr/>
          <p:nvPr/>
        </p:nvSpPr>
        <p:spPr>
          <a:xfrm>
            <a:off x="49766" y="474640"/>
            <a:ext cx="48006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(</a:t>
            </a:r>
            <a:r>
              <a:rPr lang="bn-IN" dirty="0"/>
              <a:t>নিচের প্রশ্নগুলোর মৌখিক ও লিখিত উত্তর দাও)</a:t>
            </a:r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39530" y="1639669"/>
            <a:ext cx="910447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b="1" dirty="0" smtClean="0"/>
              <a:t>الْجَوَابُ </a:t>
            </a:r>
            <a:r>
              <a:rPr lang="ar-SA" b="1" dirty="0"/>
              <a:t>: اَلْإِخْلَاصُ هُوَ أَنْ يَجْعَلَ الْمُسْلِمُ جَمِيعَ عِبَادَاتِهِ لِلَّهِ تَعَالَى ابْتِغَاءَ مَرْضَاتِهِ وَلَيْسَ طَلَبًا لِلرِّيَاءِ وَالسُّمْعَةِ، فَهُوَ لَا يَعْمَلُ لِيَرَاهُ النَّاسُ وَيَتَحَدَّثُوا عَنْ أَعْمَالِهِ وَيَمْدَحُوهُ وَيُثْنُوا عَلَيْهِ</a:t>
            </a:r>
            <a:r>
              <a:rPr lang="en-US" b="1" dirty="0"/>
              <a:t>.</a:t>
            </a:r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121983" y="1054586"/>
            <a:ext cx="25090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b="1" dirty="0" smtClean="0"/>
              <a:t>السُّؤَالُ</a:t>
            </a:r>
            <a:r>
              <a:rPr lang="en-US" b="1" dirty="0" smtClean="0"/>
              <a:t> (</a:t>
            </a:r>
            <a:r>
              <a:rPr lang="ar-SA" b="1" dirty="0"/>
              <a:t>١</a:t>
            </a:r>
            <a:r>
              <a:rPr lang="bn-IN" b="1" dirty="0" smtClean="0"/>
              <a:t>) : </a:t>
            </a:r>
            <a:r>
              <a:rPr lang="ar-SA" b="1" dirty="0" smtClean="0"/>
              <a:t>مَا هُوَ الْإِخْلَاصُ؟</a:t>
            </a:r>
            <a:r>
              <a:rPr lang="ar-SA" dirty="0" smtClean="0"/>
              <a:t> </a:t>
            </a:r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2921644" y="1074132"/>
            <a:ext cx="142218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(</a:t>
            </a:r>
            <a:r>
              <a:rPr lang="bn-IN" dirty="0" smtClean="0"/>
              <a:t>ইখলাস কী</a:t>
            </a:r>
            <a:r>
              <a:rPr lang="en-US" dirty="0" smtClean="0"/>
              <a:t>?) 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38393" y="2286000"/>
            <a:ext cx="895207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(</a:t>
            </a:r>
            <a:r>
              <a:rPr lang="ar-SA" dirty="0"/>
              <a:t>إِخْلَاصٌ</a:t>
            </a:r>
            <a:r>
              <a:rPr lang="bn-IN" dirty="0"/>
              <a:t> হচ্ছে</a:t>
            </a:r>
            <a:r>
              <a:rPr lang="en-US" dirty="0"/>
              <a:t>, </a:t>
            </a:r>
            <a:r>
              <a:rPr lang="bn-IN" dirty="0"/>
              <a:t>একজন মুসলমান তার প্রতিটি ইবাদত আল্লাহর সন্তুষ্টি অর্জনে নিবেদিত করবে</a:t>
            </a:r>
            <a:r>
              <a:rPr lang="en-US" dirty="0"/>
              <a:t>, </a:t>
            </a:r>
            <a:r>
              <a:rPr lang="bn-IN" dirty="0"/>
              <a:t>যার মাঝে লৌকিকতা ও সুখ্যাতির কোনো চাহিদা থাকবে না। সে ওই জন্য আমল করবে না যে</a:t>
            </a:r>
            <a:r>
              <a:rPr lang="en-US" dirty="0"/>
              <a:t>, </a:t>
            </a:r>
            <a:r>
              <a:rPr lang="bn-IN" dirty="0"/>
              <a:t>লোকেরা তা দেখবে</a:t>
            </a:r>
            <a:r>
              <a:rPr lang="en-US" dirty="0"/>
              <a:t>, </a:t>
            </a:r>
            <a:r>
              <a:rPr lang="bn-IN" dirty="0"/>
              <a:t>তার আমল সম্পর্কে আলোচনা করবে</a:t>
            </a:r>
            <a:r>
              <a:rPr lang="en-US" dirty="0"/>
              <a:t>, </a:t>
            </a:r>
            <a:r>
              <a:rPr lang="bn-IN" dirty="0"/>
              <a:t>তার প্রশংসা ও গুণগান করবে।)</a:t>
            </a: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40655" y="3846981"/>
            <a:ext cx="570357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(</a:t>
            </a:r>
            <a:r>
              <a:rPr lang="bn-IN" dirty="0"/>
              <a:t>ইবাদত কবুল হওয়ার দুটি শর্ত কী</a:t>
            </a:r>
            <a:r>
              <a:rPr lang="en-US" dirty="0"/>
              <a:t>? </a:t>
            </a:r>
            <a:r>
              <a:rPr lang="bn-IN" dirty="0"/>
              <a:t>দলিলসহ বর্ণনা করো)</a:t>
            </a:r>
            <a:endParaRPr lang="en-US" dirty="0"/>
          </a:p>
        </p:txBody>
      </p:sp>
      <p:sp>
        <p:nvSpPr>
          <p:cNvPr id="17" name="Rectangle 16"/>
          <p:cNvSpPr/>
          <p:nvPr/>
        </p:nvSpPr>
        <p:spPr>
          <a:xfrm>
            <a:off x="228599" y="3435020"/>
            <a:ext cx="411522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b="1" dirty="0" smtClean="0"/>
              <a:t>السُّؤَالُ</a:t>
            </a:r>
            <a:r>
              <a:rPr lang="en-US" b="1" dirty="0" smtClean="0"/>
              <a:t> (</a:t>
            </a:r>
            <a:r>
              <a:rPr lang="ar-SA" b="1" dirty="0" smtClean="0"/>
              <a:t>٢</a:t>
            </a:r>
            <a:r>
              <a:rPr lang="bn-IN" b="1" dirty="0" smtClean="0"/>
              <a:t>) : </a:t>
            </a:r>
            <a:r>
              <a:rPr lang="ar-SA" b="1" dirty="0" smtClean="0"/>
              <a:t>مَا الشَّرْطَانِ لِقَبُولِ الْعِبَادَةِ؟ بَيِّنْ بِالدَّلِيلِ</a:t>
            </a:r>
            <a:r>
              <a:rPr lang="bn-IN" b="1" dirty="0" smtClean="0"/>
              <a:t>.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19" name="Rectangle 18"/>
          <p:cNvSpPr/>
          <p:nvPr/>
        </p:nvSpPr>
        <p:spPr>
          <a:xfrm>
            <a:off x="121983" y="4251024"/>
            <a:ext cx="299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b="1" dirty="0" smtClean="0"/>
              <a:t>الْجَوَابُ : اَلشَّرْطَانِ لِقَبُولِ الْعِبَادَةِ هُمَا</a:t>
            </a:r>
            <a:r>
              <a:rPr lang="en-US" b="1" dirty="0" smtClean="0"/>
              <a:t>: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20" name="Rectangle 19"/>
          <p:cNvSpPr/>
          <p:nvPr/>
        </p:nvSpPr>
        <p:spPr>
          <a:xfrm>
            <a:off x="98099" y="4620356"/>
            <a:ext cx="876803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IN" b="1" dirty="0" smtClean="0"/>
              <a:t>১. </a:t>
            </a:r>
            <a:r>
              <a:rPr lang="ar-SA" b="1" dirty="0" smtClean="0"/>
              <a:t>اَلْإِخْلَاصُ</a:t>
            </a:r>
            <a:r>
              <a:rPr lang="bn-IN" b="1" dirty="0" smtClean="0"/>
              <a:t>.</a:t>
            </a:r>
            <a:r>
              <a:rPr lang="bn-IN" dirty="0" smtClean="0"/>
              <a:t> </a:t>
            </a:r>
            <a:r>
              <a:rPr lang="bn-IN" b="1" dirty="0" smtClean="0"/>
              <a:t>২. </a:t>
            </a:r>
            <a:r>
              <a:rPr lang="ar-SA" b="1" dirty="0" smtClean="0"/>
              <a:t>مُتَابَعَةُ الرَّسُولِ ﷺ</a:t>
            </a:r>
            <a:r>
              <a:rPr lang="bn-IN" b="1" dirty="0" smtClean="0"/>
              <a:t>.</a:t>
            </a:r>
            <a:endParaRPr lang="en-US" dirty="0" smtClean="0"/>
          </a:p>
          <a:p>
            <a:r>
              <a:rPr lang="ar-SA" b="1" dirty="0" smtClean="0"/>
              <a:t>اَلدَّلِيلُ</a:t>
            </a:r>
            <a:r>
              <a:rPr lang="en-US" b="1" dirty="0" smtClean="0"/>
              <a:t>:</a:t>
            </a:r>
            <a:r>
              <a:rPr lang="en-US" dirty="0" smtClean="0"/>
              <a:t> </a:t>
            </a:r>
            <a:endParaRPr lang="ar-SA" dirty="0" smtClean="0"/>
          </a:p>
          <a:p>
            <a:pPr marL="342900" indent="-342900">
              <a:buAutoNum type="arabicPeriod"/>
            </a:pPr>
            <a:r>
              <a:rPr lang="ar-SA" b="1" dirty="0" smtClean="0"/>
              <a:t>إِنَّا أَنْزَلْنَا إِلَيْكَ الْكِتَابَ بِالْحَقِّ فَاعْبُدِ اللَّهَ مُخْلِصًا لَهُ الدِّينَ</a:t>
            </a:r>
            <a:r>
              <a:rPr lang="en-US" b="1" dirty="0" smtClean="0"/>
              <a:t>.</a:t>
            </a:r>
            <a:r>
              <a:rPr lang="en-US" dirty="0" smtClean="0"/>
              <a:t> </a:t>
            </a:r>
            <a:endParaRPr lang="ar-SA" dirty="0" smtClean="0"/>
          </a:p>
          <a:p>
            <a:pPr marL="342900" indent="-342900">
              <a:buAutoNum type="arabicPeriod"/>
            </a:pPr>
            <a:r>
              <a:rPr lang="bn-IN" dirty="0" smtClean="0"/>
              <a:t>২. </a:t>
            </a:r>
            <a:r>
              <a:rPr lang="ar-SA" b="1" dirty="0" smtClean="0"/>
              <a:t>قُلْ إِنِّي أُمِرْتُ أَنْ أَعْبُدَ اللَّهَ مُخْلِصًا لَهُ الدِّينَ</a:t>
            </a:r>
            <a:r>
              <a:rPr lang="en-US" b="1" dirty="0" smtClean="0"/>
              <a:t>.</a:t>
            </a:r>
            <a:endParaRPr lang="en-US" dirty="0" smtClean="0"/>
          </a:p>
          <a:p>
            <a:r>
              <a:rPr lang="ar-SA" b="1" dirty="0" smtClean="0"/>
              <a:t>وَقَالَ الرَّسُولُ ﷺ : إِنَّ اللَّهَ لَا يَقْبَلُ مِنَ الْعَمَلِ إِلَّا مَا كَانَ لَهُ خَالِصًا وَابْتُغِيَ بِهِ وَجْهُهُ</a:t>
            </a:r>
            <a:r>
              <a:rPr lang="en-US" b="1" dirty="0" smtClean="0"/>
              <a:t>.</a:t>
            </a:r>
            <a:endParaRPr lang="en-US" dirty="0"/>
          </a:p>
        </p:txBody>
      </p:sp>
      <p:sp>
        <p:nvSpPr>
          <p:cNvPr id="2" name="Rectangle 1"/>
          <p:cNvSpPr/>
          <p:nvPr/>
        </p:nvSpPr>
        <p:spPr>
          <a:xfrm>
            <a:off x="0" y="6484452"/>
            <a:ext cx="776750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>
                <a:latin typeface="NikoshBAN" pitchFamily="2" charset="0"/>
                <a:cs typeface="NikoshBAN" pitchFamily="2" charset="0"/>
              </a:rPr>
              <a:t>জামিলাতুন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নেছা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,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সহকারী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মৌলভী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,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ছড়ারকুটি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আল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ওয়াহেদীয়া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‍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দ্বি-মুখী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দাখিল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মাদ্রাসা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,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সুন্দরগঞ্জ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,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গাইবান্ধা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।</a:t>
            </a:r>
          </a:p>
        </p:txBody>
      </p:sp>
      <p:sp>
        <p:nvSpPr>
          <p:cNvPr id="3" name="Rectangle 2"/>
          <p:cNvSpPr/>
          <p:nvPr/>
        </p:nvSpPr>
        <p:spPr>
          <a:xfrm>
            <a:off x="8829152" y="6481461"/>
            <a:ext cx="3048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৬</a:t>
            </a:r>
            <a:endParaRPr lang="en-US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06744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15" grpId="0"/>
      <p:bldP spid="16" grpId="0"/>
      <p:bldP spid="17" grpId="0"/>
      <p:bldP spid="19" grpId="0"/>
      <p:bldP spid="2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922" y="105014"/>
            <a:ext cx="91440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IN" b="1" dirty="0" smtClean="0"/>
              <a:t>অনুবাদ :</a:t>
            </a:r>
            <a:r>
              <a:rPr lang="bn-IN" dirty="0" smtClean="0"/>
              <a:t> ইবাদত কবুলের শর্ত দুটো হলো</a:t>
            </a:r>
            <a:r>
              <a:rPr lang="en-US" dirty="0" smtClean="0"/>
              <a:t>— </a:t>
            </a:r>
            <a:r>
              <a:rPr lang="bn-IN" dirty="0" smtClean="0"/>
              <a:t>১. একনিষ্ঠতা। ২. রাসুল (স)-এর অনুসরণ।</a:t>
            </a:r>
            <a:endParaRPr lang="en-US" dirty="0" smtClean="0"/>
          </a:p>
          <a:p>
            <a:r>
              <a:rPr lang="bn-IN" b="1" dirty="0" smtClean="0"/>
              <a:t>দলিল :</a:t>
            </a:r>
            <a:r>
              <a:rPr lang="bn-IN" dirty="0" smtClean="0"/>
              <a:t> ১. আমি আপনার নিকট এ কিতাব অবতীর্ণ করেছি যথার্থরূপে। অতএব</a:t>
            </a:r>
            <a:r>
              <a:rPr lang="en-US" dirty="0" smtClean="0"/>
              <a:t>, </a:t>
            </a:r>
            <a:r>
              <a:rPr lang="bn-IN" dirty="0" smtClean="0"/>
              <a:t>আপনি নিষ্ঠার সাথে ইবাদত করুন। ২. (হে নবী!) বলুন</a:t>
            </a:r>
            <a:r>
              <a:rPr lang="en-US" dirty="0" smtClean="0"/>
              <a:t>, </a:t>
            </a:r>
            <a:r>
              <a:rPr lang="bn-IN" dirty="0" smtClean="0"/>
              <a:t>আমি নিষ্ঠার সাথে তাঁর ইবাদত করার জন্য আদিষ্ট হয়েছি।</a:t>
            </a:r>
            <a:endParaRPr lang="en-US" dirty="0" smtClean="0"/>
          </a:p>
          <a:p>
            <a:r>
              <a:rPr lang="bn-IN" dirty="0" smtClean="0"/>
              <a:t>রাসুল (স) ইরশাদ করেন</a:t>
            </a:r>
            <a:r>
              <a:rPr lang="en-US" dirty="0" smtClean="0"/>
              <a:t>, </a:t>
            </a:r>
            <a:r>
              <a:rPr lang="bn-IN" dirty="0" smtClean="0"/>
              <a:t>নিশ্চয় আল্লাহ একনিষ্ঠতা ও তাঁর সন্তুষ্টি অর্জনের উদ্দেশ্যে কৃত আমল ব্যতীত অন্য কোনো আমল গ্রহণ করেন না।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-22746" y="5247564"/>
            <a:ext cx="912807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(</a:t>
            </a:r>
            <a:r>
              <a:rPr lang="bn-IN" dirty="0"/>
              <a:t>আবেদ ব্যক্তি প্রথমবার ইবলিসের উপর বিজয়ী হয়েছিল</a:t>
            </a:r>
            <a:r>
              <a:rPr lang="en-US" dirty="0"/>
              <a:t>, </a:t>
            </a:r>
            <a:r>
              <a:rPr lang="bn-IN" dirty="0"/>
              <a:t>যেহেতু সে আল্লাহর জন্য রাগান্বিত হয়েছিল এবং তার কাজকে আল্লাহর জন্য নিবেদিত করেছিল আর দ্বিতীয়বার পরাজিত হয়েছিল</a:t>
            </a:r>
            <a:r>
              <a:rPr lang="en-US" dirty="0"/>
              <a:t>, </a:t>
            </a:r>
            <a:r>
              <a:rPr lang="bn-IN" dirty="0"/>
              <a:t>যেহেতু সে নিজের স্বার্থ তথা দুইটি দিনার হারানোর কারণে রাগান্বিত হয়েছিল।)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5641" y="1984317"/>
            <a:ext cx="45336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b="1" dirty="0" smtClean="0"/>
              <a:t>السُّؤَالُ</a:t>
            </a:r>
            <a:r>
              <a:rPr lang="en-US" b="1" dirty="0" smtClean="0"/>
              <a:t> (</a:t>
            </a:r>
            <a:r>
              <a:rPr lang="ar-SA" b="1" dirty="0"/>
              <a:t>٣</a:t>
            </a:r>
            <a:r>
              <a:rPr lang="bn-IN" b="1" dirty="0" smtClean="0"/>
              <a:t>) : </a:t>
            </a:r>
            <a:r>
              <a:rPr lang="ar-SA" b="1" dirty="0" smtClean="0"/>
              <a:t>إِلَى أَيْنَ ذَهَبَ الْعَابِدُ مِنْ بَنِي إِسْرَائِيلَ وَلِمَاذَا؟</a:t>
            </a:r>
            <a:r>
              <a:rPr lang="ar-SA" dirty="0" smtClean="0"/>
              <a:t> 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4953000" y="1902557"/>
            <a:ext cx="39624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(</a:t>
            </a:r>
            <a:r>
              <a:rPr lang="bn-IN" dirty="0" smtClean="0"/>
              <a:t>বনি ইসরাইলের আবেদ কোথায় গেলো এবং কেন</a:t>
            </a:r>
            <a:r>
              <a:rPr lang="en-US" dirty="0" smtClean="0"/>
              <a:t>?)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21609" y="2548888"/>
            <a:ext cx="50292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b="1" dirty="0" smtClean="0"/>
              <a:t>الْجَوَابُ : ذَهَبَ الْعَابِدُ لِقَطْعِ الشَّجَرَةِ كَيْ لَا يَعْبُدَ النَّاسُ هَذِهِ الشَّجَرَةَ</a:t>
            </a:r>
            <a:r>
              <a:rPr lang="en-US" b="1" dirty="0" smtClean="0"/>
              <a:t>.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-53453" y="2967334"/>
            <a:ext cx="942605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IN" b="1" dirty="0" smtClean="0"/>
              <a:t>অনুবাদ :</a:t>
            </a:r>
            <a:r>
              <a:rPr lang="bn-IN" dirty="0" smtClean="0"/>
              <a:t> আবেদ ব্যক্তি বৃক্ষটি কর্তন করতে গেল যাতে মানুষ ওই বৃক্ষটির উপাসনা করতে না পারে।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-4831" y="3657600"/>
            <a:ext cx="55626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b="1" dirty="0" smtClean="0"/>
              <a:t>السُّؤَالُ</a:t>
            </a:r>
            <a:r>
              <a:rPr lang="en-US" b="1" dirty="0" smtClean="0"/>
              <a:t> (</a:t>
            </a:r>
            <a:r>
              <a:rPr lang="ar-SA" b="1" dirty="0"/>
              <a:t>٤</a:t>
            </a:r>
            <a:r>
              <a:rPr lang="bn-IN" b="1" dirty="0" smtClean="0"/>
              <a:t>) : </a:t>
            </a:r>
            <a:r>
              <a:rPr lang="ar-SA" b="1" dirty="0" smtClean="0"/>
              <a:t>لِمَاذَا غَلَبَ الْعَابِدُ عَلَى إِبْلِيسَ أَوَّلًا وَلِمَاذَا هُزِمَ ثَانِيًا؟</a:t>
            </a:r>
            <a:r>
              <a:rPr lang="ar-SA" dirty="0" smtClean="0"/>
              <a:t> 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21609" y="4026932"/>
            <a:ext cx="835925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(</a:t>
            </a:r>
            <a:r>
              <a:rPr lang="bn-IN" dirty="0" smtClean="0"/>
              <a:t>আবেদ ইবলিসের সাথে প্রথমবার বিজয়ী হলো কেন এবং দ্বিতীয়বার পরাজিত হলো কেন</a:t>
            </a:r>
            <a:r>
              <a:rPr lang="en-US" dirty="0" smtClean="0"/>
              <a:t>?)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69095" y="4553213"/>
            <a:ext cx="911215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b="1" dirty="0" smtClean="0"/>
              <a:t>الْجَوَابُ : إِنَّ الْعَابِدَ غَلَبَ عَلَى إِبْلِيسَ أَوَّلًا لِأَنَّهُ غَضِبَ فِي الْمَرَّةِ الْأُولَى لِلَّهِ تَعَالَى وَأَخْلَصَ عَمَلَهُ لِلَّهِ، وَانْهَزَمَ الْعَابِدُ فِي الْمَرَّةِ الثَّانِيَةِ لِأَنَّهُ غَضِبَ لِنَفْسِهِ لِضِيَاعِ الدِّينَارَيْنِ</a:t>
            </a:r>
            <a:r>
              <a:rPr lang="en-US" b="1" dirty="0" smtClean="0"/>
              <a:t>.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-15922" y="6483656"/>
            <a:ext cx="758133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>
                <a:latin typeface="NikoshBAN" pitchFamily="2" charset="0"/>
                <a:cs typeface="NikoshBAN" pitchFamily="2" charset="0"/>
              </a:rPr>
              <a:t>জামিলাতুন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নেছা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,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সহকারী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মৌলভী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,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ছড়ারকুটি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আল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ওয়াহেদীয়া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‍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দ্বি-মুখী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দাখিল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মাদ্রাসা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,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সুন্দরগঞ্জ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,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গাইবান্ধা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।</a:t>
            </a:r>
          </a:p>
        </p:txBody>
      </p:sp>
      <p:sp>
        <p:nvSpPr>
          <p:cNvPr id="12" name="Rectangle 11"/>
          <p:cNvSpPr/>
          <p:nvPr/>
        </p:nvSpPr>
        <p:spPr>
          <a:xfrm>
            <a:off x="8812670" y="6480665"/>
            <a:ext cx="2824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৭</a:t>
            </a:r>
            <a:endParaRPr lang="en-US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62955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-58006" y="1066800"/>
            <a:ext cx="9144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(</a:t>
            </a:r>
            <a:r>
              <a:rPr lang="bn-IN" dirty="0"/>
              <a:t>মক্কা থেকে মদিনায় এক ব্যক্তি মহিলা সাহাবি উম্মে কায়েসের উদ্দেশ্যে হিজরত করে। আর সে হিজরত করেছিলো উম্মে কায়েসকে বিবাহ করার জন্য।)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0" y="205643"/>
            <a:ext cx="319991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b="1" dirty="0" smtClean="0"/>
              <a:t>السُّؤَالُ</a:t>
            </a:r>
            <a:r>
              <a:rPr lang="en-US" b="1" dirty="0" smtClean="0"/>
              <a:t> (</a:t>
            </a:r>
            <a:r>
              <a:rPr lang="ar-SA" b="1" dirty="0"/>
              <a:t>٥</a:t>
            </a:r>
            <a:r>
              <a:rPr lang="bn-IN" b="1" dirty="0" smtClean="0"/>
              <a:t>) : </a:t>
            </a:r>
            <a:r>
              <a:rPr lang="ar-SA" b="1" dirty="0" smtClean="0"/>
              <a:t>مَنْ هَاجَرَ لِأُمِّ قَيْسٍ وَلِمَاذَا؟</a:t>
            </a:r>
            <a:r>
              <a:rPr lang="ar-SA" dirty="0" smtClean="0"/>
              <a:t> </a:t>
            </a:r>
          </a:p>
        </p:txBody>
      </p:sp>
      <p:sp>
        <p:nvSpPr>
          <p:cNvPr id="5" name="Rectangle 4"/>
          <p:cNvSpPr/>
          <p:nvPr/>
        </p:nvSpPr>
        <p:spPr>
          <a:xfrm>
            <a:off x="3569886" y="206233"/>
            <a:ext cx="4953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(</a:t>
            </a:r>
            <a:r>
              <a:rPr lang="bn-IN" dirty="0" smtClean="0"/>
              <a:t>উম্মে কায়েসের জন্য কে হিজরত করে এবং কেন</a:t>
            </a:r>
            <a:r>
              <a:rPr lang="en-US" dirty="0" smtClean="0"/>
              <a:t>?)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-46201" y="697468"/>
            <a:ext cx="7620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b="1" dirty="0" smtClean="0"/>
              <a:t>الْجَوَابُ : إِنَّ رَجُلًا هَاجَرَ مِنْ مَكَّةَ إِلَى الْمَدِينَةِ لِأُمِّ قَيْسٍ، وَأَنَّهُ هَاجَرَ إِلَى الْمَدِينَةِ لِنِكَاحِ أُمِّ قَيْسٍ</a:t>
            </a:r>
            <a:r>
              <a:rPr lang="en-US" b="1" dirty="0" smtClean="0"/>
              <a:t>.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0" y="1932843"/>
            <a:ext cx="86106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b="1" dirty="0" smtClean="0"/>
              <a:t>ب. اُكْتُبْ (صَحِيحٌ) إِذَا كَانَتِ الْعِبَارَةُ صَحِيحَةً أَوْ (خَطَأٌ) إِذَا كَانَتِ الْعِبَارَةُ خَاطِئَةً مَعَ تَصْحِيحِ الْخَطَأِ</a:t>
            </a:r>
            <a:r>
              <a:rPr lang="en-US" b="1" dirty="0" smtClean="0"/>
              <a:t>.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-48335" y="2338864"/>
            <a:ext cx="824893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(</a:t>
            </a:r>
            <a:r>
              <a:rPr lang="bn-IN" dirty="0" smtClean="0"/>
              <a:t>ইবারতটি সঠিক হলে (</a:t>
            </a:r>
            <a:r>
              <a:rPr lang="ar-SA" dirty="0" smtClean="0"/>
              <a:t>صحيح</a:t>
            </a:r>
            <a:r>
              <a:rPr lang="bn-IN" dirty="0" smtClean="0"/>
              <a:t>) কিংবা ভুল হলে (</a:t>
            </a:r>
            <a:r>
              <a:rPr lang="ar-SA" dirty="0" smtClean="0"/>
              <a:t>خطأ</a:t>
            </a:r>
            <a:r>
              <a:rPr lang="bn-IN" dirty="0" smtClean="0"/>
              <a:t>) লিখে ভুলটি শুদ্ধ করো)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68239" y="2824116"/>
            <a:ext cx="415690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dirty="0"/>
              <a:t>١</a:t>
            </a:r>
            <a:r>
              <a:rPr lang="bn-IN" dirty="0" smtClean="0"/>
              <a:t>. </a:t>
            </a:r>
            <a:r>
              <a:rPr lang="ar-SA" b="1" dirty="0" smtClean="0"/>
              <a:t>عَلَى الْمُسْلِمِ أَنْ يُخْلِصَ النِّيَّةَ فِي أَعْمَالِ الْحَيَاةِ كُلِّهَا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4624316" y="2824116"/>
            <a:ext cx="437069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(</a:t>
            </a:r>
            <a:r>
              <a:rPr lang="bn-IN" dirty="0" smtClean="0"/>
              <a:t>মুসলমানের আবশ্যকীয় কাজ হলো</a:t>
            </a:r>
            <a:r>
              <a:rPr lang="en-US" dirty="0" smtClean="0"/>
              <a:t>, </a:t>
            </a:r>
            <a:r>
              <a:rPr lang="bn-IN" dirty="0" smtClean="0"/>
              <a:t>জীবনের সকল কাজে নিয়তকে একনিষ্ঠ করা।)</a:t>
            </a:r>
            <a:endParaRPr lang="en-US" dirty="0" smtClean="0"/>
          </a:p>
        </p:txBody>
      </p:sp>
      <p:sp>
        <p:nvSpPr>
          <p:cNvPr id="14" name="Rectangle 13"/>
          <p:cNvSpPr/>
          <p:nvPr/>
        </p:nvSpPr>
        <p:spPr>
          <a:xfrm>
            <a:off x="69377" y="3255156"/>
            <a:ext cx="101181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dirty="0"/>
              <a:t>١</a:t>
            </a:r>
            <a:r>
              <a:rPr lang="bn-IN" dirty="0" smtClean="0"/>
              <a:t>. </a:t>
            </a:r>
            <a:r>
              <a:rPr lang="ar-SA" b="1" dirty="0" smtClean="0"/>
              <a:t>صَحِيحٌ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69377" y="3777734"/>
            <a:ext cx="35028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dirty="0" smtClean="0"/>
              <a:t>٢</a:t>
            </a:r>
            <a:r>
              <a:rPr lang="bn-IN" dirty="0" smtClean="0"/>
              <a:t>. </a:t>
            </a:r>
            <a:r>
              <a:rPr lang="ar-SA" b="1" dirty="0"/>
              <a:t>إِنَّ اللَّهَ لَا يَقْبَلُ الْأَعْمَالَ إِلَّا بِالْإِخْلَاصِ فَقَطْ</a:t>
            </a:r>
            <a:r>
              <a:rPr lang="en-US" b="1" dirty="0"/>
              <a:t>.</a:t>
            </a: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4076132" y="3766613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 smtClean="0"/>
              <a:t>(</a:t>
            </a:r>
            <a:r>
              <a:rPr lang="bn-IN" dirty="0" smtClean="0"/>
              <a:t>নিশ্চয় আল্লাহ কেবলমাত্র নিষ্ঠার সাথে কর্মকে গ্রহণ করেন।)</a:t>
            </a:r>
            <a:endParaRPr lang="en-US" dirty="0" smtClean="0"/>
          </a:p>
        </p:txBody>
      </p:sp>
      <p:sp>
        <p:nvSpPr>
          <p:cNvPr id="17" name="Rectangle 16"/>
          <p:cNvSpPr/>
          <p:nvPr/>
        </p:nvSpPr>
        <p:spPr>
          <a:xfrm>
            <a:off x="69377" y="4228278"/>
            <a:ext cx="101181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dirty="0" smtClean="0"/>
              <a:t>٢</a:t>
            </a:r>
            <a:r>
              <a:rPr lang="bn-IN" dirty="0" smtClean="0"/>
              <a:t>. </a:t>
            </a:r>
            <a:r>
              <a:rPr lang="ar-SA" b="1" dirty="0" smtClean="0"/>
              <a:t>صَحِيحٌ</a:t>
            </a:r>
            <a:endParaRPr lang="en-US" dirty="0"/>
          </a:p>
        </p:txBody>
      </p:sp>
      <p:sp>
        <p:nvSpPr>
          <p:cNvPr id="18" name="Rectangle 17"/>
          <p:cNvSpPr/>
          <p:nvPr/>
        </p:nvSpPr>
        <p:spPr>
          <a:xfrm>
            <a:off x="69377" y="4649210"/>
            <a:ext cx="35221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dirty="0"/>
              <a:t>٣</a:t>
            </a:r>
            <a:r>
              <a:rPr lang="bn-IN" dirty="0" smtClean="0"/>
              <a:t>. </a:t>
            </a:r>
            <a:r>
              <a:rPr lang="ar-SA" b="1" dirty="0" smtClean="0"/>
              <a:t>كَانَ الْإِخْلَاصُ صِفَةً لِلْأَنْبِيَاءِ عَلَيْهِمُ السَّلَامُ</a:t>
            </a:r>
            <a:endParaRPr lang="en-US" dirty="0"/>
          </a:p>
        </p:txBody>
      </p:sp>
      <p:sp>
        <p:nvSpPr>
          <p:cNvPr id="19" name="Rectangle 18"/>
          <p:cNvSpPr/>
          <p:nvPr/>
        </p:nvSpPr>
        <p:spPr>
          <a:xfrm>
            <a:off x="4062484" y="4606581"/>
            <a:ext cx="411362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 (</a:t>
            </a:r>
            <a:r>
              <a:rPr lang="bn-IN" dirty="0" smtClean="0"/>
              <a:t>কর্মে নিষ্ঠা অবলম্বন সকল নবীদের গুণ।)</a:t>
            </a:r>
            <a:endParaRPr lang="en-US" dirty="0"/>
          </a:p>
        </p:txBody>
      </p:sp>
      <p:sp>
        <p:nvSpPr>
          <p:cNvPr id="20" name="Rectangle 19"/>
          <p:cNvSpPr/>
          <p:nvPr/>
        </p:nvSpPr>
        <p:spPr>
          <a:xfrm>
            <a:off x="56866" y="4975913"/>
            <a:ext cx="101181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dirty="0"/>
              <a:t>٣</a:t>
            </a:r>
            <a:r>
              <a:rPr lang="bn-IN" dirty="0" smtClean="0"/>
              <a:t>. </a:t>
            </a:r>
            <a:r>
              <a:rPr lang="ar-SA" b="1" dirty="0" smtClean="0"/>
              <a:t>صَحِيحٌ</a:t>
            </a:r>
            <a:endParaRPr lang="en-US" dirty="0"/>
          </a:p>
        </p:txBody>
      </p:sp>
      <p:sp>
        <p:nvSpPr>
          <p:cNvPr id="21" name="Rectangle 20"/>
          <p:cNvSpPr/>
          <p:nvPr/>
        </p:nvSpPr>
        <p:spPr>
          <a:xfrm>
            <a:off x="69377" y="5345245"/>
            <a:ext cx="457849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dirty="0"/>
              <a:t>٤</a:t>
            </a:r>
            <a:r>
              <a:rPr lang="bn-IN" dirty="0" smtClean="0"/>
              <a:t>. </a:t>
            </a:r>
            <a:r>
              <a:rPr lang="ar-SA" b="1" dirty="0" smtClean="0"/>
              <a:t>اَلرَّجُلُ الْعَابِدُ مِنْ بَنِي إِسْرَائِيلَ هَزَمَ شَيْخًا كَبِيرًا لِأَوَّلِ مَرَّةٍ</a:t>
            </a:r>
            <a:endParaRPr lang="en-US" dirty="0"/>
          </a:p>
        </p:txBody>
      </p:sp>
      <p:sp>
        <p:nvSpPr>
          <p:cNvPr id="22" name="Rectangle 21"/>
          <p:cNvSpPr/>
          <p:nvPr/>
        </p:nvSpPr>
        <p:spPr>
          <a:xfrm>
            <a:off x="4891554" y="5328477"/>
            <a:ext cx="42399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(</a:t>
            </a:r>
            <a:r>
              <a:rPr lang="bn-IN" dirty="0" smtClean="0"/>
              <a:t>বনি ইসরাইলের আবেদ লোকটি প্রথমবারে অতিশয় বৃদ্ধ ব্যক্তিকে পরাজিত করল।)</a:t>
            </a:r>
            <a:endParaRPr lang="en-US" dirty="0" smtClean="0"/>
          </a:p>
        </p:txBody>
      </p:sp>
      <p:sp>
        <p:nvSpPr>
          <p:cNvPr id="23" name="Rectangle 22"/>
          <p:cNvSpPr/>
          <p:nvPr/>
        </p:nvSpPr>
        <p:spPr>
          <a:xfrm>
            <a:off x="68239" y="5667817"/>
            <a:ext cx="101181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dirty="0" smtClean="0"/>
              <a:t>٤</a:t>
            </a:r>
            <a:r>
              <a:rPr lang="bn-IN" dirty="0" smtClean="0"/>
              <a:t>. </a:t>
            </a:r>
            <a:r>
              <a:rPr lang="ar-SA" b="1" dirty="0" smtClean="0"/>
              <a:t>صَحِيحٌ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-43381" y="6488668"/>
            <a:ext cx="775985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>
                <a:latin typeface="NikoshBAN" pitchFamily="2" charset="0"/>
                <a:cs typeface="NikoshBAN" pitchFamily="2" charset="0"/>
              </a:rPr>
              <a:t>জামিলাতুন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নেছা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,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সহকারী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মৌলভী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,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ছড়ারকুটি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আল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ওয়াহেদীয়া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‍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দ্বি-মুখী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দাখিল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মাদ্রাসা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,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সুন্দরগঞ্জ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,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গাইবান্ধা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।</a:t>
            </a:r>
          </a:p>
        </p:txBody>
      </p:sp>
      <p:sp>
        <p:nvSpPr>
          <p:cNvPr id="7" name="Rectangle 6"/>
          <p:cNvSpPr/>
          <p:nvPr/>
        </p:nvSpPr>
        <p:spPr>
          <a:xfrm>
            <a:off x="8842592" y="6482852"/>
            <a:ext cx="3032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৮</a:t>
            </a:r>
            <a:endParaRPr lang="en-US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13265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  <p:bldP spid="6" grpId="0"/>
      <p:bldP spid="8" grpId="0"/>
      <p:bldP spid="9" grpId="0"/>
      <p:bldP spid="10" grpId="0"/>
      <p:bldP spid="11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26243" y="152400"/>
            <a:ext cx="432201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dirty="0" smtClean="0"/>
              <a:t>٥</a:t>
            </a:r>
            <a:r>
              <a:rPr lang="bn-IN" dirty="0" smtClean="0"/>
              <a:t>. </a:t>
            </a:r>
            <a:r>
              <a:rPr lang="ar-SA" b="1" dirty="0" smtClean="0"/>
              <a:t>إِنَّ أُمَّ قَيْسٍ هَاجَرَتْ إِلَى الْمَدِينَةِ الْمُنَوَّرَةِ لِنِكَاحِ الرَّجُلِ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126242" y="529525"/>
            <a:ext cx="673175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(</a:t>
            </a:r>
            <a:r>
              <a:rPr lang="bn-IN" dirty="0" smtClean="0"/>
              <a:t>উম্মে কায়েস একজন পুরুষকে বিয়ে করতে মদিনায় হিজরত করে।)</a:t>
            </a:r>
            <a:endParaRPr lang="en-US" dirty="0" smtClean="0"/>
          </a:p>
        </p:txBody>
      </p:sp>
      <p:sp>
        <p:nvSpPr>
          <p:cNvPr id="6" name="Rectangle 5"/>
          <p:cNvSpPr/>
          <p:nvPr/>
        </p:nvSpPr>
        <p:spPr>
          <a:xfrm>
            <a:off x="148989" y="898857"/>
            <a:ext cx="92204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dirty="0"/>
              <a:t>٥</a:t>
            </a:r>
            <a:r>
              <a:rPr lang="bn-IN" dirty="0" smtClean="0"/>
              <a:t>. </a:t>
            </a:r>
            <a:r>
              <a:rPr lang="ar-SA" b="1" dirty="0" smtClean="0"/>
              <a:t>اَلْخَطَأُ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126242" y="1268189"/>
            <a:ext cx="396454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/>
              <a:t>.</a:t>
            </a:r>
            <a:r>
              <a:rPr lang="en-US" dirty="0" smtClean="0"/>
              <a:t> </a:t>
            </a:r>
            <a:r>
              <a:rPr lang="ar-SA" b="1" dirty="0" smtClean="0"/>
              <a:t>اَلْجَوَابُ : كِتَابَةُ الصَّحِيحِ وَالْخَطَأِ مَعَ تَصْحِيحِ الْخَطَأِ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4448260" y="1295274"/>
            <a:ext cx="433003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(</a:t>
            </a:r>
            <a:r>
              <a:rPr lang="bn-IN" dirty="0" smtClean="0"/>
              <a:t>ভুলটি সংশোধনসহ সঠিক অথবা ভুল লিখন)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126242" y="1752600"/>
            <a:ext cx="453842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b="1" dirty="0" smtClean="0"/>
              <a:t>اَلصَّحِيحُ : إِنَّ رَجُلًا هَاجَرَ إِلَى الْمَدِينَةِ الْمُنَوَّرَةِ لِنِكَاحِ أُمِّ قَيْسٍ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126243" y="2286000"/>
            <a:ext cx="853398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(</a:t>
            </a:r>
            <a:r>
              <a:rPr lang="bn-IN" dirty="0" smtClean="0"/>
              <a:t>সঠিক উত্তর : এক ব্যক্তি উম্মে কায়েসকে বিয়ে করার জন্য মদিনায় হিজরত করে।)</a:t>
            </a:r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5562600" y="3044800"/>
            <a:ext cx="348524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b="1" dirty="0" smtClean="0"/>
              <a:t>ج. اِمْلَأِ الْفَرَاغَ فِي الْجُمَلِ الْآتِيَةِ بِكَلِمَةٍ مُنَاسِبَةٍ</a:t>
            </a:r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891654" y="3028626"/>
            <a:ext cx="388439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(</a:t>
            </a:r>
            <a:r>
              <a:rPr lang="bn-IN" dirty="0" smtClean="0"/>
              <a:t>উপযুক্ত শব্দ দ্বারা শূন্যস্থান পূরণ করো)</a:t>
            </a:r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1662494" y="3701534"/>
            <a:ext cx="73853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dirty="0" smtClean="0"/>
              <a:t>١.   </a:t>
            </a:r>
            <a:r>
              <a:rPr lang="ar-SA" b="1" dirty="0" smtClean="0"/>
              <a:t>أَمَرَ اللهُ تَعَالَى نَبِيَّهُ ﷺ أَنْ يَعْبُدَهُ                                                                        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3492120" y="3701534"/>
            <a:ext cx="27350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b="1" u="sng" dirty="0" smtClean="0"/>
              <a:t>فِي حَالِ كَوْنِهِ مُخْلِصًا لَهُ فِي عِبَادَتِهِ</a:t>
            </a:r>
            <a:endParaRPr lang="en-US" u="sng" dirty="0"/>
          </a:p>
        </p:txBody>
      </p:sp>
      <p:sp>
        <p:nvSpPr>
          <p:cNvPr id="16" name="Rectangle 15"/>
          <p:cNvSpPr/>
          <p:nvPr/>
        </p:nvSpPr>
        <p:spPr>
          <a:xfrm>
            <a:off x="2833852" y="4173098"/>
            <a:ext cx="619152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(</a:t>
            </a:r>
            <a:r>
              <a:rPr lang="bn-IN" dirty="0" smtClean="0"/>
              <a:t>আল্লাহ তাঁর নবীকে নিষ্ঠার সাথে ইবাদত করতে আদেশ করেছেন)</a:t>
            </a:r>
            <a:endParaRPr lang="en-US" dirty="0"/>
          </a:p>
        </p:txBody>
      </p:sp>
      <p:sp>
        <p:nvSpPr>
          <p:cNvPr id="18" name="Rectangle 17"/>
          <p:cNvSpPr/>
          <p:nvPr/>
        </p:nvSpPr>
        <p:spPr>
          <a:xfrm>
            <a:off x="5552624" y="4598158"/>
            <a:ext cx="359137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b="1" dirty="0" smtClean="0"/>
              <a:t>لَا تُقْبَلُ الْأَعْمَالُ إِلَّا بِشَرْطَيْنِ : اَلْإِخْلَاصُ وَ</a:t>
            </a:r>
            <a:r>
              <a:rPr lang="en-US" b="1" dirty="0" smtClean="0"/>
              <a:t> </a:t>
            </a:r>
            <a:r>
              <a:rPr lang="ar-SA" b="1" dirty="0" smtClean="0"/>
              <a:t> </a:t>
            </a:r>
            <a:r>
              <a:rPr lang="en-US" dirty="0" smtClean="0"/>
              <a:t> </a:t>
            </a:r>
            <a:r>
              <a:rPr lang="ar-SA" dirty="0" smtClean="0"/>
              <a:t>٢.</a:t>
            </a:r>
            <a:endParaRPr lang="en-US" dirty="0"/>
          </a:p>
        </p:txBody>
      </p:sp>
      <p:sp>
        <p:nvSpPr>
          <p:cNvPr id="19" name="Rectangle 18"/>
          <p:cNvSpPr/>
          <p:nvPr/>
        </p:nvSpPr>
        <p:spPr>
          <a:xfrm>
            <a:off x="3989091" y="4624316"/>
            <a:ext cx="136608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b="1" u="sng" dirty="0" smtClean="0"/>
              <a:t>الْمُتَابَعَةُ لِلرَّسُولِ</a:t>
            </a:r>
            <a:endParaRPr lang="en-US" u="sng" dirty="0"/>
          </a:p>
        </p:txBody>
      </p:sp>
      <p:sp>
        <p:nvSpPr>
          <p:cNvPr id="20" name="Rectangle 19"/>
          <p:cNvSpPr/>
          <p:nvPr/>
        </p:nvSpPr>
        <p:spPr>
          <a:xfrm>
            <a:off x="5929612" y="5160496"/>
            <a:ext cx="315022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b="1" dirty="0" smtClean="0"/>
              <a:t>عَلَى الطَّالِبِ أَنْ يَجْتَهِدَ فِي مُذَاكَرَتِهِ بِـ</a:t>
            </a:r>
            <a:r>
              <a:rPr lang="en-US" b="1" dirty="0" smtClean="0"/>
              <a:t> </a:t>
            </a:r>
            <a:r>
              <a:rPr lang="ar-SA" b="1" dirty="0"/>
              <a:t> </a:t>
            </a:r>
            <a:r>
              <a:rPr lang="en-US" b="1" dirty="0" smtClean="0"/>
              <a:t>.</a:t>
            </a:r>
            <a:r>
              <a:rPr lang="ar-SA" b="1" dirty="0" smtClean="0"/>
              <a:t>٣</a:t>
            </a:r>
            <a:endParaRPr lang="en-US" dirty="0"/>
          </a:p>
        </p:txBody>
      </p:sp>
      <p:sp>
        <p:nvSpPr>
          <p:cNvPr id="21" name="Rectangle 20"/>
          <p:cNvSpPr/>
          <p:nvPr/>
        </p:nvSpPr>
        <p:spPr>
          <a:xfrm>
            <a:off x="0" y="4514165"/>
            <a:ext cx="327618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(</a:t>
            </a:r>
            <a:r>
              <a:rPr lang="bn-IN" dirty="0" smtClean="0"/>
              <a:t>দুটো শর্তে আমল কবুল হয়</a:t>
            </a:r>
            <a:r>
              <a:rPr lang="en-US" dirty="0" smtClean="0"/>
              <a:t>, </a:t>
            </a:r>
            <a:r>
              <a:rPr lang="bn-IN" dirty="0" smtClean="0"/>
              <a:t>নিষ্ঠা ও রাসুল (স)-এর অনুসরণ)</a:t>
            </a:r>
            <a:endParaRPr lang="en-US" dirty="0"/>
          </a:p>
        </p:txBody>
      </p:sp>
      <p:sp>
        <p:nvSpPr>
          <p:cNvPr id="22" name="Rectangle 21"/>
          <p:cNvSpPr/>
          <p:nvPr/>
        </p:nvSpPr>
        <p:spPr>
          <a:xfrm>
            <a:off x="4776051" y="5160496"/>
            <a:ext cx="83708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b="1" u="sng" dirty="0" smtClean="0"/>
              <a:t>الْإِخْلَاص</a:t>
            </a:r>
            <a:endParaRPr lang="en-US" u="sng" dirty="0"/>
          </a:p>
        </p:txBody>
      </p:sp>
      <p:sp>
        <p:nvSpPr>
          <p:cNvPr id="23" name="Rectangle 22"/>
          <p:cNvSpPr/>
          <p:nvPr/>
        </p:nvSpPr>
        <p:spPr>
          <a:xfrm>
            <a:off x="3017085" y="5574098"/>
            <a:ext cx="606274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(</a:t>
            </a:r>
            <a:r>
              <a:rPr lang="bn-IN" dirty="0" smtClean="0"/>
              <a:t>ছাত্রের উচিত একনিষ্ঠতার সাথে স্বীয় অধ্যয়নে মনোনিবেশ করা)</a:t>
            </a:r>
            <a:endParaRPr lang="en-US" dirty="0"/>
          </a:p>
        </p:txBody>
      </p:sp>
      <p:sp>
        <p:nvSpPr>
          <p:cNvPr id="2" name="Rectangle 1"/>
          <p:cNvSpPr/>
          <p:nvPr/>
        </p:nvSpPr>
        <p:spPr>
          <a:xfrm>
            <a:off x="0" y="6488668"/>
            <a:ext cx="76962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>
                <a:latin typeface="NikoshBAN" pitchFamily="2" charset="0"/>
                <a:cs typeface="NikoshBAN" pitchFamily="2" charset="0"/>
              </a:rPr>
              <a:t>জামিলাতুন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নেছা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,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সহকারী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মৌলভী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,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ছড়ারকুটি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আল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ওয়াহেদীয়া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‍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দ্বি-মুখী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দাখিল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মাদ্রাসা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,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সুন্দরগঞ্জ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,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গাইবান্ধা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।</a:t>
            </a:r>
          </a:p>
        </p:txBody>
      </p:sp>
      <p:sp>
        <p:nvSpPr>
          <p:cNvPr id="3" name="Rectangle 2"/>
          <p:cNvSpPr/>
          <p:nvPr/>
        </p:nvSpPr>
        <p:spPr>
          <a:xfrm>
            <a:off x="8840712" y="6488668"/>
            <a:ext cx="2920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৯</a:t>
            </a:r>
            <a:endParaRPr lang="en-US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77028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1" grpId="0"/>
      <p:bldP spid="12" grpId="0"/>
      <p:bldP spid="13" grpId="0"/>
      <p:bldP spid="14" grpId="0"/>
      <p:bldP spid="15" grpId="0"/>
      <p:bldP spid="16" grpId="0"/>
      <p:bldP spid="18" grpId="0"/>
      <p:bldP spid="19" grpId="0"/>
      <p:bldP spid="20" grpId="0"/>
      <p:bldP spid="21" grpId="0"/>
      <p:bldP spid="22" grpId="0"/>
      <p:bldP spid="2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716740" y="185508"/>
            <a:ext cx="27719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b="1" dirty="0" smtClean="0"/>
              <a:t>غَضِبَ الْعَابِدُ فِي الْمَرَّةِ الثَّانِيَةِ لِـ</a:t>
            </a:r>
            <a:r>
              <a:rPr lang="en-US" b="1" dirty="0" smtClean="0"/>
              <a:t> </a:t>
            </a:r>
            <a:r>
              <a:rPr lang="ar-SA" b="1" dirty="0" smtClean="0"/>
              <a:t> </a:t>
            </a:r>
            <a:r>
              <a:rPr lang="en-US" b="1" dirty="0" smtClean="0"/>
              <a:t>.</a:t>
            </a:r>
            <a:r>
              <a:rPr lang="ar-SA" b="1" dirty="0" smtClean="0"/>
              <a:t>٤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2057400" y="185508"/>
            <a:ext cx="131799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b="1" u="sng" dirty="0" smtClean="0"/>
              <a:t>ضِيَاعِ الدِّينَارَيْنِ</a:t>
            </a:r>
            <a:endParaRPr lang="en-US" u="sng" dirty="0"/>
          </a:p>
        </p:txBody>
      </p:sp>
      <p:sp>
        <p:nvSpPr>
          <p:cNvPr id="8" name="Rectangle 7"/>
          <p:cNvSpPr/>
          <p:nvPr/>
        </p:nvSpPr>
        <p:spPr>
          <a:xfrm>
            <a:off x="762000" y="635209"/>
            <a:ext cx="70866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b="1" dirty="0" smtClean="0"/>
              <a:t>  </a:t>
            </a:r>
            <a:r>
              <a:rPr lang="ar-SA" sz="2000" b="1" dirty="0" smtClean="0"/>
              <a:t>منْ كَانَتْ هِجْرَتُهُ إِلَى                     فَهِجْرَتُهُ إِلَى اللهِ وَرَسُولِه</a:t>
            </a:r>
            <a:r>
              <a:rPr lang="ar-SA" b="1" dirty="0" smtClean="0"/>
              <a:t>ِ</a:t>
            </a:r>
            <a:r>
              <a:rPr lang="en-US" b="1" dirty="0" smtClean="0"/>
              <a:t>.</a:t>
            </a:r>
            <a:r>
              <a:rPr lang="ar-SA" b="1" dirty="0" smtClean="0"/>
              <a:t>   </a:t>
            </a:r>
            <a:r>
              <a:rPr lang="ar-SA" sz="2000" b="1" dirty="0" smtClean="0"/>
              <a:t>٥</a:t>
            </a:r>
            <a:endParaRPr lang="en-US" sz="2000" dirty="0" smtClean="0"/>
          </a:p>
        </p:txBody>
      </p:sp>
      <p:sp>
        <p:nvSpPr>
          <p:cNvPr id="9" name="Rectangle 8"/>
          <p:cNvSpPr/>
          <p:nvPr/>
        </p:nvSpPr>
        <p:spPr>
          <a:xfrm>
            <a:off x="3142413" y="635209"/>
            <a:ext cx="120097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000" b="1" u="sng" dirty="0" smtClean="0"/>
              <a:t>اللهِ وَرَسُولِهِ</a:t>
            </a:r>
            <a:r>
              <a:rPr lang="ar-SA" b="1" dirty="0" smtClean="0"/>
              <a:t> 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744940" y="1092885"/>
            <a:ext cx="565045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(</a:t>
            </a:r>
            <a:r>
              <a:rPr lang="bn-IN" dirty="0" smtClean="0"/>
              <a:t>যে লোকটি আল্লাহ ও তাঁর রাসুলের দিকে হিজরত করবে তার হিজরত সে দিকেই হবে)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4495800" y="1776326"/>
            <a:ext cx="457849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ar-SA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د. اُذْكُرْ مُفْرَدًا مِنَ الْجَمْعِ ثُمَّ اجْعَلْهُ فِي جُمْلَةٍ مُفِيدَةٍ مِنْ عِنْدِكَ</a:t>
            </a: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.</a:t>
            </a: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334578" y="2162749"/>
            <a:ext cx="67056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(</a:t>
            </a:r>
            <a:r>
              <a:rPr kumimoji="0" lang="bn-IN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rinda" pitchFamily="34" charset="0"/>
                <a:ea typeface="Times New Roman" pitchFamily="18" charset="0"/>
                <a:cs typeface="Vrinda" pitchFamily="34" charset="0"/>
              </a:rPr>
              <a:t>বহুবচন থেকে একবচনে রূপান্তর করে তা দ্বারা পূর্ণ বাক্য গঠন করো)</a:t>
            </a: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2724356" y="2567170"/>
            <a:ext cx="54102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bn-IN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rinda" pitchFamily="34" charset="0"/>
                <a:ea typeface="Times New Roman" pitchFamily="18" charset="0"/>
                <a:cs typeface="Vrinda" pitchFamily="34" charset="0"/>
              </a:rPr>
              <a:t>১. </a:t>
            </a:r>
            <a:r>
              <a:rPr kumimoji="0" lang="ar-SA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اَلْآيَاتُ</a:t>
            </a: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، </a:t>
            </a:r>
            <a:r>
              <a:rPr kumimoji="0" lang="bn-IN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rinda" pitchFamily="34" charset="0"/>
                <a:ea typeface="Times New Roman" pitchFamily="18" charset="0"/>
                <a:cs typeface="Vrinda" pitchFamily="34" charset="0"/>
              </a:rPr>
              <a:t>২. </a:t>
            </a:r>
            <a:r>
              <a:rPr kumimoji="0" lang="ar-SA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اَلْمُسْلِمِينَ</a:t>
            </a: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، </a:t>
            </a:r>
            <a:r>
              <a:rPr kumimoji="0" lang="bn-IN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rinda" pitchFamily="34" charset="0"/>
                <a:ea typeface="Times New Roman" pitchFamily="18" charset="0"/>
                <a:cs typeface="Vrinda" pitchFamily="34" charset="0"/>
              </a:rPr>
              <a:t>৩. </a:t>
            </a:r>
            <a:r>
              <a:rPr kumimoji="0" lang="ar-SA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اَلْأَنْبِيَاءُ</a:t>
            </a: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، </a:t>
            </a:r>
            <a:r>
              <a:rPr kumimoji="0" lang="bn-IN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rinda" pitchFamily="34" charset="0"/>
                <a:ea typeface="Times New Roman" pitchFamily="18" charset="0"/>
                <a:cs typeface="Vrinda" pitchFamily="34" charset="0"/>
              </a:rPr>
              <a:t>৪. </a:t>
            </a:r>
            <a:r>
              <a:rPr kumimoji="0" lang="ar-SA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اَلضُّعَفَاءُ</a:t>
            </a: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، </a:t>
            </a:r>
            <a:r>
              <a:rPr kumimoji="0" lang="bn-IN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rinda" pitchFamily="34" charset="0"/>
                <a:ea typeface="Times New Roman" pitchFamily="18" charset="0"/>
                <a:cs typeface="Vrinda" pitchFamily="34" charset="0"/>
              </a:rPr>
              <a:t>৫. </a:t>
            </a:r>
            <a:r>
              <a:rPr kumimoji="0" lang="ar-SA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اَلْأَعْمَالُ</a:t>
            </a:r>
            <a:r>
              <a:rPr kumimoji="0" lang="bn-IN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rinda" pitchFamily="34" charset="0"/>
                <a:ea typeface="Times New Roman" pitchFamily="18" charset="0"/>
                <a:cs typeface="Vrinda" pitchFamily="34" charset="0"/>
              </a:rPr>
              <a:t>.</a:t>
            </a:r>
            <a:endParaRPr kumimoji="0" lang="en-US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4719765" y="2936502"/>
            <a:ext cx="43204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ar-SA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اَلْجَوَابُ : ذِكْرُ الْمُفْرَدِ مِنَ الْجَمْعِ ثُمَّ جَعْلُهُ فِي جُمْلَةٍ مُفِيدَةٍ</a:t>
            </a: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.</a:t>
            </a: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725606" y="2936502"/>
            <a:ext cx="34671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(</a:t>
            </a:r>
            <a:r>
              <a:rPr kumimoji="0" lang="bn-IN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rinda" pitchFamily="34" charset="0"/>
                <a:ea typeface="Times New Roman" pitchFamily="18" charset="0"/>
                <a:cs typeface="Vrinda" pitchFamily="34" charset="0"/>
              </a:rPr>
              <a:t>বহুবচন থেকে একবচন উল্লেখকরণ ও পূর্ণাঙ্গ বাক্যগঠন)</a:t>
            </a:r>
            <a:endParaRPr kumimoji="0" lang="bn-IN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457200" y="3692444"/>
            <a:ext cx="1481496" cy="4108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15000"/>
              </a:lnSpc>
              <a:spcAft>
                <a:spcPts val="2400"/>
              </a:spcAft>
            </a:pPr>
            <a:r>
              <a:rPr lang="ar-SA" dirty="0" smtClean="0">
                <a:effectLst/>
              </a:rPr>
              <a:t>اَلْجَمْعُ</a:t>
            </a:r>
            <a:r>
              <a:rPr lang="en-US" dirty="0" smtClean="0">
                <a:effectLst/>
              </a:rPr>
              <a:t>(</a:t>
            </a:r>
            <a:r>
              <a:rPr lang="bn-IN" dirty="0" smtClean="0">
                <a:effectLst/>
              </a:rPr>
              <a:t>বহুবচন)</a:t>
            </a:r>
            <a:endParaRPr lang="en-US" dirty="0">
              <a:ea typeface="Calibri"/>
              <a:cs typeface="Arial"/>
            </a:endParaRPr>
          </a:p>
        </p:txBody>
      </p:sp>
      <p:cxnSp>
        <p:nvCxnSpPr>
          <p:cNvPr id="19" name="Straight Arrow Connector 18"/>
          <p:cNvCxnSpPr>
            <a:stCxn id="16" idx="3"/>
          </p:cNvCxnSpPr>
          <p:nvPr/>
        </p:nvCxnSpPr>
        <p:spPr>
          <a:xfrm>
            <a:off x="1938696" y="3897885"/>
            <a:ext cx="395882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ctangle 19"/>
          <p:cNvSpPr/>
          <p:nvPr/>
        </p:nvSpPr>
        <p:spPr>
          <a:xfrm>
            <a:off x="2476199" y="3692444"/>
            <a:ext cx="1539204" cy="4108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15000"/>
              </a:lnSpc>
              <a:spcAft>
                <a:spcPts val="2400"/>
              </a:spcAft>
            </a:pPr>
            <a:r>
              <a:rPr lang="ar-SA" dirty="0" smtClean="0">
                <a:effectLst/>
              </a:rPr>
              <a:t>اَلْمُفْرَدُ</a:t>
            </a:r>
            <a:r>
              <a:rPr lang="en-US" dirty="0" smtClean="0">
                <a:effectLst/>
              </a:rPr>
              <a:t>(</a:t>
            </a:r>
            <a:r>
              <a:rPr lang="bn-IN" dirty="0" smtClean="0">
                <a:effectLst/>
              </a:rPr>
              <a:t>একবচন)</a:t>
            </a:r>
            <a:endParaRPr lang="en-US" dirty="0">
              <a:ea typeface="Calibri"/>
              <a:cs typeface="Arial"/>
            </a:endParaRPr>
          </a:p>
        </p:txBody>
      </p:sp>
      <p:cxnSp>
        <p:nvCxnSpPr>
          <p:cNvPr id="22" name="Straight Arrow Connector 21"/>
          <p:cNvCxnSpPr>
            <a:stCxn id="20" idx="3"/>
          </p:cNvCxnSpPr>
          <p:nvPr/>
        </p:nvCxnSpPr>
        <p:spPr>
          <a:xfrm>
            <a:off x="4015403" y="3897885"/>
            <a:ext cx="861397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ctangle 22"/>
          <p:cNvSpPr/>
          <p:nvPr/>
        </p:nvSpPr>
        <p:spPr>
          <a:xfrm>
            <a:off x="5102696" y="3692444"/>
            <a:ext cx="1277914" cy="4108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15000"/>
              </a:lnSpc>
              <a:spcAft>
                <a:spcPts val="2400"/>
              </a:spcAft>
            </a:pPr>
            <a:r>
              <a:rPr lang="ar-SA" dirty="0" smtClean="0">
                <a:effectLst/>
              </a:rPr>
              <a:t>اَلْجُمْلَةُ</a:t>
            </a:r>
            <a:r>
              <a:rPr lang="en-US" dirty="0" smtClean="0">
                <a:effectLst/>
              </a:rPr>
              <a:t>(</a:t>
            </a:r>
            <a:r>
              <a:rPr lang="bn-IN" dirty="0" smtClean="0">
                <a:effectLst/>
              </a:rPr>
              <a:t>বাক্য)</a:t>
            </a:r>
            <a:endParaRPr lang="en-US" dirty="0">
              <a:ea typeface="Calibri"/>
              <a:cs typeface="Arial"/>
            </a:endParaRPr>
          </a:p>
        </p:txBody>
      </p:sp>
      <p:cxnSp>
        <p:nvCxnSpPr>
          <p:cNvPr id="25" name="Straight Connector 24"/>
          <p:cNvCxnSpPr/>
          <p:nvPr/>
        </p:nvCxnSpPr>
        <p:spPr>
          <a:xfrm>
            <a:off x="457200" y="4207958"/>
            <a:ext cx="84582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Rectangle 27"/>
          <p:cNvSpPr/>
          <p:nvPr/>
        </p:nvSpPr>
        <p:spPr>
          <a:xfrm>
            <a:off x="233412" y="4103326"/>
            <a:ext cx="1823988" cy="7190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bn-IN" dirty="0" smtClean="0">
                <a:effectLst/>
              </a:rPr>
              <a:t> </a:t>
            </a:r>
            <a:r>
              <a:rPr lang="ar-SA" dirty="0" smtClean="0">
                <a:effectLst/>
              </a:rPr>
              <a:t>اَلْآيَاتُ</a:t>
            </a:r>
            <a:r>
              <a:rPr lang="en-US" dirty="0" smtClean="0">
                <a:effectLst/>
              </a:rPr>
              <a:t>(</a:t>
            </a:r>
            <a:r>
              <a:rPr lang="bn-IN" dirty="0" smtClean="0">
                <a:effectLst/>
              </a:rPr>
              <a:t>নিদর্শনসমূহ)</a:t>
            </a:r>
            <a:endParaRPr lang="en-US" dirty="0">
              <a:ea typeface="Calibri"/>
              <a:cs typeface="Arial"/>
            </a:endParaRPr>
          </a:p>
        </p:txBody>
      </p:sp>
      <p:cxnSp>
        <p:nvCxnSpPr>
          <p:cNvPr id="30" name="Straight Arrow Connector 29"/>
          <p:cNvCxnSpPr/>
          <p:nvPr/>
        </p:nvCxnSpPr>
        <p:spPr>
          <a:xfrm flipV="1">
            <a:off x="1987858" y="4585649"/>
            <a:ext cx="587719" cy="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Rectangle 35"/>
          <p:cNvSpPr/>
          <p:nvPr/>
        </p:nvSpPr>
        <p:spPr>
          <a:xfrm>
            <a:off x="2745343" y="4380208"/>
            <a:ext cx="500458" cy="4108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15000"/>
              </a:lnSpc>
            </a:pPr>
            <a:r>
              <a:rPr lang="ar-SA" dirty="0" smtClean="0">
                <a:effectLst/>
              </a:rPr>
              <a:t>اَلْآيَةُ</a:t>
            </a:r>
            <a:endParaRPr lang="en-US" dirty="0">
              <a:ea typeface="Calibri"/>
              <a:cs typeface="Arial"/>
            </a:endParaRPr>
          </a:p>
        </p:txBody>
      </p:sp>
      <p:cxnSp>
        <p:nvCxnSpPr>
          <p:cNvPr id="38" name="Straight Arrow Connector 37"/>
          <p:cNvCxnSpPr/>
          <p:nvPr/>
        </p:nvCxnSpPr>
        <p:spPr>
          <a:xfrm>
            <a:off x="3329967" y="4585650"/>
            <a:ext cx="1116134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Rectangle 38"/>
          <p:cNvSpPr/>
          <p:nvPr/>
        </p:nvSpPr>
        <p:spPr>
          <a:xfrm>
            <a:off x="4719765" y="4385403"/>
            <a:ext cx="4195635" cy="410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ar-SA" dirty="0" smtClean="0">
                <a:effectLst/>
              </a:rPr>
              <a:t>اَلشَّمْسُ آيَةُ اللهِ</a:t>
            </a:r>
            <a:r>
              <a:rPr lang="en-US" dirty="0" smtClean="0">
                <a:effectLst/>
              </a:rPr>
              <a:t>.(</a:t>
            </a:r>
            <a:r>
              <a:rPr lang="bn-IN" dirty="0" smtClean="0">
                <a:effectLst/>
              </a:rPr>
              <a:t>সূর্য হলো আল্লাহর নিদর্শন।)</a:t>
            </a:r>
            <a:endParaRPr lang="en-US" dirty="0">
              <a:ea typeface="Calibri"/>
              <a:cs typeface="Arial"/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-35588" y="4953000"/>
            <a:ext cx="2370166" cy="410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bn-IN" dirty="0" smtClean="0">
                <a:effectLst/>
              </a:rPr>
              <a:t>. </a:t>
            </a:r>
            <a:r>
              <a:rPr lang="ar-SA" dirty="0" smtClean="0">
                <a:effectLst/>
              </a:rPr>
              <a:t>اَلْمُسْلِمِينَ</a:t>
            </a:r>
            <a:r>
              <a:rPr lang="en-US" dirty="0" smtClean="0">
                <a:effectLst/>
              </a:rPr>
              <a:t>(</a:t>
            </a:r>
            <a:r>
              <a:rPr lang="bn-IN" dirty="0" smtClean="0">
                <a:effectLst/>
              </a:rPr>
              <a:t>মুসলমানগণ)</a:t>
            </a:r>
            <a:endParaRPr lang="en-US" dirty="0">
              <a:ea typeface="Calibri"/>
              <a:cs typeface="Arial"/>
            </a:endParaRPr>
          </a:p>
        </p:txBody>
      </p:sp>
      <p:cxnSp>
        <p:nvCxnSpPr>
          <p:cNvPr id="42" name="Straight Arrow Connector 41"/>
          <p:cNvCxnSpPr/>
          <p:nvPr/>
        </p:nvCxnSpPr>
        <p:spPr>
          <a:xfrm>
            <a:off x="9601200" y="185508"/>
            <a:ext cx="914400" cy="914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/>
          <p:nvPr/>
        </p:nvCxnSpPr>
        <p:spPr>
          <a:xfrm>
            <a:off x="2057400" y="5158441"/>
            <a:ext cx="518177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Rectangle 45"/>
          <p:cNvSpPr/>
          <p:nvPr/>
        </p:nvSpPr>
        <p:spPr>
          <a:xfrm>
            <a:off x="2625118" y="4953000"/>
            <a:ext cx="620683" cy="4108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15000"/>
              </a:lnSpc>
            </a:pPr>
            <a:r>
              <a:rPr lang="ar-SA" dirty="0" smtClean="0">
                <a:effectLst/>
              </a:rPr>
              <a:t>اَلْمُسْلِمُ</a:t>
            </a:r>
            <a:endParaRPr lang="en-US" dirty="0">
              <a:ea typeface="Calibri"/>
              <a:cs typeface="Arial"/>
            </a:endParaRPr>
          </a:p>
        </p:txBody>
      </p:sp>
      <p:cxnSp>
        <p:nvCxnSpPr>
          <p:cNvPr id="48" name="Straight Arrow Connector 47"/>
          <p:cNvCxnSpPr/>
          <p:nvPr/>
        </p:nvCxnSpPr>
        <p:spPr>
          <a:xfrm>
            <a:off x="3245801" y="5158441"/>
            <a:ext cx="1013416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Rectangle 48"/>
          <p:cNvSpPr/>
          <p:nvPr/>
        </p:nvSpPr>
        <p:spPr>
          <a:xfrm>
            <a:off x="4719765" y="4953000"/>
            <a:ext cx="3800641" cy="410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ar-SA" dirty="0" smtClean="0">
                <a:effectLst/>
              </a:rPr>
              <a:t>اَلْمُسْلِمُ صَدِيقُ اللهِ</a:t>
            </a:r>
            <a:r>
              <a:rPr lang="en-US" dirty="0" smtClean="0">
                <a:effectLst/>
              </a:rPr>
              <a:t>.(</a:t>
            </a:r>
            <a:r>
              <a:rPr lang="bn-IN" dirty="0" smtClean="0">
                <a:effectLst/>
              </a:rPr>
              <a:t>মুসলমান আল্লাহর বন্ধু।)</a:t>
            </a:r>
            <a:endParaRPr lang="en-US" dirty="0">
              <a:ea typeface="Calibri"/>
              <a:cs typeface="Arial"/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147095" y="5486400"/>
            <a:ext cx="1840763" cy="410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bn-IN" dirty="0" smtClean="0">
                <a:effectLst/>
              </a:rPr>
              <a:t>. </a:t>
            </a:r>
            <a:r>
              <a:rPr lang="ar-SA" dirty="0" smtClean="0">
                <a:effectLst/>
              </a:rPr>
              <a:t>اَلْأَنْبِيَاءُ</a:t>
            </a:r>
            <a:r>
              <a:rPr lang="en-US" dirty="0" smtClean="0">
                <a:effectLst/>
              </a:rPr>
              <a:t>(</a:t>
            </a:r>
            <a:r>
              <a:rPr lang="bn-IN" dirty="0" smtClean="0">
                <a:effectLst/>
              </a:rPr>
              <a:t>নবিগণ)</a:t>
            </a:r>
            <a:endParaRPr lang="en-US" dirty="0">
              <a:ea typeface="Calibri"/>
              <a:cs typeface="Arial"/>
            </a:endParaRPr>
          </a:p>
        </p:txBody>
      </p:sp>
      <p:cxnSp>
        <p:nvCxnSpPr>
          <p:cNvPr id="52" name="Straight Arrow Connector 51"/>
          <p:cNvCxnSpPr/>
          <p:nvPr/>
        </p:nvCxnSpPr>
        <p:spPr>
          <a:xfrm>
            <a:off x="1752600" y="5691841"/>
            <a:ext cx="872518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Rectangle 52"/>
          <p:cNvSpPr/>
          <p:nvPr/>
        </p:nvSpPr>
        <p:spPr>
          <a:xfrm>
            <a:off x="2724356" y="5467904"/>
            <a:ext cx="433132" cy="4108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15000"/>
              </a:lnSpc>
            </a:pPr>
            <a:r>
              <a:rPr lang="ar-SA" dirty="0" smtClean="0">
                <a:effectLst/>
              </a:rPr>
              <a:t>نَبِيٌّ</a:t>
            </a:r>
            <a:endParaRPr lang="en-US" dirty="0">
              <a:ea typeface="Calibri"/>
              <a:cs typeface="Arial"/>
            </a:endParaRPr>
          </a:p>
        </p:txBody>
      </p:sp>
      <p:cxnSp>
        <p:nvCxnSpPr>
          <p:cNvPr id="55" name="Straight Arrow Connector 54"/>
          <p:cNvCxnSpPr/>
          <p:nvPr/>
        </p:nvCxnSpPr>
        <p:spPr>
          <a:xfrm>
            <a:off x="3186157" y="5654849"/>
            <a:ext cx="1101729" cy="1849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Rectangle 55"/>
          <p:cNvSpPr/>
          <p:nvPr/>
        </p:nvSpPr>
        <p:spPr>
          <a:xfrm>
            <a:off x="4719765" y="5467541"/>
            <a:ext cx="4572000" cy="719043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ar-SA" dirty="0" smtClean="0">
                <a:effectLst/>
              </a:rPr>
              <a:t>كَانَ مُحَمَّدٌ ﷺ نَبِيًّا وَرَسُولًا</a:t>
            </a:r>
            <a:r>
              <a:rPr lang="en-US" dirty="0" smtClean="0">
                <a:effectLst/>
              </a:rPr>
              <a:t>.</a:t>
            </a:r>
            <a:r>
              <a:rPr lang="bn-IN" dirty="0" smtClean="0">
                <a:effectLst/>
              </a:rPr>
              <a:t>মুহাম্মদ (স) নবি ও রাসুল ছিলেন।)</a:t>
            </a:r>
            <a:endParaRPr lang="en-US" dirty="0">
              <a:ea typeface="Calibri"/>
              <a:cs typeface="Arial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6491" y="6488668"/>
            <a:ext cx="80765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>
                <a:latin typeface="NikoshBAN" pitchFamily="2" charset="0"/>
                <a:cs typeface="NikoshBAN" pitchFamily="2" charset="0"/>
              </a:rPr>
              <a:t>জামিলাতুন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নেছা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,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সহকারী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মৌলভী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,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ছড়ারকুটি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আল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ওয়াহেদীয়া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‍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দ্বি-মুখী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দাখিল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মাদ্রাসা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,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সুন্দরগঞ্জ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,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গাইবান্ধা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।</a:t>
            </a:r>
          </a:p>
        </p:txBody>
      </p:sp>
      <p:sp>
        <p:nvSpPr>
          <p:cNvPr id="5" name="Rectangle 4"/>
          <p:cNvSpPr/>
          <p:nvPr/>
        </p:nvSpPr>
        <p:spPr>
          <a:xfrm>
            <a:off x="8797480" y="6472030"/>
            <a:ext cx="3818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১০</a:t>
            </a:r>
            <a:endParaRPr lang="en-US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17133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1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2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9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0" fill="hold">
                      <p:stCondLst>
                        <p:cond delay="indefinite"/>
                      </p:stCondLst>
                      <p:childTnLst>
                        <p:par>
                          <p:cTn id="171" fill="hold">
                            <p:stCondLst>
                              <p:cond delay="0"/>
                            </p:stCondLst>
                            <p:childTnLst>
                              <p:par>
                                <p:cTn id="17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5" fill="hold">
                      <p:stCondLst>
                        <p:cond delay="indefinite"/>
                      </p:stCondLst>
                      <p:childTnLst>
                        <p:par>
                          <p:cTn id="176" fill="hold">
                            <p:stCondLst>
                              <p:cond delay="0"/>
                            </p:stCondLst>
                            <p:childTnLst>
                              <p:par>
                                <p:cTn id="17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9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0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20" grpId="0"/>
      <p:bldP spid="23" grpId="0"/>
      <p:bldP spid="28" grpId="0"/>
      <p:bldP spid="36" grpId="0"/>
      <p:bldP spid="39" grpId="0"/>
      <p:bldP spid="40" grpId="0"/>
      <p:bldP spid="46" grpId="0"/>
      <p:bldP spid="49" grpId="0"/>
      <p:bldP spid="50" grpId="0"/>
      <p:bldP spid="53" grpId="0"/>
      <p:bldP spid="5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2362200" y="246014"/>
            <a:ext cx="710451" cy="4108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15000"/>
              </a:lnSpc>
            </a:pPr>
            <a:r>
              <a:rPr lang="ar-SA" dirty="0" smtClean="0">
                <a:effectLst/>
              </a:rPr>
              <a:t>ضَعِيفٌ</a:t>
            </a:r>
            <a:endParaRPr lang="en-US" dirty="0">
              <a:ea typeface="Calibri"/>
              <a:cs typeface="Arial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1137" y="239678"/>
            <a:ext cx="19812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IN" b="1" dirty="0"/>
              <a:t> </a:t>
            </a:r>
            <a:r>
              <a:rPr lang="ar-SA" b="1" dirty="0" smtClean="0"/>
              <a:t>اَلضُّعَفَاءُ</a:t>
            </a:r>
            <a:r>
              <a:rPr lang="en-US" dirty="0" smtClean="0"/>
              <a:t>(</a:t>
            </a:r>
            <a:r>
              <a:rPr lang="bn-IN" dirty="0"/>
              <a:t>দুর্বলগণ।)</a:t>
            </a:r>
            <a:endParaRPr lang="en-US" dirty="0"/>
          </a:p>
        </p:txBody>
      </p:sp>
      <p:cxnSp>
        <p:nvCxnSpPr>
          <p:cNvPr id="19" name="Straight Arrow Connector 18"/>
          <p:cNvCxnSpPr/>
          <p:nvPr/>
        </p:nvCxnSpPr>
        <p:spPr>
          <a:xfrm>
            <a:off x="1828800" y="424344"/>
            <a:ext cx="5334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>
            <a:stCxn id="15" idx="3"/>
          </p:cNvCxnSpPr>
          <p:nvPr/>
        </p:nvCxnSpPr>
        <p:spPr>
          <a:xfrm>
            <a:off x="3072651" y="451455"/>
            <a:ext cx="889749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angle 21"/>
          <p:cNvSpPr/>
          <p:nvPr/>
        </p:nvSpPr>
        <p:spPr>
          <a:xfrm>
            <a:off x="4114800" y="266789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ar-SA" b="1" dirty="0"/>
              <a:t>خَالِدٌ رَجُلٌ ضَعِيفٌ</a:t>
            </a:r>
            <a:r>
              <a:rPr lang="en-US" b="1" dirty="0" smtClean="0"/>
              <a:t>.</a:t>
            </a:r>
            <a:r>
              <a:rPr lang="en-US" dirty="0" smtClean="0"/>
              <a:t>(</a:t>
            </a:r>
            <a:r>
              <a:rPr lang="bn-IN" dirty="0"/>
              <a:t>খালেদ একজন দুর্বল মানুষ।)</a:t>
            </a:r>
            <a:endParaRPr lang="en-US" dirty="0"/>
          </a:p>
        </p:txBody>
      </p:sp>
      <p:sp>
        <p:nvSpPr>
          <p:cNvPr id="23" name="Rectangle 22"/>
          <p:cNvSpPr/>
          <p:nvPr/>
        </p:nvSpPr>
        <p:spPr>
          <a:xfrm>
            <a:off x="107674" y="708959"/>
            <a:ext cx="1828800" cy="410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ar-SA" dirty="0" smtClean="0">
                <a:effectLst/>
              </a:rPr>
              <a:t>اَلْأَعْمَالُ</a:t>
            </a:r>
            <a:r>
              <a:rPr lang="en-US" dirty="0" smtClean="0">
                <a:effectLst/>
              </a:rPr>
              <a:t>(</a:t>
            </a:r>
            <a:r>
              <a:rPr lang="bn-IN" dirty="0" smtClean="0">
                <a:effectLst/>
              </a:rPr>
              <a:t>কাজসমূহ)</a:t>
            </a:r>
            <a:endParaRPr lang="en-US" dirty="0">
              <a:ea typeface="Calibri"/>
              <a:cs typeface="Arial"/>
            </a:endParaRPr>
          </a:p>
        </p:txBody>
      </p:sp>
      <p:cxnSp>
        <p:nvCxnSpPr>
          <p:cNvPr id="25" name="Straight Arrow Connector 24"/>
          <p:cNvCxnSpPr/>
          <p:nvPr/>
        </p:nvCxnSpPr>
        <p:spPr>
          <a:xfrm>
            <a:off x="1784074" y="900752"/>
            <a:ext cx="578126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ctangle 25"/>
          <p:cNvSpPr/>
          <p:nvPr/>
        </p:nvSpPr>
        <p:spPr>
          <a:xfrm>
            <a:off x="2459982" y="708959"/>
            <a:ext cx="514885" cy="4108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15000"/>
              </a:lnSpc>
            </a:pPr>
            <a:r>
              <a:rPr lang="ar-SA" dirty="0" smtClean="0">
                <a:effectLst/>
              </a:rPr>
              <a:t>عَمَلٌ</a:t>
            </a:r>
            <a:endParaRPr lang="en-US" dirty="0">
              <a:ea typeface="Calibri"/>
              <a:cs typeface="Arial"/>
            </a:endParaRPr>
          </a:p>
        </p:txBody>
      </p:sp>
      <p:cxnSp>
        <p:nvCxnSpPr>
          <p:cNvPr id="28" name="Straight Arrow Connector 27"/>
          <p:cNvCxnSpPr>
            <a:stCxn id="26" idx="3"/>
          </p:cNvCxnSpPr>
          <p:nvPr/>
        </p:nvCxnSpPr>
        <p:spPr>
          <a:xfrm>
            <a:off x="2974867" y="914400"/>
            <a:ext cx="987533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ectangle 29"/>
          <p:cNvSpPr/>
          <p:nvPr/>
        </p:nvSpPr>
        <p:spPr>
          <a:xfrm>
            <a:off x="4132996" y="686343"/>
            <a:ext cx="4858603" cy="410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ar-SA" dirty="0" smtClean="0">
                <a:effectLst/>
              </a:rPr>
              <a:t>اَلتَّبْذِيرُ عَمَلُ الشَّيْطَانِ</a:t>
            </a:r>
            <a:r>
              <a:rPr lang="en-US" dirty="0" smtClean="0">
                <a:effectLst/>
              </a:rPr>
              <a:t>.(</a:t>
            </a:r>
            <a:r>
              <a:rPr lang="bn-IN" dirty="0" smtClean="0">
                <a:effectLst/>
              </a:rPr>
              <a:t>অপচয় করা শয়তানের কাজ।)</a:t>
            </a:r>
            <a:endParaRPr lang="en-US" dirty="0">
              <a:ea typeface="Calibri"/>
              <a:cs typeface="Arial"/>
            </a:endParaRPr>
          </a:p>
        </p:txBody>
      </p:sp>
      <p:graphicFrame>
        <p:nvGraphicFramePr>
          <p:cNvPr id="31" name="Table 3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10581816"/>
              </p:ext>
            </p:extLst>
          </p:nvPr>
        </p:nvGraphicFramePr>
        <p:xfrm>
          <a:off x="393179" y="3048000"/>
          <a:ext cx="8229600" cy="280720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743200"/>
                <a:gridCol w="2743200"/>
                <a:gridCol w="2743200"/>
              </a:tblGrid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2400"/>
                        </a:spcAft>
                      </a:pPr>
                      <a:r>
                        <a:rPr lang="ar-SA" sz="1800" dirty="0">
                          <a:effectLst/>
                        </a:rPr>
                        <a:t>اَلْكَلِمَةُ الْمَذْكُورَةُ</a:t>
                      </a:r>
                      <a:r>
                        <a:rPr lang="en-US" sz="1800" dirty="0">
                          <a:effectLst/>
                        </a:rPr>
                        <a:t>(</a:t>
                      </a:r>
                      <a:r>
                        <a:rPr lang="bn-IN" sz="1800" dirty="0">
                          <a:effectLst/>
                        </a:rPr>
                        <a:t>প্রদত্ত শব্দ)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114300" marR="114300" marT="76200" marB="7620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2400"/>
                        </a:spcAft>
                      </a:pPr>
                      <a:r>
                        <a:rPr lang="en-US" sz="1800">
                          <a:effectLst/>
                        </a:rPr>
                        <a:t>(</a:t>
                      </a:r>
                      <a:r>
                        <a:rPr lang="bn-IN" sz="1800">
                          <a:effectLst/>
                        </a:rPr>
                        <a:t>অর্থ)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114300" marR="114300" marT="76200" marB="7620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2400"/>
                        </a:spcAft>
                      </a:pPr>
                      <a:r>
                        <a:rPr lang="ar-SA" sz="1800">
                          <a:effectLst/>
                        </a:rPr>
                        <a:t>اَلْكَلِمَةُ الْمُرَادِفَةُ</a:t>
                      </a:r>
                      <a:r>
                        <a:rPr lang="en-US" sz="1800">
                          <a:effectLst/>
                        </a:rPr>
                        <a:t>(</a:t>
                      </a:r>
                      <a:r>
                        <a:rPr lang="bn-IN" sz="1800">
                          <a:effectLst/>
                        </a:rPr>
                        <a:t>সমার্থক শব্দ)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114300" marR="114300" marT="76200" marB="76200" anchor="ctr"/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2400"/>
                        </a:spcAft>
                      </a:pPr>
                      <a:r>
                        <a:rPr lang="bn-IN" sz="1800">
                          <a:effectLst/>
                        </a:rPr>
                        <a:t>১. </a:t>
                      </a:r>
                      <a:r>
                        <a:rPr lang="ar-SA" sz="1800">
                          <a:effectLst/>
                        </a:rPr>
                        <a:t>أَوْلِيَاءُ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114300" marR="114300" marT="76200" marB="7620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2400"/>
                        </a:spcAft>
                      </a:pPr>
                      <a:r>
                        <a:rPr lang="en-US" sz="1800">
                          <a:effectLst/>
                        </a:rPr>
                        <a:t>(</a:t>
                      </a:r>
                      <a:r>
                        <a:rPr lang="bn-IN" sz="1800">
                          <a:effectLst/>
                        </a:rPr>
                        <a:t>বন্ধুগণ)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114300" marR="114300" marT="76200" marB="7620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2400"/>
                        </a:spcAft>
                      </a:pPr>
                      <a:r>
                        <a:rPr lang="ar-SA" sz="1800" dirty="0">
                          <a:effectLst/>
                        </a:rPr>
                        <a:t>أَصْدِقَاءُ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114300" marR="114300" marT="76200" marB="76200" anchor="ctr"/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2400"/>
                        </a:spcAft>
                      </a:pPr>
                      <a:r>
                        <a:rPr lang="bn-IN" sz="1800">
                          <a:effectLst/>
                        </a:rPr>
                        <a:t>২. </a:t>
                      </a:r>
                      <a:r>
                        <a:rPr lang="ar-SA" sz="1800">
                          <a:effectLst/>
                        </a:rPr>
                        <a:t>اَلرِّيَاءُ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114300" marR="114300" marT="76200" marB="7620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2400"/>
                        </a:spcAft>
                      </a:pPr>
                      <a:r>
                        <a:rPr lang="en-US" sz="1800">
                          <a:effectLst/>
                        </a:rPr>
                        <a:t>(</a:t>
                      </a:r>
                      <a:r>
                        <a:rPr lang="bn-IN" sz="1800">
                          <a:effectLst/>
                        </a:rPr>
                        <a:t>লোক দেখানো)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114300" marR="114300" marT="76200" marB="7620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2400"/>
                        </a:spcAft>
                      </a:pPr>
                      <a:r>
                        <a:rPr lang="ar-SA" sz="1800">
                          <a:effectLst/>
                        </a:rPr>
                        <a:t>اَلنِّفَاقُ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114300" marR="114300" marT="76200" marB="76200" anchor="ctr"/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2400"/>
                        </a:spcAft>
                      </a:pPr>
                      <a:r>
                        <a:rPr lang="bn-IN" sz="1800">
                          <a:effectLst/>
                        </a:rPr>
                        <a:t>৩. </a:t>
                      </a:r>
                      <a:r>
                        <a:rPr lang="ar-SA" sz="1800">
                          <a:effectLst/>
                        </a:rPr>
                        <a:t>اَلْأَجْرُ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114300" marR="114300" marT="76200" marB="7620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2400"/>
                        </a:spcAft>
                      </a:pPr>
                      <a:r>
                        <a:rPr lang="en-US" sz="1800">
                          <a:effectLst/>
                        </a:rPr>
                        <a:t>(</a:t>
                      </a:r>
                      <a:r>
                        <a:rPr lang="bn-IN" sz="1800">
                          <a:effectLst/>
                        </a:rPr>
                        <a:t>প্রতিদান)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114300" marR="114300" marT="76200" marB="7620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2400"/>
                        </a:spcAft>
                      </a:pPr>
                      <a:r>
                        <a:rPr lang="ar-SA" sz="1800">
                          <a:effectLst/>
                        </a:rPr>
                        <a:t>اَلثَّوَابُ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114300" marR="114300" marT="76200" marB="76200" anchor="ctr"/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2400"/>
                        </a:spcAft>
                      </a:pPr>
                      <a:r>
                        <a:rPr lang="bn-IN" sz="1800">
                          <a:effectLst/>
                        </a:rPr>
                        <a:t>৪. </a:t>
                      </a:r>
                      <a:r>
                        <a:rPr lang="ar-SA" sz="1800">
                          <a:effectLst/>
                        </a:rPr>
                        <a:t>يَجْتَهِدُ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114300" marR="114300" marT="76200" marB="7620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2400"/>
                        </a:spcAft>
                      </a:pPr>
                      <a:r>
                        <a:rPr lang="en-US" sz="1800">
                          <a:effectLst/>
                        </a:rPr>
                        <a:t>(</a:t>
                      </a:r>
                      <a:r>
                        <a:rPr lang="bn-IN" sz="1800">
                          <a:effectLst/>
                        </a:rPr>
                        <a:t>চেষ্টা করে)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114300" marR="114300" marT="76200" marB="7620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2400"/>
                        </a:spcAft>
                      </a:pPr>
                      <a:r>
                        <a:rPr lang="ar-SA" sz="1800">
                          <a:effectLst/>
                        </a:rPr>
                        <a:t>يَسْعَى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114300" marR="114300" marT="76200" marB="76200" anchor="ctr"/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2400"/>
                        </a:spcAft>
                      </a:pPr>
                      <a:r>
                        <a:rPr lang="bn-IN" sz="1800">
                          <a:effectLst/>
                        </a:rPr>
                        <a:t>৫. </a:t>
                      </a:r>
                      <a:r>
                        <a:rPr lang="ar-SA" sz="1800">
                          <a:effectLst/>
                        </a:rPr>
                        <a:t>اَلْمُحْسِنِينَ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114300" marR="114300" marT="76200" marB="7620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2400"/>
                        </a:spcAft>
                      </a:pPr>
                      <a:r>
                        <a:rPr lang="en-US" sz="1800">
                          <a:effectLst/>
                        </a:rPr>
                        <a:t>(</a:t>
                      </a:r>
                      <a:r>
                        <a:rPr lang="bn-IN" sz="1800">
                          <a:effectLst/>
                        </a:rPr>
                        <a:t>নিষ্ঠাবান ব্যক্তিবর্গ)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114300" marR="114300" marT="76200" marB="7620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2400"/>
                        </a:spcAft>
                      </a:pPr>
                      <a:r>
                        <a:rPr lang="ar-SA" sz="1800" dirty="0">
                          <a:effectLst/>
                        </a:rPr>
                        <a:t>اَلْمُخْلِصِينَ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114300" marR="114300" marT="76200" marB="76200" anchor="ctr"/>
                </a:tc>
              </a:tr>
            </a:tbl>
          </a:graphicData>
        </a:graphic>
      </p:graphicFrame>
      <p:sp>
        <p:nvSpPr>
          <p:cNvPr id="32" name="Rectangle 1"/>
          <p:cNvSpPr>
            <a:spLocks noChangeArrowheads="1"/>
          </p:cNvSpPr>
          <p:nvPr/>
        </p:nvSpPr>
        <p:spPr bwMode="auto">
          <a:xfrm>
            <a:off x="216420" y="2394999"/>
            <a:ext cx="4291559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اَلْجَوَابُ: مُرَادِفُ الْكَلِمَاتِ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 : (</a:t>
            </a:r>
            <a:r>
              <a:rPr kumimoji="0" lang="bn-IN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rinda" pitchFamily="34" charset="0"/>
                <a:ea typeface="Times New Roman" pitchFamily="18" charset="0"/>
                <a:cs typeface="Vrinda" pitchFamily="34" charset="0"/>
              </a:rPr>
              <a:t>সমার্থক শব্দাবলি)</a:t>
            </a:r>
            <a:endParaRPr kumimoji="0" lang="bn-IN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6581965" y="1563090"/>
            <a:ext cx="240963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0" lang="ar-SA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ه</a:t>
            </a:r>
            <a:r>
              <a:rPr kumimoji="0" lang="ar-SA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ـ. هَاتِ مُرَادِفَ الْكَلِمَاتِ الْآتِيَةِ</a:t>
            </a: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 </a:t>
            </a:r>
            <a:endParaRPr lang="en-US" dirty="0"/>
          </a:p>
        </p:txBody>
      </p:sp>
      <p:sp>
        <p:nvSpPr>
          <p:cNvPr id="35" name="Rectangle 34"/>
          <p:cNvSpPr/>
          <p:nvPr/>
        </p:nvSpPr>
        <p:spPr>
          <a:xfrm>
            <a:off x="2232475" y="1552854"/>
            <a:ext cx="380104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(</a:t>
            </a:r>
            <a:r>
              <a:rPr kumimoji="0" lang="bn-IN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rinda" pitchFamily="34" charset="0"/>
                <a:ea typeface="Times New Roman" pitchFamily="18" charset="0"/>
                <a:cs typeface="Vrinda" pitchFamily="34" charset="0"/>
              </a:rPr>
              <a:t>নিচের শব্দগুলোর সমার্থক শব্দ লেখো)</a:t>
            </a: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3256362" y="1986963"/>
            <a:ext cx="555430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bn-IN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rinda" pitchFamily="34" charset="0"/>
                <a:ea typeface="Times New Roman" pitchFamily="18" charset="0"/>
                <a:cs typeface="Vrinda" pitchFamily="34" charset="0"/>
              </a:rPr>
              <a:t>১. </a:t>
            </a:r>
            <a:r>
              <a:rPr kumimoji="0" lang="ar-SA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أَوْلِيَاءُ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، </a:t>
            </a:r>
            <a:r>
              <a:rPr kumimoji="0" lang="bn-IN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rinda" pitchFamily="34" charset="0"/>
                <a:ea typeface="Times New Roman" pitchFamily="18" charset="0"/>
                <a:cs typeface="Vrinda" pitchFamily="34" charset="0"/>
              </a:rPr>
              <a:t>২. </a:t>
            </a:r>
            <a:r>
              <a:rPr kumimoji="0" lang="ar-SA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اَلرِّيَاءُ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، </a:t>
            </a:r>
            <a:r>
              <a:rPr kumimoji="0" lang="bn-IN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rinda" pitchFamily="34" charset="0"/>
                <a:ea typeface="Times New Roman" pitchFamily="18" charset="0"/>
                <a:cs typeface="Vrinda" pitchFamily="34" charset="0"/>
              </a:rPr>
              <a:t>৩. </a:t>
            </a:r>
            <a:r>
              <a:rPr kumimoji="0" lang="ar-SA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اَلْأَجْرُ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، </a:t>
            </a:r>
            <a:r>
              <a:rPr kumimoji="0" lang="bn-IN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rinda" pitchFamily="34" charset="0"/>
                <a:ea typeface="Times New Roman" pitchFamily="18" charset="0"/>
                <a:cs typeface="Vrinda" pitchFamily="34" charset="0"/>
              </a:rPr>
              <a:t>৪. </a:t>
            </a:r>
            <a:r>
              <a:rPr kumimoji="0" lang="ar-SA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يَجْتَهِدُ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، </a:t>
            </a:r>
            <a:r>
              <a:rPr kumimoji="0" lang="bn-IN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rinda" pitchFamily="34" charset="0"/>
                <a:ea typeface="Times New Roman" pitchFamily="18" charset="0"/>
                <a:cs typeface="Vrinda" pitchFamily="34" charset="0"/>
              </a:rPr>
              <a:t>৫. </a:t>
            </a:r>
            <a:r>
              <a:rPr kumimoji="0" lang="ar-SA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اَلْمُحْسِنِينَ</a:t>
            </a:r>
            <a:r>
              <a:rPr kumimoji="0" lang="bn-IN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rinda" pitchFamily="34" charset="0"/>
                <a:ea typeface="Times New Roman" pitchFamily="18" charset="0"/>
                <a:cs typeface="Vrinda" pitchFamily="34" charset="0"/>
              </a:rPr>
              <a:t>.</a:t>
            </a: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-38100" y="6488668"/>
            <a:ext cx="8001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>
                <a:latin typeface="NikoshBAN" pitchFamily="2" charset="0"/>
                <a:cs typeface="NikoshBAN" pitchFamily="2" charset="0"/>
              </a:rPr>
              <a:t>জামিলাতুন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নেছা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,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সহকারী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মৌলভী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,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ছড়ারকুটি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আল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ওয়াহেদীয়া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‍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দ্বি-মুখী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দাখিল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মাদ্রাসা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,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সুন্দরগঞ্জ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,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গাইবান্ধা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।</a:t>
            </a:r>
          </a:p>
        </p:txBody>
      </p:sp>
      <p:sp>
        <p:nvSpPr>
          <p:cNvPr id="3" name="Rectangle 2"/>
          <p:cNvSpPr/>
          <p:nvPr/>
        </p:nvSpPr>
        <p:spPr>
          <a:xfrm>
            <a:off x="8762164" y="6444734"/>
            <a:ext cx="36740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১১</a:t>
            </a:r>
            <a:endParaRPr lang="en-US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50051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7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7" grpId="0"/>
      <p:bldP spid="22" grpId="0"/>
      <p:bldP spid="23" grpId="0"/>
      <p:bldP spid="26" grpId="0"/>
      <p:bldP spid="30" grpId="0"/>
      <p:bldP spid="32" grpId="0"/>
      <p:bldP spid="34" grpId="0"/>
      <p:bldP spid="35" grpId="0"/>
      <p:bldP spid="3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2824" y="272534"/>
            <a:ext cx="32447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b="1" dirty="0" smtClean="0"/>
              <a:t>ملَاحَظَةٌ نَحْوِيَّةٌ</a:t>
            </a:r>
            <a:r>
              <a:rPr lang="en-US" b="1" dirty="0" smtClean="0"/>
              <a:t> ~ </a:t>
            </a:r>
            <a:r>
              <a:rPr lang="bn-IN" b="1" dirty="0" smtClean="0"/>
              <a:t>নাহু-বিষয়ক টীকা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56749" y="769077"/>
            <a:ext cx="23711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b="1" dirty="0"/>
              <a:t>اَلْفِعْلُ اللَّازِمُ وَالْفِعْلُ الْمُتَعَدِّي</a:t>
            </a:r>
            <a:r>
              <a:rPr lang="en-US" b="1" dirty="0"/>
              <a:t> :</a:t>
            </a:r>
            <a:r>
              <a:rPr lang="en-US" dirty="0"/>
              <a:t> </a:t>
            </a:r>
          </a:p>
        </p:txBody>
      </p:sp>
      <p:sp>
        <p:nvSpPr>
          <p:cNvPr id="8" name="Rectangle 7"/>
          <p:cNvSpPr/>
          <p:nvPr/>
        </p:nvSpPr>
        <p:spPr>
          <a:xfrm>
            <a:off x="57886" y="1152307"/>
            <a:ext cx="316464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IN" b="1" dirty="0"/>
              <a:t>ফেলে লাযেম ও ফেলে মুতাআদ্দি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933315" y="1225933"/>
            <a:ext cx="415370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b="1" dirty="0" smtClean="0"/>
              <a:t>اَلْفِعْلُ اللَّازِمُ : مَا اقْتَصَرَ أَثَرُ الْفِعْلِ عَلَى فَاعِلِهِ فَهُوَ لَازِمٌ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1771817" y="1662662"/>
            <a:ext cx="73152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b="1" dirty="0"/>
              <a:t>اَلْفِعْلُ اللَّازِمُ</a:t>
            </a:r>
            <a:r>
              <a:rPr lang="en-US" b="1" dirty="0"/>
              <a:t> :</a:t>
            </a:r>
            <a:r>
              <a:rPr lang="en-US" dirty="0"/>
              <a:t> </a:t>
            </a:r>
            <a:r>
              <a:rPr lang="bn-IN" dirty="0"/>
              <a:t>যে </a:t>
            </a:r>
            <a:r>
              <a:rPr lang="ar-SA" dirty="0"/>
              <a:t>فِعْلٌ</a:t>
            </a:r>
            <a:r>
              <a:rPr lang="bn-IN" dirty="0"/>
              <a:t>-এর প্রভাব </a:t>
            </a:r>
            <a:r>
              <a:rPr lang="ar-SA" dirty="0"/>
              <a:t>فَاعِلٌ</a:t>
            </a:r>
            <a:r>
              <a:rPr lang="bn-IN" dirty="0"/>
              <a:t> পর্যন্ত সীমাবদ্ধ থাকে</a:t>
            </a:r>
            <a:r>
              <a:rPr lang="en-US" dirty="0"/>
              <a:t>, </a:t>
            </a:r>
            <a:r>
              <a:rPr lang="bn-IN" dirty="0"/>
              <a:t>তাকে </a:t>
            </a:r>
            <a:r>
              <a:rPr lang="ar-SA" dirty="0"/>
              <a:t>فِعْلٌ لَازِمٌ</a:t>
            </a:r>
            <a:r>
              <a:rPr lang="bn-IN" dirty="0"/>
              <a:t> বলে।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1519203" y="2095774"/>
            <a:ext cx="76962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b="1" dirty="0" smtClean="0"/>
              <a:t>ااَلْفِعْلُ الْمُتَعَدِّي : مَا جَاوَزَ أَثَرُ الْفَاعِلِ إِلَى مَفْعُولٍ وَاحِدٍ أَوْ أَكْثَرَ فَهُوَ مُتَعَدٍّ. وَالْأَفْعَالُ الْمُتَعَدِّيَةُ ثَلَاثَةُ أَقْسَامٍ</a:t>
            </a:r>
            <a:endParaRPr lang="en-US" dirty="0" smtClean="0"/>
          </a:p>
        </p:txBody>
      </p:sp>
      <p:sp>
        <p:nvSpPr>
          <p:cNvPr id="12" name="Rectangle 11"/>
          <p:cNvSpPr/>
          <p:nvPr/>
        </p:nvSpPr>
        <p:spPr>
          <a:xfrm>
            <a:off x="152400" y="2590800"/>
            <a:ext cx="8991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b="1" dirty="0"/>
              <a:t>اَلْفِعْلُ الْمُتَعَدِّي</a:t>
            </a:r>
            <a:r>
              <a:rPr lang="en-US" b="1" dirty="0"/>
              <a:t> :</a:t>
            </a:r>
            <a:r>
              <a:rPr lang="en-US" dirty="0"/>
              <a:t> </a:t>
            </a:r>
            <a:r>
              <a:rPr lang="bn-IN" dirty="0"/>
              <a:t>যে </a:t>
            </a:r>
            <a:r>
              <a:rPr lang="ar-SA" dirty="0"/>
              <a:t>فِعْلٌ</a:t>
            </a:r>
            <a:r>
              <a:rPr lang="bn-IN" dirty="0"/>
              <a:t>-এর প্রভাব </a:t>
            </a:r>
            <a:r>
              <a:rPr lang="ar-SA" dirty="0"/>
              <a:t>فَاعِلٌ</a:t>
            </a:r>
            <a:r>
              <a:rPr lang="bn-IN" dirty="0"/>
              <a:t> কে অতিক্রম করে এক অথবা একাধিক </a:t>
            </a:r>
            <a:r>
              <a:rPr lang="ar-SA" dirty="0"/>
              <a:t>مَفْعُولٌ</a:t>
            </a:r>
            <a:r>
              <a:rPr lang="bn-IN" dirty="0"/>
              <a:t>-এর দিকে মুখাপেক্ষী হয় তাকে </a:t>
            </a:r>
            <a:r>
              <a:rPr lang="ar-SA" dirty="0"/>
              <a:t>فِعْلٌ مُتَعَدٍّ</a:t>
            </a:r>
            <a:r>
              <a:rPr lang="bn-IN" dirty="0"/>
              <a:t> বলে</a:t>
            </a:r>
            <a:r>
              <a:rPr lang="bn-IN" dirty="0" smtClean="0"/>
              <a:t>।</a:t>
            </a:r>
            <a:r>
              <a:rPr lang="ar-SA" b="1" dirty="0" smtClean="0"/>
              <a:t>فِعْلٌ مُتَعَدِّي</a:t>
            </a:r>
            <a:r>
              <a:rPr lang="ar-SA" dirty="0" smtClean="0"/>
              <a:t> </a:t>
            </a:r>
            <a:r>
              <a:rPr lang="bn-IN" dirty="0" smtClean="0"/>
              <a:t>তিন </a:t>
            </a:r>
            <a:r>
              <a:rPr lang="bn-IN" dirty="0"/>
              <a:t>প্রকার। যথা</a:t>
            </a:r>
            <a:r>
              <a:rPr lang="en-US" dirty="0"/>
              <a:t>—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273105" y="3480137"/>
            <a:ext cx="8001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b="1" dirty="0" smtClean="0"/>
              <a:t>  مَا يَتَعَدَّى إِلَى مَفْعُولٍ وَاحِدٍ : وَهُوَ كَثِيرٌ جِدًّا مِثْلُ أَكَلَ وَشَرِبَ وَاشْتَرَى وَقَرَأَ وَعَرَفَ وَلَبِسَ                  </a:t>
            </a:r>
            <a:r>
              <a:rPr lang="en-US" b="1" dirty="0" smtClean="0"/>
              <a:t>.</a:t>
            </a:r>
            <a:r>
              <a:rPr lang="ar-SA" b="1" dirty="0" smtClean="0"/>
              <a:t>١</a:t>
            </a:r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15099" y="3849469"/>
            <a:ext cx="6096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IN" dirty="0"/>
              <a:t>১. যা একটি </a:t>
            </a:r>
            <a:r>
              <a:rPr lang="ar-SA" dirty="0"/>
              <a:t>مَفْعُولٌ</a:t>
            </a:r>
            <a:r>
              <a:rPr lang="bn-IN" dirty="0"/>
              <a:t>-এর প্রতি </a:t>
            </a:r>
            <a:r>
              <a:rPr lang="ar-SA" dirty="0"/>
              <a:t>مُتَعَدِّي</a:t>
            </a:r>
            <a:r>
              <a:rPr lang="bn-IN" dirty="0"/>
              <a:t> হয়। এজাতীয় ফেল অসংখ্য। যেমন</a:t>
            </a:r>
            <a:r>
              <a:rPr lang="en-US" dirty="0"/>
              <a:t>— </a:t>
            </a:r>
            <a:r>
              <a:rPr lang="ar-SA" b="1" dirty="0"/>
              <a:t>لَبِسَ , عَرَفَ , قَرَأَ , اِشْتَرَى , شَرِبَ , أَكَلَ</a:t>
            </a:r>
            <a:r>
              <a:rPr lang="en-US" dirty="0"/>
              <a:t>.</a:t>
            </a:r>
          </a:p>
        </p:txBody>
      </p:sp>
      <p:sp>
        <p:nvSpPr>
          <p:cNvPr id="2" name="Rectangle 1"/>
          <p:cNvSpPr/>
          <p:nvPr/>
        </p:nvSpPr>
        <p:spPr>
          <a:xfrm>
            <a:off x="0" y="6483656"/>
            <a:ext cx="764591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>
                <a:latin typeface="NikoshBAN" pitchFamily="2" charset="0"/>
                <a:cs typeface="NikoshBAN" pitchFamily="2" charset="0"/>
              </a:rPr>
              <a:t>জামিলাতুন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নেছা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,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সহকারী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মৌলভী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,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ছড়ারকুটি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আল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ওয়াহেদীয়া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‍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দ্বি-মুখী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দাখিল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মাদ্রাসা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,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সুন্দরগঞ্জ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,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গাইবান্ধা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।</a:t>
            </a:r>
          </a:p>
        </p:txBody>
      </p:sp>
      <p:sp>
        <p:nvSpPr>
          <p:cNvPr id="3" name="Rectangle 2"/>
          <p:cNvSpPr/>
          <p:nvPr/>
        </p:nvSpPr>
        <p:spPr>
          <a:xfrm>
            <a:off x="8776592" y="6439722"/>
            <a:ext cx="38023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১২</a:t>
            </a:r>
            <a:endParaRPr lang="en-US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16447" y="4495800"/>
            <a:ext cx="772437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ar-SA" b="1" dirty="0"/>
              <a:t>أَكَلَ</a:t>
            </a:r>
            <a:r>
              <a:rPr lang="en-US" b="1" dirty="0"/>
              <a:t> (</a:t>
            </a:r>
            <a:r>
              <a:rPr lang="bn-IN" b="1" dirty="0"/>
              <a:t>আকালা):</a:t>
            </a:r>
            <a:r>
              <a:rPr lang="bn-IN" dirty="0"/>
              <a:t> খেল (সে)।</a:t>
            </a:r>
            <a:endParaRPr lang="en-US" dirty="0"/>
          </a:p>
          <a:p>
            <a:pPr lvl="0"/>
            <a:r>
              <a:rPr lang="ar-SA" b="1" dirty="0"/>
              <a:t>وَشَرِبَ</a:t>
            </a:r>
            <a:r>
              <a:rPr lang="en-US" b="1" dirty="0"/>
              <a:t> (</a:t>
            </a:r>
            <a:r>
              <a:rPr lang="bn-IN" b="1" dirty="0"/>
              <a:t>ওয়া শারিবা):</a:t>
            </a:r>
            <a:r>
              <a:rPr lang="bn-IN" dirty="0"/>
              <a:t> এবং পান করল (সে)।</a:t>
            </a:r>
            <a:endParaRPr lang="en-US" dirty="0"/>
          </a:p>
          <a:p>
            <a:pPr lvl="0"/>
            <a:r>
              <a:rPr lang="ar-SA" b="1" dirty="0"/>
              <a:t>وَاشْتَرَى</a:t>
            </a:r>
            <a:r>
              <a:rPr lang="en-US" b="1" dirty="0"/>
              <a:t> (</a:t>
            </a:r>
            <a:r>
              <a:rPr lang="bn-IN" b="1" dirty="0"/>
              <a:t>ওয়াশতারা):</a:t>
            </a:r>
            <a:r>
              <a:rPr lang="bn-IN" dirty="0"/>
              <a:t> এবং কিনল (সে)।</a:t>
            </a:r>
            <a:endParaRPr lang="en-US" dirty="0"/>
          </a:p>
          <a:p>
            <a:pPr lvl="0"/>
            <a:r>
              <a:rPr lang="ar-SA" b="1" dirty="0"/>
              <a:t>وَقَرَأَ</a:t>
            </a:r>
            <a:r>
              <a:rPr lang="en-US" b="1" dirty="0"/>
              <a:t> (</a:t>
            </a:r>
            <a:r>
              <a:rPr lang="bn-IN" b="1" dirty="0"/>
              <a:t>ওয়া ক্বারাআ):</a:t>
            </a:r>
            <a:r>
              <a:rPr lang="bn-IN" dirty="0"/>
              <a:t> এবং পড়ল (সে)।</a:t>
            </a:r>
            <a:endParaRPr lang="en-US" dirty="0"/>
          </a:p>
          <a:p>
            <a:pPr lvl="0"/>
            <a:r>
              <a:rPr lang="ar-SA" b="1" dirty="0"/>
              <a:t>وَعَرَفَ</a:t>
            </a:r>
            <a:r>
              <a:rPr lang="en-US" b="1" dirty="0"/>
              <a:t> (</a:t>
            </a:r>
            <a:r>
              <a:rPr lang="bn-IN" b="1" dirty="0"/>
              <a:t>ওয়া আরাফা):</a:t>
            </a:r>
            <a:r>
              <a:rPr lang="bn-IN" dirty="0"/>
              <a:t> এবং জানল/চিনল (সে)।</a:t>
            </a:r>
            <a:endParaRPr lang="en-US" dirty="0"/>
          </a:p>
          <a:p>
            <a:r>
              <a:rPr lang="ar-SA" b="1" dirty="0"/>
              <a:t>وَلَبِسَ</a:t>
            </a:r>
            <a:r>
              <a:rPr lang="en-US" b="1" dirty="0"/>
              <a:t> (</a:t>
            </a:r>
            <a:r>
              <a:rPr lang="bn-IN" b="1" dirty="0"/>
              <a:t>ওয়া লাবিসা):</a:t>
            </a:r>
            <a:r>
              <a:rPr lang="bn-IN" dirty="0"/>
              <a:t> এবং পরিধান করল (সে)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17462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3824" y="473290"/>
            <a:ext cx="893132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b="1" dirty="0" smtClean="0"/>
              <a:t> ٢.  وَمَا يَتَعَدَّى إِلَى مَفْعُولَيْنِ : فَأَفْعَالُ الْيَقِينِ سِتَّةٌ : رَأَى، عَلِمَ، دَرَى، وَجَدَ، أَلْفَى، تَعَلَّمْ، وَأَفْعَالُ التَّحْوِيلِ وَهِيَ سَبْعَةٌ : صَيَّرَ، رَدَّ، تَرَكَ، خَذَ، اِتَّخَذَ، جَعَلَ، وَهَبَ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52200" y="1186722"/>
            <a:ext cx="9091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IN" dirty="0"/>
              <a:t>২. যা দুটি </a:t>
            </a:r>
            <a:r>
              <a:rPr lang="ar-SA" dirty="0"/>
              <a:t>مَفْعُولٌ</a:t>
            </a:r>
            <a:r>
              <a:rPr lang="bn-IN" dirty="0"/>
              <a:t> এর দিকে </a:t>
            </a:r>
            <a:r>
              <a:rPr lang="ar-SA" dirty="0"/>
              <a:t>مُتَعَدِّي</a:t>
            </a:r>
            <a:r>
              <a:rPr lang="bn-IN" dirty="0"/>
              <a:t> হয়। তা হলো </a:t>
            </a:r>
            <a:r>
              <a:rPr lang="ar-SA" b="1" dirty="0"/>
              <a:t>أَفْعَالُ الْيَقِينِ</a:t>
            </a:r>
            <a:r>
              <a:rPr lang="ar-SA" dirty="0"/>
              <a:t> </a:t>
            </a:r>
            <a:r>
              <a:rPr lang="bn-IN" dirty="0"/>
              <a:t>যা ছয়টি। যথা</a:t>
            </a:r>
            <a:r>
              <a:rPr lang="en-US" dirty="0"/>
              <a:t>— </a:t>
            </a:r>
            <a:r>
              <a:rPr lang="ar-SA" b="1" dirty="0"/>
              <a:t>رَأَى , عَلِمَ , دَرَى , وَجَدَ , أَلْفَى</a:t>
            </a:r>
            <a:r>
              <a:rPr lang="ar-SA" dirty="0"/>
              <a:t> </a:t>
            </a:r>
            <a:r>
              <a:rPr lang="bn-IN" dirty="0"/>
              <a:t>আর </a:t>
            </a:r>
            <a:r>
              <a:rPr lang="ar-SA" b="1" dirty="0"/>
              <a:t>تَعَلَّمْ</a:t>
            </a:r>
            <a:r>
              <a:rPr lang="hi-IN" dirty="0"/>
              <a:t>। </a:t>
            </a:r>
            <a:r>
              <a:rPr lang="ar-SA" b="1" dirty="0"/>
              <a:t>أَفْعَالُ التَّحْوِيلِ</a:t>
            </a:r>
            <a:r>
              <a:rPr lang="ar-SA" dirty="0"/>
              <a:t> </a:t>
            </a:r>
            <a:r>
              <a:rPr lang="bn-IN" dirty="0"/>
              <a:t>সাতটি। যথা</a:t>
            </a:r>
            <a:r>
              <a:rPr lang="en-US" dirty="0"/>
              <a:t>— </a:t>
            </a:r>
            <a:r>
              <a:rPr lang="ar-SA" b="1" dirty="0"/>
              <a:t>صَيَّرَ , رَدَّ , تَرَكَ , تَخِذَ , اِتَّخَذَ , جَعَلَ , وَهَبَ</a:t>
            </a:r>
            <a:r>
              <a:rPr lang="en-US" dirty="0"/>
              <a:t>.</a:t>
            </a:r>
          </a:p>
        </p:txBody>
      </p:sp>
      <p:sp>
        <p:nvSpPr>
          <p:cNvPr id="6" name="Rectangle 5"/>
          <p:cNvSpPr/>
          <p:nvPr/>
        </p:nvSpPr>
        <p:spPr>
          <a:xfrm>
            <a:off x="392589" y="3967328"/>
            <a:ext cx="89916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IN" dirty="0" smtClean="0"/>
              <a:t> </a:t>
            </a:r>
            <a:r>
              <a:rPr lang="ar-SA" b="1" dirty="0" smtClean="0"/>
              <a:t>وَمَا يَتَعَدَّى إِلَى ثَلَاثَةِ مَفْعُولَاتٍ : وَهُوَ الْأَفْعَالُ السَّبْعَةُ وَمَا تَصَرَّفَ مِنْهَا : أَرَى، أَعْلَمَ، أَنْبَأَ، نَبَّأَ، أَخْبَرَ، خَبَّرَ، حَدَّثَ    </a:t>
            </a:r>
            <a:r>
              <a:rPr lang="en-US" b="1" dirty="0" smtClean="0"/>
              <a:t>.</a:t>
            </a:r>
            <a:r>
              <a:rPr lang="ar-SA" b="1" dirty="0" smtClean="0"/>
              <a:t>  ٣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-367407" y="4393821"/>
            <a:ext cx="914399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IN" dirty="0"/>
              <a:t>৩. যা তিনটি </a:t>
            </a:r>
            <a:r>
              <a:rPr lang="ar-SA" dirty="0"/>
              <a:t>مَفْعُولٌ</a:t>
            </a:r>
            <a:r>
              <a:rPr lang="bn-IN" dirty="0"/>
              <a:t>-এর দিকে </a:t>
            </a:r>
            <a:r>
              <a:rPr lang="ar-SA" dirty="0"/>
              <a:t>مُتَعَدِّي</a:t>
            </a:r>
            <a:r>
              <a:rPr lang="bn-IN" dirty="0"/>
              <a:t> হয়। এজাতীয় </a:t>
            </a:r>
            <a:r>
              <a:rPr lang="ar-SA" dirty="0"/>
              <a:t>فِعْلٌ</a:t>
            </a:r>
            <a:r>
              <a:rPr lang="bn-IN" dirty="0"/>
              <a:t> সাতটি এবং তা থেকে যা রূপান্তর হয়। যেমন</a:t>
            </a:r>
            <a:r>
              <a:rPr lang="en-US" dirty="0"/>
              <a:t>— </a:t>
            </a:r>
            <a:r>
              <a:rPr lang="ar-SA" b="1" dirty="0"/>
              <a:t>أَرَى , أَعْلَمَ , أَنْبَأَ , نَبَّأَ , أَخْبَرَ , خَبَّرَ , حَدَّثَ</a:t>
            </a:r>
            <a:r>
              <a:rPr lang="en-US" b="1" dirty="0"/>
              <a:t>.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0" y="6483656"/>
            <a:ext cx="764591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>
                <a:latin typeface="NikoshBAN" pitchFamily="2" charset="0"/>
                <a:cs typeface="NikoshBAN" pitchFamily="2" charset="0"/>
              </a:rPr>
              <a:t>জামিলাতুন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নেছা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,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সহকারী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মৌলভী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,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ছড়ারকুটি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আল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ওয়াহেদীয়া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‍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দ্বি-মুখী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দাখিল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মাদ্রাসা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,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সুন্দরগঞ্জ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,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গাইবান্ধা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।</a:t>
            </a:r>
          </a:p>
        </p:txBody>
      </p:sp>
      <p:sp>
        <p:nvSpPr>
          <p:cNvPr id="9" name="Rectangle 8"/>
          <p:cNvSpPr/>
          <p:nvPr/>
        </p:nvSpPr>
        <p:spPr>
          <a:xfrm>
            <a:off x="8776592" y="6439722"/>
            <a:ext cx="3994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১৩</a:t>
            </a:r>
            <a:endParaRPr lang="en-US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-1135" y="1833053"/>
            <a:ext cx="3582535" cy="20005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ar-SA" b="1" dirty="0"/>
              <a:t>رَأَى</a:t>
            </a:r>
            <a:r>
              <a:rPr lang="en-US" b="1" dirty="0"/>
              <a:t> (</a:t>
            </a:r>
            <a:r>
              <a:rPr lang="bn-IN" b="1" dirty="0"/>
              <a:t>রাআ):</a:t>
            </a:r>
            <a:r>
              <a:rPr lang="bn-IN" dirty="0"/>
              <a:t> দেখল (বা জানল)।</a:t>
            </a:r>
            <a:endParaRPr lang="en-US" dirty="0"/>
          </a:p>
          <a:p>
            <a:pPr lvl="0"/>
            <a:r>
              <a:rPr lang="ar-SA" b="1" dirty="0"/>
              <a:t>عَلِمَ</a:t>
            </a:r>
            <a:r>
              <a:rPr lang="en-US" b="1" dirty="0"/>
              <a:t> (</a:t>
            </a:r>
            <a:r>
              <a:rPr lang="bn-IN" b="1" dirty="0"/>
              <a:t>আলিম):</a:t>
            </a:r>
            <a:r>
              <a:rPr lang="bn-IN" dirty="0"/>
              <a:t> জানল।</a:t>
            </a:r>
            <a:endParaRPr lang="en-US" dirty="0"/>
          </a:p>
          <a:p>
            <a:pPr lvl="0"/>
            <a:r>
              <a:rPr lang="ar-SA" b="1" dirty="0"/>
              <a:t>دَرَى</a:t>
            </a:r>
            <a:r>
              <a:rPr lang="en-US" b="1" dirty="0"/>
              <a:t> (</a:t>
            </a:r>
            <a:r>
              <a:rPr lang="bn-IN" b="1" dirty="0"/>
              <a:t>দারা):</a:t>
            </a:r>
            <a:r>
              <a:rPr lang="bn-IN" dirty="0"/>
              <a:t> জানল বা অবগত হলো।</a:t>
            </a:r>
            <a:endParaRPr lang="en-US" dirty="0"/>
          </a:p>
          <a:p>
            <a:pPr lvl="0"/>
            <a:r>
              <a:rPr lang="ar-SA" b="1" dirty="0"/>
              <a:t>وَجَدَ</a:t>
            </a:r>
            <a:r>
              <a:rPr lang="en-US" b="1" dirty="0"/>
              <a:t> (</a:t>
            </a:r>
            <a:r>
              <a:rPr lang="bn-IN" b="1" dirty="0"/>
              <a:t>ওয়াজাদা):</a:t>
            </a:r>
            <a:r>
              <a:rPr lang="bn-IN" dirty="0"/>
              <a:t> পেল।</a:t>
            </a:r>
            <a:endParaRPr lang="en-US" dirty="0"/>
          </a:p>
          <a:p>
            <a:pPr lvl="0"/>
            <a:r>
              <a:rPr lang="ar-SA" b="1" dirty="0"/>
              <a:t>أَلْفَى</a:t>
            </a:r>
            <a:r>
              <a:rPr lang="en-US" b="1" dirty="0"/>
              <a:t> (</a:t>
            </a:r>
            <a:r>
              <a:rPr lang="bn-IN" b="1" dirty="0"/>
              <a:t>আলফা):</a:t>
            </a:r>
            <a:r>
              <a:rPr lang="bn-IN" dirty="0"/>
              <a:t> পেল।</a:t>
            </a:r>
            <a:endParaRPr lang="en-US" dirty="0"/>
          </a:p>
          <a:p>
            <a:r>
              <a:rPr lang="ar-SA" b="1" dirty="0"/>
              <a:t>تَعَلَّمْ</a:t>
            </a:r>
            <a:r>
              <a:rPr lang="en-US" b="1" dirty="0"/>
              <a:t> (</a:t>
            </a:r>
            <a:r>
              <a:rPr lang="bn-IN" b="1" dirty="0"/>
              <a:t>তাআল্লাম):</a:t>
            </a:r>
            <a:r>
              <a:rPr lang="bn-IN" dirty="0"/>
              <a:t> </a:t>
            </a:r>
            <a:r>
              <a:rPr lang="bn-IN" sz="1600" dirty="0"/>
              <a:t>শেখ বা জানো (এখানে নির্দেশসূচক)</a:t>
            </a:r>
            <a:endParaRPr lang="en-US" sz="1600" dirty="0"/>
          </a:p>
        </p:txBody>
      </p:sp>
      <p:sp>
        <p:nvSpPr>
          <p:cNvPr id="3" name="Rectangle 2"/>
          <p:cNvSpPr/>
          <p:nvPr/>
        </p:nvSpPr>
        <p:spPr>
          <a:xfrm>
            <a:off x="3733800" y="1802276"/>
            <a:ext cx="5650389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ar-SA" b="1" dirty="0"/>
              <a:t>صَيَّرَ</a:t>
            </a:r>
            <a:r>
              <a:rPr lang="en-US" b="1" dirty="0"/>
              <a:t> (</a:t>
            </a:r>
            <a:r>
              <a:rPr lang="bn-IN" b="1" dirty="0"/>
              <a:t>সয়য়ারা):</a:t>
            </a:r>
            <a:r>
              <a:rPr lang="bn-IN" dirty="0"/>
              <a:t> পরিণত করল।</a:t>
            </a:r>
            <a:endParaRPr lang="en-US" dirty="0"/>
          </a:p>
          <a:p>
            <a:pPr lvl="0"/>
            <a:r>
              <a:rPr lang="ar-SA" b="1" dirty="0"/>
              <a:t>رَدَّ</a:t>
            </a:r>
            <a:r>
              <a:rPr lang="en-US" b="1" dirty="0"/>
              <a:t> (</a:t>
            </a:r>
            <a:r>
              <a:rPr lang="bn-IN" b="1" dirty="0"/>
              <a:t>রাদ্দা):</a:t>
            </a:r>
            <a:r>
              <a:rPr lang="bn-IN" dirty="0"/>
              <a:t> ফিরাল বা পরিবর্তন করল।</a:t>
            </a:r>
            <a:endParaRPr lang="en-US" dirty="0"/>
          </a:p>
          <a:p>
            <a:pPr lvl="0"/>
            <a:r>
              <a:rPr lang="ar-SA" b="1" dirty="0"/>
              <a:t>تَرَكَ</a:t>
            </a:r>
            <a:r>
              <a:rPr lang="en-US" b="1" dirty="0"/>
              <a:t> (</a:t>
            </a:r>
            <a:r>
              <a:rPr lang="bn-IN" b="1" dirty="0"/>
              <a:t>তারাকে):</a:t>
            </a:r>
            <a:r>
              <a:rPr lang="bn-IN" dirty="0"/>
              <a:t> পরিণত করল/ত্যাগ করল।</a:t>
            </a:r>
            <a:endParaRPr lang="en-US" dirty="0"/>
          </a:p>
          <a:p>
            <a:pPr lvl="0"/>
            <a:r>
              <a:rPr lang="ar-SA" b="1" dirty="0"/>
              <a:t>خَذَ</a:t>
            </a:r>
            <a:r>
              <a:rPr lang="en-US" b="1" dirty="0"/>
              <a:t> (</a:t>
            </a:r>
            <a:r>
              <a:rPr lang="bn-IN" b="1" dirty="0"/>
              <a:t>খাযা):</a:t>
            </a:r>
            <a:r>
              <a:rPr lang="bn-IN" dirty="0"/>
              <a:t> গ্রহণ করল (মুসাফাহ বা রূপান্তরের অর্থে)।</a:t>
            </a:r>
            <a:endParaRPr lang="en-US" dirty="0"/>
          </a:p>
          <a:p>
            <a:pPr lvl="0"/>
            <a:r>
              <a:rPr lang="ar-SA" b="1" dirty="0"/>
              <a:t>اِتَّخَذَ</a:t>
            </a:r>
            <a:r>
              <a:rPr lang="en-US" b="1" dirty="0"/>
              <a:t> (</a:t>
            </a:r>
            <a:r>
              <a:rPr lang="bn-IN" b="1" dirty="0"/>
              <a:t>ইত্তাখাযা):</a:t>
            </a:r>
            <a:r>
              <a:rPr lang="bn-IN" dirty="0"/>
              <a:t> গ্রহণ করল।</a:t>
            </a:r>
            <a:endParaRPr lang="en-US" dirty="0"/>
          </a:p>
          <a:p>
            <a:pPr lvl="0"/>
            <a:r>
              <a:rPr lang="ar-SA" b="1" dirty="0"/>
              <a:t>جَعَلَ</a:t>
            </a:r>
            <a:r>
              <a:rPr lang="en-US" b="1" dirty="0"/>
              <a:t> (</a:t>
            </a:r>
            <a:r>
              <a:rPr lang="bn-IN" b="1" dirty="0"/>
              <a:t>জাআলা):</a:t>
            </a:r>
            <a:r>
              <a:rPr lang="bn-IN" dirty="0"/>
              <a:t> বানাল বা সৃষ্টি করল।</a:t>
            </a:r>
            <a:endParaRPr lang="en-US" dirty="0"/>
          </a:p>
          <a:p>
            <a:r>
              <a:rPr lang="ar-SA" b="1" dirty="0"/>
              <a:t>وَهَبَ</a:t>
            </a:r>
            <a:r>
              <a:rPr lang="en-US" b="1" dirty="0"/>
              <a:t> (</a:t>
            </a:r>
            <a:r>
              <a:rPr lang="bn-IN" b="1" dirty="0"/>
              <a:t>ওয়াহাবা):</a:t>
            </a:r>
            <a:r>
              <a:rPr lang="bn-IN" dirty="0"/>
              <a:t> </a:t>
            </a:r>
            <a:r>
              <a:rPr lang="bn-IN" sz="1600" dirty="0"/>
              <a:t>দান করল বা মনে করল (রূপান্তরের অর্থে)</a:t>
            </a:r>
            <a:endParaRPr lang="en-US" sz="1600" dirty="0"/>
          </a:p>
        </p:txBody>
      </p:sp>
      <p:sp>
        <p:nvSpPr>
          <p:cNvPr id="11" name="Rectangle 10"/>
          <p:cNvSpPr/>
          <p:nvPr/>
        </p:nvSpPr>
        <p:spPr>
          <a:xfrm>
            <a:off x="88594" y="5076293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ar-SA" b="1" dirty="0"/>
              <a:t>أَرَى</a:t>
            </a:r>
            <a:r>
              <a:rPr lang="en-US" b="1" dirty="0"/>
              <a:t> (</a:t>
            </a:r>
            <a:r>
              <a:rPr lang="bn-IN" b="1" dirty="0"/>
              <a:t>আরা):</a:t>
            </a:r>
            <a:r>
              <a:rPr lang="bn-IN" dirty="0"/>
              <a:t> দেখাল বা অবহিত করল।</a:t>
            </a:r>
            <a:endParaRPr lang="en-US" dirty="0"/>
          </a:p>
          <a:p>
            <a:pPr lvl="0"/>
            <a:r>
              <a:rPr lang="ar-SA" b="1" dirty="0"/>
              <a:t>أَعْلَمَ</a:t>
            </a:r>
            <a:r>
              <a:rPr lang="en-US" b="1" dirty="0"/>
              <a:t> (</a:t>
            </a:r>
            <a:r>
              <a:rPr lang="bn-IN" b="1" dirty="0"/>
              <a:t>আলামা):</a:t>
            </a:r>
            <a:r>
              <a:rPr lang="bn-IN" dirty="0"/>
              <a:t> জানাল বা অবহিত করল।</a:t>
            </a:r>
            <a:endParaRPr lang="en-US" dirty="0"/>
          </a:p>
          <a:p>
            <a:pPr lvl="0"/>
            <a:r>
              <a:rPr lang="ar-SA" b="1" dirty="0"/>
              <a:t>أَنْبَأَ</a:t>
            </a:r>
            <a:r>
              <a:rPr lang="en-US" b="1" dirty="0"/>
              <a:t> (</a:t>
            </a:r>
            <a:r>
              <a:rPr lang="bn-IN" b="1" dirty="0"/>
              <a:t>আন্‌বাআ):</a:t>
            </a:r>
            <a:r>
              <a:rPr lang="bn-IN" dirty="0"/>
              <a:t> সংবাদ দিল বা জানাল।</a:t>
            </a:r>
            <a:endParaRPr lang="en-US" dirty="0"/>
          </a:p>
          <a:p>
            <a:pPr lvl="0"/>
            <a:r>
              <a:rPr lang="ar-SA" b="1" dirty="0"/>
              <a:t>نَبَّأَ</a:t>
            </a:r>
            <a:r>
              <a:rPr lang="en-US" b="1" dirty="0"/>
              <a:t> (</a:t>
            </a:r>
            <a:r>
              <a:rPr lang="bn-IN" b="1" dirty="0"/>
              <a:t>নাব্বাআ):</a:t>
            </a:r>
            <a:r>
              <a:rPr lang="bn-IN" dirty="0"/>
              <a:t> সংবাদ দিল বা জানাল।</a:t>
            </a:r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4624200" y="5111844"/>
            <a:ext cx="395660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ar-SA" b="1" dirty="0"/>
              <a:t>أَخْبَرَ</a:t>
            </a:r>
            <a:r>
              <a:rPr lang="en-US" b="1" dirty="0"/>
              <a:t> (</a:t>
            </a:r>
            <a:r>
              <a:rPr lang="bn-IN" b="1" dirty="0"/>
              <a:t>আখবারা):</a:t>
            </a:r>
            <a:r>
              <a:rPr lang="bn-IN" dirty="0"/>
              <a:t> খবর দিল।</a:t>
            </a:r>
            <a:endParaRPr lang="en-US" dirty="0"/>
          </a:p>
          <a:p>
            <a:pPr lvl="0"/>
            <a:r>
              <a:rPr lang="ar-SA" b="1" dirty="0"/>
              <a:t>خَبَّرَ</a:t>
            </a:r>
            <a:r>
              <a:rPr lang="en-US" b="1" dirty="0"/>
              <a:t> (</a:t>
            </a:r>
            <a:r>
              <a:rPr lang="bn-IN" b="1" dirty="0"/>
              <a:t>খাব্বারা):</a:t>
            </a:r>
            <a:r>
              <a:rPr lang="bn-IN" dirty="0"/>
              <a:t> খবর দিল।</a:t>
            </a:r>
            <a:endParaRPr lang="en-US" dirty="0"/>
          </a:p>
          <a:p>
            <a:pPr lvl="0"/>
            <a:r>
              <a:rPr lang="ar-SA" b="1" dirty="0"/>
              <a:t>حَدَّثَ</a:t>
            </a:r>
            <a:r>
              <a:rPr lang="en-US" b="1" dirty="0"/>
              <a:t> (</a:t>
            </a:r>
            <a:r>
              <a:rPr lang="bn-IN" b="1" dirty="0"/>
              <a:t>হাদ্দাছা):</a:t>
            </a:r>
            <a:r>
              <a:rPr lang="bn-IN" dirty="0"/>
              <a:t> বর্ণনা করল বা বলল।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94004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2" grpId="0"/>
      <p:bldP spid="3" grpId="0"/>
      <p:bldP spid="11" grpId="0"/>
      <p:bldP spid="1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-20277"/>
            <a:ext cx="9144000" cy="6942809"/>
            <a:chOff x="0" y="-20277"/>
            <a:chExt cx="9144000" cy="6942809"/>
          </a:xfrm>
        </p:grpSpPr>
        <p:sp>
          <p:nvSpPr>
            <p:cNvPr id="3" name="Rectangle 2"/>
            <p:cNvSpPr/>
            <p:nvPr/>
          </p:nvSpPr>
          <p:spPr>
            <a:xfrm>
              <a:off x="0" y="6519446"/>
              <a:ext cx="6934200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600" dirty="0" err="1">
                  <a:latin typeface="NikoshBAN" pitchFamily="2" charset="0"/>
                  <a:cs typeface="NikoshBAN" pitchFamily="2" charset="0"/>
                </a:rPr>
                <a:t>জামিলাতুন</a:t>
              </a:r>
              <a:r>
                <a:rPr lang="en-US" sz="1600" dirty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1600" dirty="0" err="1">
                  <a:latin typeface="NikoshBAN" pitchFamily="2" charset="0"/>
                  <a:cs typeface="NikoshBAN" pitchFamily="2" charset="0"/>
                </a:rPr>
                <a:t>নেছা</a:t>
              </a:r>
              <a:r>
                <a:rPr lang="en-US" sz="1600" dirty="0">
                  <a:latin typeface="NikoshBAN" pitchFamily="2" charset="0"/>
                  <a:cs typeface="NikoshBAN" pitchFamily="2" charset="0"/>
                </a:rPr>
                <a:t> , </a:t>
              </a:r>
              <a:r>
                <a:rPr lang="en-US" sz="1600" dirty="0" err="1">
                  <a:latin typeface="NikoshBAN" pitchFamily="2" charset="0"/>
                  <a:cs typeface="NikoshBAN" pitchFamily="2" charset="0"/>
                </a:rPr>
                <a:t>সহকারী</a:t>
              </a:r>
              <a:r>
                <a:rPr lang="en-US" sz="1600" dirty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1600" dirty="0" err="1">
                  <a:latin typeface="NikoshBAN" pitchFamily="2" charset="0"/>
                  <a:cs typeface="NikoshBAN" pitchFamily="2" charset="0"/>
                </a:rPr>
                <a:t>মৌলভী</a:t>
              </a:r>
              <a:r>
                <a:rPr lang="en-US" sz="1600" dirty="0">
                  <a:latin typeface="NikoshBAN" pitchFamily="2" charset="0"/>
                  <a:cs typeface="NikoshBAN" pitchFamily="2" charset="0"/>
                </a:rPr>
                <a:t>, </a:t>
              </a:r>
              <a:r>
                <a:rPr lang="en-US" sz="1600" dirty="0" err="1">
                  <a:latin typeface="NikoshBAN" pitchFamily="2" charset="0"/>
                  <a:cs typeface="NikoshBAN" pitchFamily="2" charset="0"/>
                </a:rPr>
                <a:t>ছড়ারকুটি</a:t>
              </a:r>
              <a:r>
                <a:rPr lang="en-US" sz="1600" dirty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1600" dirty="0" err="1">
                  <a:latin typeface="NikoshBAN" pitchFamily="2" charset="0"/>
                  <a:cs typeface="NikoshBAN" pitchFamily="2" charset="0"/>
                </a:rPr>
                <a:t>আল</a:t>
              </a:r>
              <a:r>
                <a:rPr lang="en-US" sz="1600" dirty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1600" dirty="0" err="1">
                  <a:latin typeface="NikoshBAN" pitchFamily="2" charset="0"/>
                  <a:cs typeface="NikoshBAN" pitchFamily="2" charset="0"/>
                </a:rPr>
                <a:t>ওয়াহেদীয়া</a:t>
              </a:r>
              <a:r>
                <a:rPr lang="en-US" sz="1600" dirty="0">
                  <a:latin typeface="NikoshBAN" pitchFamily="2" charset="0"/>
                  <a:cs typeface="NikoshBAN" pitchFamily="2" charset="0"/>
                </a:rPr>
                <a:t> ‍</a:t>
              </a:r>
              <a:r>
                <a:rPr lang="en-US" sz="1600" dirty="0" err="1">
                  <a:latin typeface="NikoshBAN" pitchFamily="2" charset="0"/>
                  <a:cs typeface="NikoshBAN" pitchFamily="2" charset="0"/>
                </a:rPr>
                <a:t>দ্বি-মুখী</a:t>
              </a:r>
              <a:r>
                <a:rPr lang="en-US" sz="1600" dirty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1600" dirty="0" err="1">
                  <a:latin typeface="NikoshBAN" pitchFamily="2" charset="0"/>
                  <a:cs typeface="NikoshBAN" pitchFamily="2" charset="0"/>
                </a:rPr>
                <a:t>দাখিল</a:t>
              </a:r>
              <a:r>
                <a:rPr lang="en-US" sz="1600" dirty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1600" dirty="0" err="1">
                  <a:latin typeface="NikoshBAN" pitchFamily="2" charset="0"/>
                  <a:cs typeface="NikoshBAN" pitchFamily="2" charset="0"/>
                </a:rPr>
                <a:t>মাদ্রাসা</a:t>
              </a:r>
              <a:r>
                <a:rPr lang="en-US" sz="1600" dirty="0">
                  <a:latin typeface="NikoshBAN" pitchFamily="2" charset="0"/>
                  <a:cs typeface="NikoshBAN" pitchFamily="2" charset="0"/>
                </a:rPr>
                <a:t>, </a:t>
              </a:r>
              <a:r>
                <a:rPr lang="en-US" sz="1600" dirty="0" err="1">
                  <a:latin typeface="NikoshBAN" pitchFamily="2" charset="0"/>
                  <a:cs typeface="NikoshBAN" pitchFamily="2" charset="0"/>
                </a:rPr>
                <a:t>সুন্দরগঞ্জ</a:t>
              </a:r>
              <a:r>
                <a:rPr lang="en-US" sz="1600" dirty="0">
                  <a:latin typeface="NikoshBAN" pitchFamily="2" charset="0"/>
                  <a:cs typeface="NikoshBAN" pitchFamily="2" charset="0"/>
                </a:rPr>
                <a:t>, </a:t>
              </a:r>
              <a:r>
                <a:rPr lang="en-US" sz="1600" dirty="0" err="1">
                  <a:latin typeface="NikoshBAN" pitchFamily="2" charset="0"/>
                  <a:cs typeface="NikoshBAN" pitchFamily="2" charset="0"/>
                </a:rPr>
                <a:t>গাইবান্ধা</a:t>
              </a:r>
              <a:r>
                <a:rPr lang="en-US" sz="1600" dirty="0">
                  <a:latin typeface="NikoshBAN" pitchFamily="2" charset="0"/>
                  <a:cs typeface="NikoshBAN" pitchFamily="2" charset="0"/>
                </a:rPr>
                <a:t>।</a:t>
              </a: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8629888" y="6553200"/>
              <a:ext cx="1847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US" dirty="0">
                <a:latin typeface="NikoshBAN" pitchFamily="2" charset="0"/>
                <a:cs typeface="NikoshBAN" pitchFamily="2" charset="0"/>
              </a:endParaRPr>
            </a:p>
          </p:txBody>
        </p:sp>
        <p:grpSp>
          <p:nvGrpSpPr>
            <p:cNvPr id="5" name="Group 4"/>
            <p:cNvGrpSpPr/>
            <p:nvPr/>
          </p:nvGrpSpPr>
          <p:grpSpPr>
            <a:xfrm>
              <a:off x="0" y="-20277"/>
              <a:ext cx="9144000" cy="6388066"/>
              <a:chOff x="-116238" y="-20277"/>
              <a:chExt cx="8357461" cy="6388066"/>
            </a:xfrm>
          </p:grpSpPr>
          <p:pic>
            <p:nvPicPr>
              <p:cNvPr id="6" name="Content Placeholder 3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-116238" y="610892"/>
                <a:ext cx="8357461" cy="4876134"/>
              </a:xfrm>
              <a:prstGeom prst="rect">
                <a:avLst/>
              </a:prstGeom>
            </p:spPr>
          </p:pic>
          <p:sp>
            <p:nvSpPr>
              <p:cNvPr id="7" name="Rectangle 6"/>
              <p:cNvSpPr/>
              <p:nvPr/>
            </p:nvSpPr>
            <p:spPr>
              <a:xfrm>
                <a:off x="1667108" y="5487026"/>
                <a:ext cx="4967207" cy="880763"/>
              </a:xfrm>
              <a:prstGeom prst="rect">
                <a:avLst/>
              </a:prstGeom>
              <a:ln/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ar-SA" sz="7200" b="1" dirty="0" smtClean="0">
                    <a:solidFill>
                      <a:schemeClr val="accent2">
                        <a:lumMod val="75000"/>
                      </a:schemeClr>
                    </a:solidFill>
                    <a:effectLst>
                      <a:outerShdw blurRad="50800" dist="38100" dir="8100000" algn="tr" rotWithShape="0">
                        <a:prstClr val="black">
                          <a:alpha val="40000"/>
                        </a:prstClr>
                      </a:outerShdw>
                    </a:effectLst>
                    <a:latin typeface="Arabic Typesetting" panose="03020402040406030203" pitchFamily="66" charset="-78"/>
                    <a:cs typeface="Arabic Typesetting" panose="03020402040406030203" pitchFamily="66" charset="-78"/>
                  </a:rPr>
                  <a:t>الى اللقاء</a:t>
                </a:r>
                <a:endParaRPr lang="en-US" sz="7200" b="1" dirty="0">
                  <a:solidFill>
                    <a:schemeClr val="accent2">
                      <a:lumMod val="75000"/>
                    </a:schemeClr>
                  </a:solidFill>
                  <a:effectLst>
                    <a:outerShdw blurRad="50800" dist="38100" dir="8100000" algn="tr" rotWithShape="0">
                      <a:prstClr val="black">
                        <a:alpha val="40000"/>
                      </a:prstClr>
                    </a:outerShdw>
                  </a:effectLst>
                  <a:latin typeface="Arabic Typesetting" panose="03020402040406030203" pitchFamily="66" charset="-78"/>
                  <a:cs typeface="Arabic Typesetting" panose="03020402040406030203" pitchFamily="66" charset="-78"/>
                </a:endParaRPr>
              </a:p>
            </p:txBody>
          </p:sp>
          <p:pic>
            <p:nvPicPr>
              <p:cNvPr id="8" name="Picture 7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699387" y="-20277"/>
                <a:ext cx="2057400" cy="1543050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195382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আরবী১ম,১ম দরস,তাদরিবাত১ম ক্লাশ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আরবী১ম,১ম দরস,তাদরিবাত১ম ক্লাশ</Template>
  <TotalTime>13</TotalTime>
  <Words>1958</Words>
  <Application>Microsoft Office PowerPoint</Application>
  <PresentationFormat>On-screen Show (4:3)</PresentationFormat>
  <Paragraphs>200</Paragraphs>
  <Slides>14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6" baseType="lpstr">
      <vt:lpstr>আরবী১ম,১ম দরস,তাদরিবাত১ম ক্লাশ</vt:lpstr>
      <vt:lpstr>Acrobat Document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USER</cp:lastModifiedBy>
  <cp:revision>1</cp:revision>
  <dcterms:created xsi:type="dcterms:W3CDTF">2026-06-18T10:58:10Z</dcterms:created>
  <dcterms:modified xsi:type="dcterms:W3CDTF">2026-06-18T11:11:20Z</dcterms:modified>
</cp:coreProperties>
</file>