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8" name="Google Shape;228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6" name="Google Shape;24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1" name="Google Shape;29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3" name="Google Shape;31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4" name="Google Shape;314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7" name="Google Shape;337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3" name="Google Shape;36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4" name="Google Shape;364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9" name="Google Shape;5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" name="Google Shape;8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youtube.com/results?search_query=digestive+system+bangla" TargetMode="External"/><Relationship Id="rId4" Type="http://schemas.openxmlformats.org/officeDocument/2006/relationships/hyperlink" Target="https://www.youtube.com/results?search_query=digestive+system+bangla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D40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74E13"/>
          </a:solidFill>
          <a:ln cap="flat" cmpd="sng" w="127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0695C"/>
          </a:solidFill>
          <a:ln cap="flat" cmpd="sng" w="12700">
            <a:solidFill>
              <a:srgbClr val="006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932688" y="2044598"/>
            <a:ext cx="329100" cy="2634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1261872" y="2209190"/>
            <a:ext cx="329100" cy="2634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1316736" y="2593238"/>
            <a:ext cx="329100" cy="2634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1042416" y="2867558"/>
            <a:ext cx="329100" cy="2634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713232" y="2845613"/>
            <a:ext cx="329100" cy="2634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526694" y="2538374"/>
            <a:ext cx="329100" cy="2634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570586" y="2187245"/>
            <a:ext cx="329100" cy="2634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965606" y="2428646"/>
            <a:ext cx="263400" cy="2634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7882128" y="2044598"/>
            <a:ext cx="329100" cy="2634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8211312" y="2209190"/>
            <a:ext cx="329100" cy="2634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8266176" y="2593238"/>
            <a:ext cx="329100" cy="2634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7991856" y="2867558"/>
            <a:ext cx="329100" cy="2634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7662672" y="2845613"/>
            <a:ext cx="329100" cy="2634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7476134" y="2538374"/>
            <a:ext cx="329100" cy="2634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7520026" y="2187245"/>
            <a:ext cx="329100" cy="2634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7915046" y="2428646"/>
            <a:ext cx="263400" cy="2634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914400" y="1097280"/>
            <a:ext cx="7315200" cy="1097400"/>
          </a:xfrm>
          <a:prstGeom prst="rect">
            <a:avLst/>
          </a:prstGeom>
          <a:noFill/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6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FFD600"/>
                </a:solidFill>
                <a:latin typeface="Arial"/>
                <a:ea typeface="Arial"/>
                <a:cs typeface="Arial"/>
                <a:sym typeface="Arial"/>
              </a:rPr>
              <a:t>সবাইকে স্বাগতম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914400" y="2286000"/>
            <a:ext cx="73152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D6A7"/>
              </a:buClr>
              <a:buSzPts val="2800"/>
              <a:buFont typeface="Arial"/>
              <a:buNone/>
            </a:pPr>
            <a:r>
              <a:rPr b="0" i="1" lang="en-US" sz="2800" u="none" cap="none" strike="noStrike">
                <a:solidFill>
                  <a:srgbClr val="A5D6A7"/>
                </a:solidFill>
                <a:latin typeface="Arial"/>
                <a:ea typeface="Arial"/>
                <a:cs typeface="Arial"/>
                <a:sym typeface="Arial"/>
              </a:rPr>
              <a:t>Welcome Everyone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"/>
          <p:cNvSpPr/>
          <p:nvPr/>
        </p:nvSpPr>
        <p:spPr>
          <a:xfrm>
            <a:off x="914400" y="3108960"/>
            <a:ext cx="73152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 | Digestive System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0F7FA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6064"/>
          </a:solidFill>
          <a:ln cap="flat" cmpd="sng" w="12700">
            <a:solidFill>
              <a:srgbClr val="0060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চিত্র / ভিডিও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2"/>
          <p:cNvSpPr/>
          <p:nvPr/>
        </p:nvSpPr>
        <p:spPr>
          <a:xfrm>
            <a:off x="457200" y="1005840"/>
            <a:ext cx="5303520" cy="3840480"/>
          </a:xfrm>
          <a:prstGeom prst="roundRect">
            <a:avLst>
              <a:gd fmla="val 2857" name="adj"/>
            </a:avLst>
          </a:prstGeom>
          <a:solidFill>
            <a:srgbClr val="FFFFFF"/>
          </a:solidFill>
          <a:ln cap="flat" cmpd="sng" w="19050">
            <a:solidFill>
              <a:srgbClr val="00ACC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2"/>
          <p:cNvSpPr/>
          <p:nvPr/>
        </p:nvSpPr>
        <p:spPr>
          <a:xfrm>
            <a:off x="457200" y="1005840"/>
            <a:ext cx="5303520" cy="3840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064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rgbClr val="006064"/>
                </a:solidFill>
                <a:latin typeface="Arial"/>
                <a:ea typeface="Arial"/>
                <a:cs typeface="Arial"/>
                <a:sym typeface="Arial"/>
              </a:rPr>
              <a:t>[ পরিপাকতন্ত্রের চিত্র ]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064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rgbClr val="006064"/>
                </a:solidFill>
                <a:latin typeface="Arial"/>
                <a:ea typeface="Arial"/>
                <a:cs typeface="Arial"/>
                <a:sym typeface="Arial"/>
              </a:rPr>
              <a:t>Digestive System Diagram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064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rgbClr val="006064"/>
                </a:solidFill>
                <a:latin typeface="Arial"/>
                <a:ea typeface="Arial"/>
                <a:cs typeface="Arial"/>
                <a:sym typeface="Arial"/>
              </a:rPr>
              <a:t>এখানে শিক্ষক একটি চিত্র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064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rgbClr val="006064"/>
                </a:solidFill>
                <a:latin typeface="Arial"/>
                <a:ea typeface="Arial"/>
                <a:cs typeface="Arial"/>
                <a:sym typeface="Arial"/>
              </a:rPr>
              <a:t>যুক্ত করবেন বা বোর্ডে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064"/>
              </a:buClr>
              <a:buSzPts val="1600"/>
              <a:buFont typeface="Arial"/>
              <a:buNone/>
            </a:pPr>
            <a:r>
              <a:rPr b="0" i="1" lang="en-US" sz="1600" u="none" cap="none" strike="noStrike">
                <a:solidFill>
                  <a:srgbClr val="006064"/>
                </a:solidFill>
                <a:latin typeface="Arial"/>
                <a:ea typeface="Arial"/>
                <a:cs typeface="Arial"/>
                <a:sym typeface="Arial"/>
              </a:rPr>
              <a:t>আঁকবেন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2"/>
          <p:cNvSpPr/>
          <p:nvPr/>
        </p:nvSpPr>
        <p:spPr>
          <a:xfrm>
            <a:off x="5943600" y="1005840"/>
            <a:ext cx="2926080" cy="3840480"/>
          </a:xfrm>
          <a:prstGeom prst="roundRect">
            <a:avLst>
              <a:gd fmla="val 3750" name="adj"/>
            </a:avLst>
          </a:prstGeom>
          <a:solidFill>
            <a:srgbClr val="00838F"/>
          </a:solidFill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2"/>
          <p:cNvSpPr/>
          <p:nvPr/>
        </p:nvSpPr>
        <p:spPr>
          <a:xfrm>
            <a:off x="6035040" y="1097280"/>
            <a:ext cx="2743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🎬 ভিডিও লিংক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2"/>
          <p:cNvSpPr/>
          <p:nvPr/>
        </p:nvSpPr>
        <p:spPr>
          <a:xfrm>
            <a:off x="6035040" y="173736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F7FA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E0F7FA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F7FA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E0F7FA"/>
                </a:solidFill>
                <a:latin typeface="Arial"/>
                <a:ea typeface="Arial"/>
                <a:cs typeface="Arial"/>
                <a:sym typeface="Arial"/>
              </a:rPr>
              <a:t>ভিডিও দেখুন: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6126480" y="2468880"/>
            <a:ext cx="2560320" cy="594360"/>
          </a:xfrm>
          <a:prstGeom prst="roundRect">
            <a:avLst>
              <a:gd fmla="val 12308" name="adj"/>
            </a:avLst>
          </a:prstGeom>
          <a:solidFill>
            <a:srgbClr val="FF3D00"/>
          </a:solidFill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2">
            <a:hlinkClick r:id="rId3"/>
          </p:cNvPr>
          <p:cNvSpPr/>
          <p:nvPr/>
        </p:nvSpPr>
        <p:spPr>
          <a:xfrm>
            <a:off x="6126480" y="2487168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▶ YouTube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2"/>
          <p:cNvSpPr/>
          <p:nvPr/>
        </p:nvSpPr>
        <p:spPr>
          <a:xfrm>
            <a:off x="6035040" y="31546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2EBF2"/>
              </a:buClr>
              <a:buSzPts val="1100"/>
              <a:buFont typeface="Arial"/>
              <a:buNone/>
            </a:pPr>
            <a:r>
              <a:rPr b="0" i="1" lang="en-US" sz="1100" u="none" cap="none" strike="noStrike">
                <a:solidFill>
                  <a:srgbClr val="B2EBF2"/>
                </a:solidFill>
                <a:latin typeface="Arial"/>
                <a:ea typeface="Arial"/>
                <a:cs typeface="Arial"/>
                <a:sym typeface="Arial"/>
              </a:rPr>
              <a:t>(ক্লিক করুন)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2"/>
          <p:cNvSpPr/>
          <p:nvPr/>
        </p:nvSpPr>
        <p:spPr>
          <a:xfrm>
            <a:off x="6035040" y="3611880"/>
            <a:ext cx="2743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F7FA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E0F7FA"/>
                </a:solidFill>
                <a:latin typeface="Arial"/>
                <a:ea typeface="Arial"/>
                <a:cs typeface="Arial"/>
                <a:sym typeface="Arial"/>
              </a:rPr>
              <a:t>অথবা QR কোড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F7FA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E0F7FA"/>
                </a:solidFill>
                <a:latin typeface="Arial"/>
                <a:ea typeface="Arial"/>
                <a:cs typeface="Arial"/>
                <a:sym typeface="Arial"/>
              </a:rPr>
              <a:t>স্ক্যান করুন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2"/>
          <p:cNvSpPr/>
          <p:nvPr/>
        </p:nvSpPr>
        <p:spPr>
          <a:xfrm>
            <a:off x="6492240" y="4251960"/>
            <a:ext cx="1828800" cy="548640"/>
          </a:xfrm>
          <a:prstGeom prst="roundRect">
            <a:avLst>
              <a:gd fmla="val 8333" name="adj"/>
            </a:avLst>
          </a:prstGeom>
          <a:solidFill>
            <a:srgbClr val="FFFFFF">
              <a:alpha val="80000"/>
            </a:srgbClr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6492240" y="4279392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 QR এখানে ]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E0"/>
        </a:soli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3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65100"/>
          </a:solidFill>
          <a:ln cap="flat" cmpd="sng" w="12700">
            <a:solidFill>
              <a:srgbClr val="E651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3"/>
          <p:cNvSpPr/>
          <p:nvPr/>
        </p:nvSpPr>
        <p:spPr>
          <a:xfrm>
            <a:off x="182880" y="91440"/>
            <a:ext cx="731520" cy="731520"/>
          </a:xfrm>
          <a:prstGeom prst="ellipse">
            <a:avLst/>
          </a:prstGeom>
          <a:solidFill>
            <a:srgbClr val="FFCC0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3"/>
          <p:cNvSpPr/>
          <p:nvPr/>
        </p:nvSpPr>
        <p:spPr>
          <a:xfrm>
            <a:off x="182880" y="91440"/>
            <a:ext cx="7315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51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E65100"/>
                </a:solidFill>
                <a:latin typeface="Arial"/>
                <a:ea typeface="Arial"/>
                <a:cs typeface="Arial"/>
                <a:sym typeface="Arial"/>
              </a:rPr>
              <a:t>✎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3"/>
          <p:cNvSpPr/>
          <p:nvPr/>
        </p:nvSpPr>
        <p:spPr>
          <a:xfrm>
            <a:off x="1097280" y="91440"/>
            <a:ext cx="7772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একক কাজ (Individual Work)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3"/>
          <p:cNvSpPr/>
          <p:nvPr/>
        </p:nvSpPr>
        <p:spPr>
          <a:xfrm>
            <a:off x="365760" y="1005840"/>
            <a:ext cx="8412480" cy="3931920"/>
          </a:xfrm>
          <a:prstGeom prst="roundRect">
            <a:avLst>
              <a:gd fmla="val 2791" name="adj"/>
            </a:avLst>
          </a:prstGeom>
          <a:solidFill>
            <a:srgbClr val="FFFFFF"/>
          </a:solidFill>
          <a:ln cap="flat" cmpd="sng" w="19050">
            <a:solidFill>
              <a:srgbClr val="FFB74D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3"/>
          <p:cNvSpPr/>
          <p:nvPr/>
        </p:nvSpPr>
        <p:spPr>
          <a:xfrm>
            <a:off x="548640" y="1097280"/>
            <a:ext cx="80467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51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E65100"/>
                </a:solidFill>
                <a:latin typeface="Arial"/>
                <a:ea typeface="Arial"/>
                <a:cs typeface="Arial"/>
                <a:sym typeface="Arial"/>
              </a:rPr>
              <a:t>নিচের কাজগুলো নিজে নিজে করো: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3"/>
          <p:cNvSpPr/>
          <p:nvPr/>
        </p:nvSpPr>
        <p:spPr>
          <a:xfrm>
            <a:off x="457200" y="1600200"/>
            <a:ext cx="8229600" cy="713232"/>
          </a:xfrm>
          <a:prstGeom prst="roundRect">
            <a:avLst>
              <a:gd fmla="val 8974" name="adj"/>
            </a:avLst>
          </a:prstGeom>
          <a:solidFill>
            <a:srgbClr val="FFF8E1"/>
          </a:solidFill>
          <a:ln cap="flat" cmpd="sng" w="9525">
            <a:solidFill>
              <a:srgbClr val="FFCC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3"/>
          <p:cNvSpPr/>
          <p:nvPr/>
        </p:nvSpPr>
        <p:spPr>
          <a:xfrm>
            <a:off x="594360" y="1645920"/>
            <a:ext cx="79552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E2723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3E2723"/>
                </a:solidFill>
                <a:latin typeface="Arial"/>
                <a:ea typeface="Arial"/>
                <a:cs typeface="Arial"/>
                <a:sym typeface="Arial"/>
              </a:rPr>
              <a:t>১। পরিপাক ও পরিপাকতন্ত্রের সংজ্ঞা লেখো।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457200" y="2404872"/>
            <a:ext cx="8229600" cy="713232"/>
          </a:xfrm>
          <a:prstGeom prst="roundRect">
            <a:avLst>
              <a:gd fmla="val 8974" name="adj"/>
            </a:avLst>
          </a:prstGeom>
          <a:solidFill>
            <a:srgbClr val="FFF3E0"/>
          </a:solidFill>
          <a:ln cap="flat" cmpd="sng" w="9525">
            <a:solidFill>
              <a:srgbClr val="FFCC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3"/>
          <p:cNvSpPr/>
          <p:nvPr/>
        </p:nvSpPr>
        <p:spPr>
          <a:xfrm>
            <a:off x="594360" y="2450592"/>
            <a:ext cx="79552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E2723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3E2723"/>
                </a:solidFill>
                <a:latin typeface="Arial"/>
                <a:ea typeface="Arial"/>
                <a:cs typeface="Arial"/>
                <a:sym typeface="Arial"/>
              </a:rPr>
              <a:t>২। পরিপাকতন্ত্রের যেকোনো ৪টি অঙ্গের নাম ও কাজ লেখো।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3"/>
          <p:cNvSpPr/>
          <p:nvPr/>
        </p:nvSpPr>
        <p:spPr>
          <a:xfrm>
            <a:off x="457200" y="3209544"/>
            <a:ext cx="8229600" cy="713232"/>
          </a:xfrm>
          <a:prstGeom prst="roundRect">
            <a:avLst>
              <a:gd fmla="val 8974" name="adj"/>
            </a:avLst>
          </a:prstGeom>
          <a:solidFill>
            <a:srgbClr val="FFF8E1"/>
          </a:solidFill>
          <a:ln cap="flat" cmpd="sng" w="9525">
            <a:solidFill>
              <a:srgbClr val="FFCC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594360" y="3255264"/>
            <a:ext cx="79552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E2723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3E2723"/>
                </a:solidFill>
                <a:latin typeface="Arial"/>
                <a:ea typeface="Arial"/>
                <a:cs typeface="Arial"/>
                <a:sym typeface="Arial"/>
              </a:rPr>
              <a:t>৩। পাচকরস কী? যেকোনো দুটি পাচকরসের নাম ও কাজ লেখো।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57200" y="4014216"/>
            <a:ext cx="8229600" cy="713232"/>
          </a:xfrm>
          <a:prstGeom prst="roundRect">
            <a:avLst>
              <a:gd fmla="val 8974" name="adj"/>
            </a:avLst>
          </a:prstGeom>
          <a:solidFill>
            <a:srgbClr val="FFF3E0"/>
          </a:solidFill>
          <a:ln cap="flat" cmpd="sng" w="9525">
            <a:solidFill>
              <a:srgbClr val="FFCC0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594360" y="4059936"/>
            <a:ext cx="79552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E2723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3E2723"/>
                </a:solidFill>
                <a:latin typeface="Arial"/>
                <a:ea typeface="Arial"/>
                <a:cs typeface="Arial"/>
                <a:sym typeface="Arial"/>
              </a:rPr>
              <a:t>৪। নিচে একটি সরল পরিপাকতন্ত্রের চিত্র আঁকো এবং নামাংকন করো।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6858000" y="4800600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510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E65100"/>
                </a:solidFill>
                <a:latin typeface="Arial"/>
                <a:ea typeface="Arial"/>
                <a:cs typeface="Arial"/>
                <a:sym typeface="Arial"/>
              </a:rPr>
              <a:t>সময়: ১০ মিনিট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8EAF6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83593"/>
          </a:solidFill>
          <a:ln cap="flat" cmpd="sng" w="12700">
            <a:solidFill>
              <a:srgbClr val="2835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137160" y="91440"/>
            <a:ext cx="731520" cy="731520"/>
          </a:xfrm>
          <a:prstGeom prst="ellipse">
            <a:avLst/>
          </a:prstGeom>
          <a:solidFill>
            <a:srgbClr val="5C6BC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137160" y="91440"/>
            <a:ext cx="7315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👥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1005840" y="91440"/>
            <a:ext cx="78638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জোড়ায় কাজ / দলীয় কাজ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4"/>
          <p:cNvSpPr/>
          <p:nvPr/>
        </p:nvSpPr>
        <p:spPr>
          <a:xfrm>
            <a:off x="274320" y="1005840"/>
            <a:ext cx="4023360" cy="3931920"/>
          </a:xfrm>
          <a:prstGeom prst="roundRect">
            <a:avLst>
              <a:gd fmla="val 2791" name="adj"/>
            </a:avLst>
          </a:prstGeom>
          <a:solidFill>
            <a:srgbClr val="C5CAE9"/>
          </a:solidFill>
          <a:ln cap="flat" cmpd="sng" w="19050">
            <a:solidFill>
              <a:srgbClr val="5C6BC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14"/>
          <p:cNvSpPr/>
          <p:nvPr/>
        </p:nvSpPr>
        <p:spPr>
          <a:xfrm>
            <a:off x="365760" y="1051560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83593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283593"/>
                </a:solidFill>
                <a:latin typeface="Arial"/>
                <a:ea typeface="Arial"/>
                <a:cs typeface="Arial"/>
                <a:sym typeface="Arial"/>
              </a:rPr>
              <a:t>👫 জোড়ায় কাজ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4"/>
          <p:cNvSpPr/>
          <p:nvPr/>
        </p:nvSpPr>
        <p:spPr>
          <a:xfrm>
            <a:off x="365760" y="1572768"/>
            <a:ext cx="384048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9FA8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4"/>
          <p:cNvSpPr/>
          <p:nvPr/>
        </p:nvSpPr>
        <p:spPr>
          <a:xfrm>
            <a:off x="457200" y="1600200"/>
            <a:ext cx="3657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✦ একজন প্রশ্ন করবে, অন্যজন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  পরিপাকতন্ত্রের অঙ্গের নাম বলবে।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4"/>
          <p:cNvSpPr/>
          <p:nvPr/>
        </p:nvSpPr>
        <p:spPr>
          <a:xfrm>
            <a:off x="365760" y="2578608"/>
            <a:ext cx="384048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9FA8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4"/>
          <p:cNvSpPr/>
          <p:nvPr/>
        </p:nvSpPr>
        <p:spPr>
          <a:xfrm>
            <a:off x="457200" y="2606040"/>
            <a:ext cx="3657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✦ পাচক রসের তালিকা তৈরি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  করে পরস্পর যাচাই করবে।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4"/>
          <p:cNvSpPr/>
          <p:nvPr/>
        </p:nvSpPr>
        <p:spPr>
          <a:xfrm>
            <a:off x="365760" y="3584448"/>
            <a:ext cx="384048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9FA8D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4"/>
          <p:cNvSpPr/>
          <p:nvPr/>
        </p:nvSpPr>
        <p:spPr>
          <a:xfrm>
            <a:off x="457200" y="3611880"/>
            <a:ext cx="36576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✦ ক্ষুদ্রান্ত্র ও বৃহদান্ত্রের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37E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1A237E"/>
                </a:solidFill>
                <a:latin typeface="Arial"/>
                <a:ea typeface="Arial"/>
                <a:cs typeface="Arial"/>
                <a:sym typeface="Arial"/>
              </a:rPr>
              <a:t>  পার্থক্য আলোচনা করবে।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4"/>
          <p:cNvSpPr/>
          <p:nvPr/>
        </p:nvSpPr>
        <p:spPr>
          <a:xfrm>
            <a:off x="4572000" y="1005840"/>
            <a:ext cx="4297680" cy="3931920"/>
          </a:xfrm>
          <a:prstGeom prst="roundRect">
            <a:avLst>
              <a:gd fmla="val 2791" name="adj"/>
            </a:avLst>
          </a:prstGeom>
          <a:solidFill>
            <a:srgbClr val="B3E5FC"/>
          </a:solidFill>
          <a:ln cap="flat" cmpd="sng" w="19050">
            <a:solidFill>
              <a:srgbClr val="0277BD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4"/>
          <p:cNvSpPr/>
          <p:nvPr/>
        </p:nvSpPr>
        <p:spPr>
          <a:xfrm>
            <a:off x="4663440" y="1051560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🏫 দলীয় কাজ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4"/>
          <p:cNvSpPr/>
          <p:nvPr/>
        </p:nvSpPr>
        <p:spPr>
          <a:xfrm>
            <a:off x="4663440" y="1572768"/>
            <a:ext cx="411480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81D4F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4"/>
          <p:cNvSpPr/>
          <p:nvPr/>
        </p:nvSpPr>
        <p:spPr>
          <a:xfrm>
            <a:off x="4754880" y="1600200"/>
            <a:ext cx="39319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✦ দলে পরিপাকতন্ত্রের চিত্র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  অঙ্কন ও উপস্থাপন।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4"/>
          <p:cNvSpPr/>
          <p:nvPr/>
        </p:nvSpPr>
        <p:spPr>
          <a:xfrm>
            <a:off x="4663440" y="2578608"/>
            <a:ext cx="411480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81D4F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4"/>
          <p:cNvSpPr/>
          <p:nvPr/>
        </p:nvSpPr>
        <p:spPr>
          <a:xfrm>
            <a:off x="4754880" y="2606040"/>
            <a:ext cx="39319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✦ প্রতিটি অঙ্গের কাজ ভূমিকায়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  উপস্থাপন (Role Play)।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4"/>
          <p:cNvSpPr/>
          <p:nvPr/>
        </p:nvSpPr>
        <p:spPr>
          <a:xfrm>
            <a:off x="4663440" y="3584448"/>
            <a:ext cx="4114800" cy="896112"/>
          </a:xfrm>
          <a:prstGeom prst="roundRect">
            <a:avLst>
              <a:gd fmla="val 7143" name="adj"/>
            </a:avLst>
          </a:prstGeom>
          <a:solidFill>
            <a:srgbClr val="FFFFFF">
              <a:alpha val="70196"/>
            </a:srgbClr>
          </a:solidFill>
          <a:ln cap="flat" cmpd="sng" w="9525">
            <a:solidFill>
              <a:srgbClr val="81D4F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4"/>
          <p:cNvSpPr/>
          <p:nvPr/>
        </p:nvSpPr>
        <p:spPr>
          <a:xfrm>
            <a:off x="4754880" y="3611880"/>
            <a:ext cx="39319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✦ পরিপাক সম্পর্কিত একটি ছোট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579B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1579B"/>
                </a:solidFill>
                <a:latin typeface="Arial"/>
                <a:ea typeface="Arial"/>
                <a:cs typeface="Arial"/>
                <a:sym typeface="Arial"/>
              </a:rPr>
              <a:t>  পোস্টার তৈরি করবে।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8F5E9"/>
        </a:solidFill>
      </p:bgPr>
    </p:bg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388E3C"/>
          </a:solidFill>
          <a:ln cap="flat" cmpd="sng" w="12700">
            <a:solidFill>
              <a:srgbClr val="388E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5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 ও স্বাস্থ্যকর খাদ্যাভ্যাস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5"/>
          <p:cNvSpPr/>
          <p:nvPr/>
        </p:nvSpPr>
        <p:spPr>
          <a:xfrm>
            <a:off x="274320" y="1051560"/>
            <a:ext cx="4114800" cy="1783080"/>
          </a:xfrm>
          <a:prstGeom prst="roundRect">
            <a:avLst>
              <a:gd fmla="val 6154" name="adj"/>
            </a:avLst>
          </a:prstGeom>
          <a:solidFill>
            <a:srgbClr val="F57F17">
              <a:alpha val="80000"/>
            </a:srgbClr>
          </a:solidFill>
          <a:ln cap="flat" cmpd="sng" w="19050">
            <a:solidFill>
              <a:srgbClr val="F57F1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5"/>
          <p:cNvSpPr/>
          <p:nvPr/>
        </p:nvSpPr>
        <p:spPr>
          <a:xfrm>
            <a:off x="365760" y="141732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🌾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5"/>
          <p:cNvSpPr/>
          <p:nvPr/>
        </p:nvSpPr>
        <p:spPr>
          <a:xfrm>
            <a:off x="1280160" y="1143000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শর্করা জাতীয় খাবার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5"/>
          <p:cNvSpPr/>
          <p:nvPr/>
        </p:nvSpPr>
        <p:spPr>
          <a:xfrm>
            <a:off x="1280160" y="1737360"/>
            <a:ext cx="2971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ভাত, রুটি, চিনি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5"/>
          <p:cNvSpPr/>
          <p:nvPr/>
        </p:nvSpPr>
        <p:spPr>
          <a:xfrm>
            <a:off x="4709160" y="1051560"/>
            <a:ext cx="4114800" cy="1783080"/>
          </a:xfrm>
          <a:prstGeom prst="roundRect">
            <a:avLst>
              <a:gd fmla="val 6154" name="adj"/>
            </a:avLst>
          </a:prstGeom>
          <a:solidFill>
            <a:srgbClr val="C62828">
              <a:alpha val="80000"/>
            </a:srgbClr>
          </a:solidFill>
          <a:ln cap="flat" cmpd="sng" w="19050">
            <a:solidFill>
              <a:srgbClr val="C6282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5"/>
          <p:cNvSpPr/>
          <p:nvPr/>
        </p:nvSpPr>
        <p:spPr>
          <a:xfrm>
            <a:off x="4800600" y="141732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🍗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5"/>
          <p:cNvSpPr/>
          <p:nvPr/>
        </p:nvSpPr>
        <p:spPr>
          <a:xfrm>
            <a:off x="5715000" y="1143000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আমিষ জাতীয় খাবার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5715000" y="1737360"/>
            <a:ext cx="2971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মাছ, মাংস, ডিম, ডাল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5"/>
          <p:cNvSpPr/>
          <p:nvPr/>
        </p:nvSpPr>
        <p:spPr>
          <a:xfrm>
            <a:off x="274320" y="3017520"/>
            <a:ext cx="4114800" cy="1783080"/>
          </a:xfrm>
          <a:prstGeom prst="roundRect">
            <a:avLst>
              <a:gd fmla="val 6154" name="adj"/>
            </a:avLst>
          </a:prstGeom>
          <a:solidFill>
            <a:srgbClr val="F9A825">
              <a:alpha val="80000"/>
            </a:srgbClr>
          </a:solidFill>
          <a:ln cap="flat" cmpd="sng" w="19050">
            <a:solidFill>
              <a:srgbClr val="F9A825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15"/>
          <p:cNvSpPr/>
          <p:nvPr/>
        </p:nvSpPr>
        <p:spPr>
          <a:xfrm>
            <a:off x="365760" y="33832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🧈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5"/>
          <p:cNvSpPr/>
          <p:nvPr/>
        </p:nvSpPr>
        <p:spPr>
          <a:xfrm>
            <a:off x="1280160" y="3108960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স্নেহ জাতীয় খাবার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5"/>
          <p:cNvSpPr/>
          <p:nvPr/>
        </p:nvSpPr>
        <p:spPr>
          <a:xfrm>
            <a:off x="1280160" y="3703320"/>
            <a:ext cx="2971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তেল, ঘি, মাখন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5"/>
          <p:cNvSpPr/>
          <p:nvPr/>
        </p:nvSpPr>
        <p:spPr>
          <a:xfrm>
            <a:off x="4709160" y="3017520"/>
            <a:ext cx="4114800" cy="1783080"/>
          </a:xfrm>
          <a:prstGeom prst="roundRect">
            <a:avLst>
              <a:gd fmla="val 6154" name="adj"/>
            </a:avLst>
          </a:prstGeom>
          <a:solidFill>
            <a:srgbClr val="2E7D32">
              <a:alpha val="80000"/>
            </a:srgbClr>
          </a:solidFill>
          <a:ln cap="flat" cmpd="sng" w="19050">
            <a:solidFill>
              <a:srgbClr val="2E7D3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5"/>
          <p:cNvSpPr/>
          <p:nvPr/>
        </p:nvSpPr>
        <p:spPr>
          <a:xfrm>
            <a:off x="4800600" y="33832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🥦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5"/>
          <p:cNvSpPr/>
          <p:nvPr/>
        </p:nvSpPr>
        <p:spPr>
          <a:xfrm>
            <a:off x="5715000" y="3108960"/>
            <a:ext cx="2971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ভিটামিন ও খনিজ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5715000" y="3703320"/>
            <a:ext cx="2971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শাকসবজি, ফলমূল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E5F5"/>
        </a:solidFill>
      </p:bgPr>
    </p:bg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880E4F"/>
          </a:solidFill>
          <a:ln cap="flat" cmpd="sng" w="12700">
            <a:solidFill>
              <a:srgbClr val="880E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6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মূল্যায়ন (Assessment)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/>
          <p:nvPr/>
        </p:nvSpPr>
        <p:spPr>
          <a:xfrm>
            <a:off x="274320" y="1005840"/>
            <a:ext cx="8595360" cy="1188720"/>
          </a:xfrm>
          <a:prstGeom prst="roundRect">
            <a:avLst>
              <a:gd fmla="val 7692" name="adj"/>
            </a:avLst>
          </a:prstGeom>
          <a:solidFill>
            <a:srgbClr val="FFFFFF"/>
          </a:solidFill>
          <a:ln cap="flat" cmpd="sng" w="19050">
            <a:solidFill>
              <a:srgbClr val="AD145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6"/>
          <p:cNvSpPr/>
          <p:nvPr/>
        </p:nvSpPr>
        <p:spPr>
          <a:xfrm>
            <a:off x="274320" y="1005840"/>
            <a:ext cx="1645920" cy="1188720"/>
          </a:xfrm>
          <a:prstGeom prst="roundRect">
            <a:avLst>
              <a:gd fmla="val 7692" name="adj"/>
            </a:avLst>
          </a:prstGeom>
          <a:solidFill>
            <a:srgbClr val="AD1457"/>
          </a:solidFill>
          <a:ln cap="flat" cmpd="sng" w="12700">
            <a:solidFill>
              <a:srgbClr val="AD145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6"/>
          <p:cNvSpPr/>
          <p:nvPr/>
        </p:nvSpPr>
        <p:spPr>
          <a:xfrm>
            <a:off x="274320" y="1005840"/>
            <a:ext cx="164592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প্রশ্ন ১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6"/>
          <p:cNvSpPr/>
          <p:nvPr/>
        </p:nvSpPr>
        <p:spPr>
          <a:xfrm>
            <a:off x="2057400" y="1051560"/>
            <a:ext cx="6126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 কাকে বলে? মানবদেহের পরিপাকতন্ত্রের অঙ্গসমূহের নাম লেখো।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6"/>
          <p:cNvSpPr/>
          <p:nvPr/>
        </p:nvSpPr>
        <p:spPr>
          <a:xfrm>
            <a:off x="7132320" y="173736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D1457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AD1457"/>
                </a:solidFill>
                <a:latin typeface="Arial"/>
                <a:ea typeface="Arial"/>
                <a:cs typeface="Arial"/>
                <a:sym typeface="Arial"/>
              </a:rPr>
              <a:t>৩ নম্বর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6"/>
          <p:cNvSpPr/>
          <p:nvPr/>
        </p:nvSpPr>
        <p:spPr>
          <a:xfrm>
            <a:off x="274320" y="2331720"/>
            <a:ext cx="8595360" cy="1188720"/>
          </a:xfrm>
          <a:prstGeom prst="roundRect">
            <a:avLst>
              <a:gd fmla="val 7692" name="adj"/>
            </a:avLst>
          </a:prstGeom>
          <a:solidFill>
            <a:srgbClr val="FFFFFF"/>
          </a:solidFill>
          <a:ln cap="flat" cmpd="sng" w="19050">
            <a:solidFill>
              <a:srgbClr val="6A1B9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6"/>
          <p:cNvSpPr/>
          <p:nvPr/>
        </p:nvSpPr>
        <p:spPr>
          <a:xfrm>
            <a:off x="274320" y="2331720"/>
            <a:ext cx="1645920" cy="1188720"/>
          </a:xfrm>
          <a:prstGeom prst="roundRect">
            <a:avLst>
              <a:gd fmla="val 7692" name="adj"/>
            </a:avLst>
          </a:prstGeom>
          <a:solidFill>
            <a:srgbClr val="6A1B9A"/>
          </a:solidFill>
          <a:ln cap="flat" cmpd="sng" w="12700">
            <a:solidFill>
              <a:srgbClr val="6A1B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6"/>
          <p:cNvSpPr/>
          <p:nvPr/>
        </p:nvSpPr>
        <p:spPr>
          <a:xfrm>
            <a:off x="274320" y="2331720"/>
            <a:ext cx="164592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প্রশ্ন ২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6"/>
          <p:cNvSpPr/>
          <p:nvPr/>
        </p:nvSpPr>
        <p:spPr>
          <a:xfrm>
            <a:off x="2057400" y="2377440"/>
            <a:ext cx="6126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লালারস ও পাকরসের মধ্যে পার্থক্য লেখো।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6"/>
          <p:cNvSpPr/>
          <p:nvPr/>
        </p:nvSpPr>
        <p:spPr>
          <a:xfrm>
            <a:off x="7132320" y="306324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৩ নম্বর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6"/>
          <p:cNvSpPr/>
          <p:nvPr/>
        </p:nvSpPr>
        <p:spPr>
          <a:xfrm>
            <a:off x="274320" y="3657600"/>
            <a:ext cx="8595360" cy="1188720"/>
          </a:xfrm>
          <a:prstGeom prst="roundRect">
            <a:avLst>
              <a:gd fmla="val 7692" name="adj"/>
            </a:avLst>
          </a:prstGeom>
          <a:solidFill>
            <a:srgbClr val="FFFFFF"/>
          </a:solidFill>
          <a:ln cap="flat" cmpd="sng" w="1905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6"/>
          <p:cNvSpPr/>
          <p:nvPr/>
        </p:nvSpPr>
        <p:spPr>
          <a:xfrm>
            <a:off x="274320" y="3657600"/>
            <a:ext cx="1645920" cy="1188720"/>
          </a:xfrm>
          <a:prstGeom prst="roundRect">
            <a:avLst>
              <a:gd fmla="val 7692" name="adj"/>
            </a:avLst>
          </a:prstGeom>
          <a:solidFill>
            <a:srgbClr val="1565C0"/>
          </a:solidFill>
          <a:ln cap="flat" cmpd="sng" w="127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6"/>
          <p:cNvSpPr/>
          <p:nvPr/>
        </p:nvSpPr>
        <p:spPr>
          <a:xfrm>
            <a:off x="274320" y="3657600"/>
            <a:ext cx="164592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প্রশ্ন ৩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6"/>
          <p:cNvSpPr/>
          <p:nvPr/>
        </p:nvSpPr>
        <p:spPr>
          <a:xfrm>
            <a:off x="2057400" y="3703320"/>
            <a:ext cx="61264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ক্ষুদ্রান্ত্রে খাদ্য শোষণের প্রক্রিয়া বর্ণনা করো।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6"/>
          <p:cNvSpPr/>
          <p:nvPr/>
        </p:nvSpPr>
        <p:spPr>
          <a:xfrm>
            <a:off x="7132320" y="438912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৪ নম্বর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6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0E4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880E4F"/>
                </a:solidFill>
                <a:latin typeface="Arial"/>
                <a:ea typeface="Arial"/>
                <a:cs typeface="Arial"/>
                <a:sym typeface="Arial"/>
              </a:rPr>
              <a:t>মোট: ১০ নম্বর | সময়: ১৫ মিনিট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0F2F1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695C"/>
          </a:solidFill>
          <a:ln cap="flat" cmpd="sng" w="12700">
            <a:solidFill>
              <a:srgbClr val="006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7"/>
          <p:cNvSpPr/>
          <p:nvPr/>
        </p:nvSpPr>
        <p:spPr>
          <a:xfrm>
            <a:off x="137160" y="91440"/>
            <a:ext cx="731400" cy="731400"/>
          </a:xfrm>
          <a:prstGeom prst="ellipse">
            <a:avLst/>
          </a:prstGeom>
          <a:solidFill>
            <a:srgbClr val="FFD6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7"/>
          <p:cNvSpPr/>
          <p:nvPr/>
        </p:nvSpPr>
        <p:spPr>
          <a:xfrm>
            <a:off x="137160" y="91440"/>
            <a:ext cx="7314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5C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695C"/>
                </a:solidFill>
                <a:latin typeface="Arial"/>
                <a:ea typeface="Arial"/>
                <a:cs typeface="Arial"/>
                <a:sym typeface="Arial"/>
              </a:rPr>
              <a:t>🏠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7"/>
          <p:cNvSpPr/>
          <p:nvPr/>
        </p:nvSpPr>
        <p:spPr>
          <a:xfrm>
            <a:off x="1005840" y="91440"/>
            <a:ext cx="78639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বাড়ির কাজ (Home Work)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7"/>
          <p:cNvSpPr/>
          <p:nvPr/>
        </p:nvSpPr>
        <p:spPr>
          <a:xfrm>
            <a:off x="365760" y="1005840"/>
            <a:ext cx="8412600" cy="3931800"/>
          </a:xfrm>
          <a:prstGeom prst="roundRect">
            <a:avLst>
              <a:gd fmla="val 2791" name="adj"/>
            </a:avLst>
          </a:prstGeom>
          <a:solidFill>
            <a:srgbClr val="FFFFFF"/>
          </a:solidFill>
          <a:ln cap="flat" cmpd="sng" w="19050">
            <a:solidFill>
              <a:srgbClr val="4DB6A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7"/>
          <p:cNvSpPr/>
          <p:nvPr/>
        </p:nvSpPr>
        <p:spPr>
          <a:xfrm>
            <a:off x="548640" y="1097280"/>
            <a:ext cx="8046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5C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695C"/>
                </a:solidFill>
                <a:latin typeface="Arial"/>
                <a:ea typeface="Arial"/>
                <a:cs typeface="Arial"/>
                <a:sym typeface="Arial"/>
              </a:rPr>
              <a:t>নিচের কাজগুলো বাড়িতে করে আসবে: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7"/>
          <p:cNvSpPr/>
          <p:nvPr/>
        </p:nvSpPr>
        <p:spPr>
          <a:xfrm>
            <a:off x="502920" y="1627632"/>
            <a:ext cx="411600" cy="411600"/>
          </a:xfrm>
          <a:prstGeom prst="ellipse">
            <a:avLst/>
          </a:prstGeom>
          <a:solidFill>
            <a:srgbClr val="00796B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7"/>
          <p:cNvSpPr/>
          <p:nvPr/>
        </p:nvSpPr>
        <p:spPr>
          <a:xfrm>
            <a:off x="502920" y="1627632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১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7"/>
          <p:cNvSpPr/>
          <p:nvPr/>
        </p:nvSpPr>
        <p:spPr>
          <a:xfrm>
            <a:off x="1005840" y="1609344"/>
            <a:ext cx="7498200" cy="640200"/>
          </a:xfrm>
          <a:prstGeom prst="roundRect">
            <a:avLst>
              <a:gd fmla="val 8571" name="adj"/>
            </a:avLst>
          </a:prstGeom>
          <a:solidFill>
            <a:srgbClr val="E0F7FA"/>
          </a:solidFill>
          <a:ln cap="flat" cmpd="sng" w="9525">
            <a:solidFill>
              <a:srgbClr val="0079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7"/>
          <p:cNvSpPr/>
          <p:nvPr/>
        </p:nvSpPr>
        <p:spPr>
          <a:xfrm>
            <a:off x="1097280" y="1636776"/>
            <a:ext cx="73152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একটি পরিষ্কার ও নামাংকিত চিত্র আঁকো।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7"/>
          <p:cNvSpPr/>
          <p:nvPr/>
        </p:nvSpPr>
        <p:spPr>
          <a:xfrm>
            <a:off x="502920" y="2432304"/>
            <a:ext cx="411600" cy="411600"/>
          </a:xfrm>
          <a:prstGeom prst="ellipse">
            <a:avLst/>
          </a:prstGeom>
          <a:solidFill>
            <a:srgbClr val="00838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7"/>
          <p:cNvSpPr/>
          <p:nvPr/>
        </p:nvSpPr>
        <p:spPr>
          <a:xfrm>
            <a:off x="502920" y="2432304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২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7"/>
          <p:cNvSpPr/>
          <p:nvPr/>
        </p:nvSpPr>
        <p:spPr>
          <a:xfrm>
            <a:off x="1005840" y="2414016"/>
            <a:ext cx="7498200" cy="640200"/>
          </a:xfrm>
          <a:prstGeom prst="roundRect">
            <a:avLst>
              <a:gd fmla="val 8571" name="adj"/>
            </a:avLst>
          </a:prstGeom>
          <a:solidFill>
            <a:srgbClr val="F0FFF0"/>
          </a:solidFill>
          <a:ln cap="flat" cmpd="sng" w="9525">
            <a:solidFill>
              <a:srgbClr val="008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7"/>
          <p:cNvSpPr/>
          <p:nvPr/>
        </p:nvSpPr>
        <p:spPr>
          <a:xfrm>
            <a:off x="1097280" y="2441448"/>
            <a:ext cx="73152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পাঁচটি পাচক রসের নাম, উৎস ও কাজের একটি তালিকা তৈরি করো।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7"/>
          <p:cNvSpPr/>
          <p:nvPr/>
        </p:nvSpPr>
        <p:spPr>
          <a:xfrm>
            <a:off x="502920" y="3236976"/>
            <a:ext cx="411600" cy="411600"/>
          </a:xfrm>
          <a:prstGeom prst="ellipse">
            <a:avLst/>
          </a:prstGeom>
          <a:solidFill>
            <a:srgbClr val="0277BD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7"/>
          <p:cNvSpPr/>
          <p:nvPr/>
        </p:nvSpPr>
        <p:spPr>
          <a:xfrm>
            <a:off x="502920" y="3236976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৩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7"/>
          <p:cNvSpPr/>
          <p:nvPr/>
        </p:nvSpPr>
        <p:spPr>
          <a:xfrm>
            <a:off x="1005840" y="3218688"/>
            <a:ext cx="7498200" cy="640200"/>
          </a:xfrm>
          <a:prstGeom prst="roundRect">
            <a:avLst>
              <a:gd fmla="val 8571" name="adj"/>
            </a:avLst>
          </a:prstGeom>
          <a:solidFill>
            <a:srgbClr val="E0F7FA"/>
          </a:solidFill>
          <a:ln cap="flat" cmpd="sng" w="9525">
            <a:solidFill>
              <a:srgbClr val="0277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7"/>
          <p:cNvSpPr/>
          <p:nvPr/>
        </p:nvSpPr>
        <p:spPr>
          <a:xfrm>
            <a:off x="1097280" y="3246120"/>
            <a:ext cx="73152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যেকোনো একটি রোগের নাম, কারণ ও প্রতিকার লেখো।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7"/>
          <p:cNvSpPr/>
          <p:nvPr/>
        </p:nvSpPr>
        <p:spPr>
          <a:xfrm>
            <a:off x="502920" y="4041648"/>
            <a:ext cx="411600" cy="411600"/>
          </a:xfrm>
          <a:prstGeom prst="ellipse">
            <a:avLst/>
          </a:prstGeom>
          <a:solidFill>
            <a:srgbClr val="1565C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7"/>
          <p:cNvSpPr/>
          <p:nvPr/>
        </p:nvSpPr>
        <p:spPr>
          <a:xfrm>
            <a:off x="502920" y="4041648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৪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7"/>
          <p:cNvSpPr/>
          <p:nvPr/>
        </p:nvSpPr>
        <p:spPr>
          <a:xfrm>
            <a:off x="1005840" y="4023360"/>
            <a:ext cx="7498200" cy="640200"/>
          </a:xfrm>
          <a:prstGeom prst="roundRect">
            <a:avLst>
              <a:gd fmla="val 8571" name="adj"/>
            </a:avLst>
          </a:prstGeom>
          <a:solidFill>
            <a:srgbClr val="F0FFF0"/>
          </a:solidFill>
          <a:ln cap="flat" cmpd="sng" w="9525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7"/>
          <p:cNvSpPr/>
          <p:nvPr/>
        </p:nvSpPr>
        <p:spPr>
          <a:xfrm>
            <a:off x="1097280" y="4050792"/>
            <a:ext cx="73152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স্বাস্থ্যকর খাদ্যাভ্যাস নিয়ে একটি অনুচ্ছেদ লেখো (১০০ শব্দের মধ্যে)।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37E"/>
        </a:solidFill>
      </p:bgPr>
    </p:bg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37E"/>
          </a:solidFill>
          <a:ln cap="flat" cmpd="sng" w="12700">
            <a:solidFill>
              <a:srgbClr val="1A23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8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283593"/>
          </a:solidFill>
          <a:ln cap="flat" cmpd="sng" w="12700">
            <a:solidFill>
              <a:srgbClr val="2835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8"/>
          <p:cNvSpPr/>
          <p:nvPr/>
        </p:nvSpPr>
        <p:spPr>
          <a:xfrm>
            <a:off x="763524" y="2270455"/>
            <a:ext cx="301800" cy="2415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8"/>
          <p:cNvSpPr/>
          <p:nvPr/>
        </p:nvSpPr>
        <p:spPr>
          <a:xfrm>
            <a:off x="1065276" y="2421331"/>
            <a:ext cx="301800" cy="2415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8"/>
          <p:cNvSpPr/>
          <p:nvPr/>
        </p:nvSpPr>
        <p:spPr>
          <a:xfrm>
            <a:off x="1115568" y="2773375"/>
            <a:ext cx="301800" cy="2415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8"/>
          <p:cNvSpPr/>
          <p:nvPr/>
        </p:nvSpPr>
        <p:spPr>
          <a:xfrm>
            <a:off x="864108" y="3024835"/>
            <a:ext cx="301800" cy="2415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8"/>
          <p:cNvSpPr/>
          <p:nvPr/>
        </p:nvSpPr>
        <p:spPr>
          <a:xfrm>
            <a:off x="562356" y="3004718"/>
            <a:ext cx="301800" cy="2415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8"/>
          <p:cNvSpPr/>
          <p:nvPr/>
        </p:nvSpPr>
        <p:spPr>
          <a:xfrm>
            <a:off x="391363" y="2723083"/>
            <a:ext cx="301800" cy="2415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8"/>
          <p:cNvSpPr/>
          <p:nvPr/>
        </p:nvSpPr>
        <p:spPr>
          <a:xfrm>
            <a:off x="431597" y="2401214"/>
            <a:ext cx="301800" cy="2415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8"/>
          <p:cNvSpPr/>
          <p:nvPr/>
        </p:nvSpPr>
        <p:spPr>
          <a:xfrm>
            <a:off x="793699" y="2622499"/>
            <a:ext cx="241500" cy="2415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8"/>
          <p:cNvSpPr/>
          <p:nvPr/>
        </p:nvSpPr>
        <p:spPr>
          <a:xfrm>
            <a:off x="8078724" y="2270455"/>
            <a:ext cx="301800" cy="2415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8"/>
          <p:cNvSpPr/>
          <p:nvPr/>
        </p:nvSpPr>
        <p:spPr>
          <a:xfrm>
            <a:off x="8380476" y="2421331"/>
            <a:ext cx="301800" cy="2415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8"/>
          <p:cNvSpPr/>
          <p:nvPr/>
        </p:nvSpPr>
        <p:spPr>
          <a:xfrm>
            <a:off x="8430768" y="2773375"/>
            <a:ext cx="301800" cy="2415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8"/>
          <p:cNvSpPr/>
          <p:nvPr/>
        </p:nvSpPr>
        <p:spPr>
          <a:xfrm>
            <a:off x="8179308" y="3024835"/>
            <a:ext cx="301800" cy="2415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8"/>
          <p:cNvSpPr/>
          <p:nvPr/>
        </p:nvSpPr>
        <p:spPr>
          <a:xfrm>
            <a:off x="7877556" y="3004718"/>
            <a:ext cx="301800" cy="2415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8"/>
          <p:cNvSpPr/>
          <p:nvPr/>
        </p:nvSpPr>
        <p:spPr>
          <a:xfrm>
            <a:off x="7706563" y="2723083"/>
            <a:ext cx="301800" cy="2415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8"/>
          <p:cNvSpPr/>
          <p:nvPr/>
        </p:nvSpPr>
        <p:spPr>
          <a:xfrm>
            <a:off x="7746797" y="2401214"/>
            <a:ext cx="301800" cy="2415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8"/>
          <p:cNvSpPr/>
          <p:nvPr/>
        </p:nvSpPr>
        <p:spPr>
          <a:xfrm>
            <a:off x="8108899" y="2622499"/>
            <a:ext cx="241500" cy="2415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8"/>
          <p:cNvSpPr/>
          <p:nvPr/>
        </p:nvSpPr>
        <p:spPr>
          <a:xfrm>
            <a:off x="368046" y="269291"/>
            <a:ext cx="178200" cy="1425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8"/>
          <p:cNvSpPr/>
          <p:nvPr/>
        </p:nvSpPr>
        <p:spPr>
          <a:xfrm>
            <a:off x="546354" y="358445"/>
            <a:ext cx="178200" cy="1425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8"/>
          <p:cNvSpPr/>
          <p:nvPr/>
        </p:nvSpPr>
        <p:spPr>
          <a:xfrm>
            <a:off x="576072" y="566471"/>
            <a:ext cx="178200" cy="1425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8"/>
          <p:cNvSpPr/>
          <p:nvPr/>
        </p:nvSpPr>
        <p:spPr>
          <a:xfrm>
            <a:off x="427482" y="715061"/>
            <a:ext cx="178200" cy="1425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8"/>
          <p:cNvSpPr/>
          <p:nvPr/>
        </p:nvSpPr>
        <p:spPr>
          <a:xfrm>
            <a:off x="249174" y="703174"/>
            <a:ext cx="178200" cy="1425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8"/>
          <p:cNvSpPr/>
          <p:nvPr/>
        </p:nvSpPr>
        <p:spPr>
          <a:xfrm>
            <a:off x="148133" y="536753"/>
            <a:ext cx="178200" cy="1425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8"/>
          <p:cNvSpPr/>
          <p:nvPr/>
        </p:nvSpPr>
        <p:spPr>
          <a:xfrm>
            <a:off x="171907" y="346558"/>
            <a:ext cx="178200" cy="1425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8"/>
          <p:cNvSpPr/>
          <p:nvPr/>
        </p:nvSpPr>
        <p:spPr>
          <a:xfrm>
            <a:off x="385877" y="477317"/>
            <a:ext cx="142500" cy="1425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8"/>
          <p:cNvSpPr/>
          <p:nvPr/>
        </p:nvSpPr>
        <p:spPr>
          <a:xfrm>
            <a:off x="8597646" y="269291"/>
            <a:ext cx="178200" cy="1425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8"/>
          <p:cNvSpPr/>
          <p:nvPr/>
        </p:nvSpPr>
        <p:spPr>
          <a:xfrm>
            <a:off x="8775954" y="358445"/>
            <a:ext cx="178200" cy="1425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8"/>
          <p:cNvSpPr/>
          <p:nvPr/>
        </p:nvSpPr>
        <p:spPr>
          <a:xfrm>
            <a:off x="8805672" y="566471"/>
            <a:ext cx="178200" cy="1425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8"/>
          <p:cNvSpPr/>
          <p:nvPr/>
        </p:nvSpPr>
        <p:spPr>
          <a:xfrm>
            <a:off x="8657082" y="715061"/>
            <a:ext cx="178200" cy="1425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8"/>
          <p:cNvSpPr/>
          <p:nvPr/>
        </p:nvSpPr>
        <p:spPr>
          <a:xfrm>
            <a:off x="8478774" y="703174"/>
            <a:ext cx="178200" cy="1425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8"/>
          <p:cNvSpPr/>
          <p:nvPr/>
        </p:nvSpPr>
        <p:spPr>
          <a:xfrm>
            <a:off x="8377733" y="536753"/>
            <a:ext cx="178200" cy="1425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8"/>
          <p:cNvSpPr/>
          <p:nvPr/>
        </p:nvSpPr>
        <p:spPr>
          <a:xfrm>
            <a:off x="8401507" y="346558"/>
            <a:ext cx="178200" cy="1425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8"/>
          <p:cNvSpPr/>
          <p:nvPr/>
        </p:nvSpPr>
        <p:spPr>
          <a:xfrm>
            <a:off x="8615477" y="477317"/>
            <a:ext cx="142500" cy="1425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8"/>
          <p:cNvSpPr/>
          <p:nvPr/>
        </p:nvSpPr>
        <p:spPr>
          <a:xfrm>
            <a:off x="4489704" y="4588459"/>
            <a:ext cx="164700" cy="1317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8"/>
          <p:cNvSpPr/>
          <p:nvPr/>
        </p:nvSpPr>
        <p:spPr>
          <a:xfrm>
            <a:off x="4654296" y="4670755"/>
            <a:ext cx="164700" cy="1317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8"/>
          <p:cNvSpPr/>
          <p:nvPr/>
        </p:nvSpPr>
        <p:spPr>
          <a:xfrm>
            <a:off x="4681728" y="4862779"/>
            <a:ext cx="164700" cy="1317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8"/>
          <p:cNvSpPr/>
          <p:nvPr/>
        </p:nvSpPr>
        <p:spPr>
          <a:xfrm>
            <a:off x="4544568" y="4999939"/>
            <a:ext cx="164700" cy="1317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8"/>
          <p:cNvSpPr/>
          <p:nvPr/>
        </p:nvSpPr>
        <p:spPr>
          <a:xfrm>
            <a:off x="4379976" y="4988966"/>
            <a:ext cx="164700" cy="1317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8"/>
          <p:cNvSpPr/>
          <p:nvPr/>
        </p:nvSpPr>
        <p:spPr>
          <a:xfrm>
            <a:off x="4286707" y="4835347"/>
            <a:ext cx="164700" cy="1317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8"/>
          <p:cNvSpPr/>
          <p:nvPr/>
        </p:nvSpPr>
        <p:spPr>
          <a:xfrm>
            <a:off x="4308653" y="4659782"/>
            <a:ext cx="164700" cy="1317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8"/>
          <p:cNvSpPr/>
          <p:nvPr/>
        </p:nvSpPr>
        <p:spPr>
          <a:xfrm>
            <a:off x="4506163" y="4780483"/>
            <a:ext cx="131700" cy="1317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8"/>
          <p:cNvSpPr/>
          <p:nvPr/>
        </p:nvSpPr>
        <p:spPr>
          <a:xfrm>
            <a:off x="2224278" y="4470044"/>
            <a:ext cx="123300" cy="987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8"/>
          <p:cNvSpPr/>
          <p:nvPr/>
        </p:nvSpPr>
        <p:spPr>
          <a:xfrm>
            <a:off x="2347722" y="4531766"/>
            <a:ext cx="123300" cy="987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8"/>
          <p:cNvSpPr/>
          <p:nvPr/>
        </p:nvSpPr>
        <p:spPr>
          <a:xfrm>
            <a:off x="2368296" y="4675784"/>
            <a:ext cx="123300" cy="987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8"/>
          <p:cNvSpPr/>
          <p:nvPr/>
        </p:nvSpPr>
        <p:spPr>
          <a:xfrm>
            <a:off x="2265426" y="4778654"/>
            <a:ext cx="123300" cy="987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8"/>
          <p:cNvSpPr/>
          <p:nvPr/>
        </p:nvSpPr>
        <p:spPr>
          <a:xfrm>
            <a:off x="2141982" y="4770425"/>
            <a:ext cx="123300" cy="987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8"/>
          <p:cNvSpPr/>
          <p:nvPr/>
        </p:nvSpPr>
        <p:spPr>
          <a:xfrm>
            <a:off x="2072030" y="4655210"/>
            <a:ext cx="123300" cy="987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8"/>
          <p:cNvSpPr/>
          <p:nvPr/>
        </p:nvSpPr>
        <p:spPr>
          <a:xfrm>
            <a:off x="2088490" y="4523537"/>
            <a:ext cx="123300" cy="987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8"/>
          <p:cNvSpPr/>
          <p:nvPr/>
        </p:nvSpPr>
        <p:spPr>
          <a:xfrm>
            <a:off x="2236622" y="4614062"/>
            <a:ext cx="98700" cy="987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8"/>
          <p:cNvSpPr/>
          <p:nvPr/>
        </p:nvSpPr>
        <p:spPr>
          <a:xfrm>
            <a:off x="6796278" y="4470044"/>
            <a:ext cx="123300" cy="98700"/>
          </a:xfrm>
          <a:prstGeom prst="ellipse">
            <a:avLst/>
          </a:prstGeom>
          <a:solidFill>
            <a:srgbClr val="FF408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8"/>
          <p:cNvSpPr/>
          <p:nvPr/>
        </p:nvSpPr>
        <p:spPr>
          <a:xfrm>
            <a:off x="6919722" y="4531766"/>
            <a:ext cx="123300" cy="98700"/>
          </a:xfrm>
          <a:prstGeom prst="ellipse">
            <a:avLst/>
          </a:prstGeom>
          <a:solidFill>
            <a:srgbClr val="FF6D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18"/>
          <p:cNvSpPr/>
          <p:nvPr/>
        </p:nvSpPr>
        <p:spPr>
          <a:xfrm>
            <a:off x="6940296" y="4675784"/>
            <a:ext cx="123300" cy="98700"/>
          </a:xfrm>
          <a:prstGeom prst="ellipse">
            <a:avLst/>
          </a:prstGeom>
          <a:solidFill>
            <a:srgbClr val="FFEA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8"/>
          <p:cNvSpPr/>
          <p:nvPr/>
        </p:nvSpPr>
        <p:spPr>
          <a:xfrm>
            <a:off x="6837426" y="4778654"/>
            <a:ext cx="123300" cy="98700"/>
          </a:xfrm>
          <a:prstGeom prst="ellipse">
            <a:avLst/>
          </a:prstGeom>
          <a:solidFill>
            <a:srgbClr val="00E67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8"/>
          <p:cNvSpPr/>
          <p:nvPr/>
        </p:nvSpPr>
        <p:spPr>
          <a:xfrm>
            <a:off x="6713982" y="4770425"/>
            <a:ext cx="123300" cy="98700"/>
          </a:xfrm>
          <a:prstGeom prst="ellipse">
            <a:avLst/>
          </a:prstGeom>
          <a:solidFill>
            <a:srgbClr val="40C4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8"/>
          <p:cNvSpPr/>
          <p:nvPr/>
        </p:nvSpPr>
        <p:spPr>
          <a:xfrm>
            <a:off x="6644030" y="4655210"/>
            <a:ext cx="123300" cy="98700"/>
          </a:xfrm>
          <a:prstGeom prst="ellipse">
            <a:avLst/>
          </a:prstGeom>
          <a:solidFill>
            <a:srgbClr val="7C4D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8"/>
          <p:cNvSpPr/>
          <p:nvPr/>
        </p:nvSpPr>
        <p:spPr>
          <a:xfrm>
            <a:off x="6660490" y="4523537"/>
            <a:ext cx="123300" cy="98700"/>
          </a:xfrm>
          <a:prstGeom prst="ellipse">
            <a:avLst/>
          </a:prstGeom>
          <a:solidFill>
            <a:srgbClr val="FF525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8"/>
          <p:cNvSpPr/>
          <p:nvPr/>
        </p:nvSpPr>
        <p:spPr>
          <a:xfrm>
            <a:off x="6808622" y="4614062"/>
            <a:ext cx="98700" cy="98700"/>
          </a:xfrm>
          <a:prstGeom prst="ellipse">
            <a:avLst/>
          </a:prstGeom>
          <a:solidFill>
            <a:srgbClr val="FFD600"/>
          </a:solidFill>
          <a:ln cap="flat" cmpd="sng" w="19050">
            <a:solidFill>
              <a:srgbClr val="FF6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8"/>
          <p:cNvSpPr/>
          <p:nvPr/>
        </p:nvSpPr>
        <p:spPr>
          <a:xfrm>
            <a:off x="457200" y="822960"/>
            <a:ext cx="8229600" cy="1097400"/>
          </a:xfrm>
          <a:prstGeom prst="rect">
            <a:avLst/>
          </a:prstGeom>
          <a:noFill/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6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D600"/>
                </a:solidFill>
                <a:latin typeface="Arial"/>
                <a:ea typeface="Arial"/>
                <a:cs typeface="Arial"/>
                <a:sym typeface="Arial"/>
              </a:rPr>
              <a:t>সবাইকে ফুলেল শুভেচ্ছা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8"/>
          <p:cNvSpPr/>
          <p:nvPr/>
        </p:nvSpPr>
        <p:spPr>
          <a:xfrm>
            <a:off x="457200" y="1920240"/>
            <a:ext cx="82296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D6A7"/>
              </a:buClr>
              <a:buSzPts val="2400"/>
              <a:buFont typeface="Arial"/>
              <a:buNone/>
            </a:pPr>
            <a:r>
              <a:rPr b="0" i="1" lang="en-US" sz="2400" u="none" cap="none" strike="noStrike">
                <a:solidFill>
                  <a:srgbClr val="A5D6A7"/>
                </a:solidFill>
                <a:latin typeface="Arial"/>
                <a:ea typeface="Arial"/>
                <a:cs typeface="Arial"/>
                <a:sym typeface="Arial"/>
              </a:rPr>
              <a:t>Floral Greetings to Everyone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8"/>
          <p:cNvSpPr/>
          <p:nvPr/>
        </p:nvSpPr>
        <p:spPr>
          <a:xfrm>
            <a:off x="457200" y="2606040"/>
            <a:ext cx="82296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ধন্যবাদ | Thank You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8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CBC4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80CBC4"/>
                </a:solidFill>
                <a:latin typeface="Arial"/>
                <a:ea typeface="Arial"/>
                <a:cs typeface="Arial"/>
                <a:sym typeface="Arial"/>
              </a:rPr>
              <a:t>আব্দুস সামাদ | ভাটেরা উচ্চ বিদ্যালয়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237E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37E"/>
          </a:solidFill>
          <a:ln cap="flat" cmpd="sng" w="2857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283593"/>
          </a:solidFill>
          <a:ln cap="flat" cmpd="sng" w="12700">
            <a:solidFill>
              <a:srgbClr val="28359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6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D600"/>
                </a:solidFill>
                <a:latin typeface="Arial"/>
                <a:ea typeface="Arial"/>
                <a:cs typeface="Arial"/>
                <a:sym typeface="Arial"/>
              </a:rPr>
              <a:t>শিক্ষক পরিচিতি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1058375" y="960125"/>
            <a:ext cx="6724800" cy="32328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2468880" y="1188720"/>
            <a:ext cx="14630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নাম: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023360" y="1188720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আব্দুস সামাদ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2468880" y="1719072"/>
            <a:ext cx="14630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পদবি: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4023360" y="1719072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সহকারী শিক্ষক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2468880" y="2249424"/>
            <a:ext cx="14630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প্রতিষ্ঠান: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4023360" y="2249424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ভাটেরা উচ্চ বিদ্যালয়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2468880" y="2779776"/>
            <a:ext cx="14630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ঠিকানা: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4023360" y="2779776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ভাটেরা, কুলাউড়া, মৌলভীবাজার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2468880" y="3310128"/>
            <a:ext cx="14630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65C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ইমেইল: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4023360" y="3310128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abdussamad5492@gmail.com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E5F5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"/>
          <p:cNvSpPr/>
          <p:nvPr/>
        </p:nvSpPr>
        <p:spPr>
          <a:xfrm>
            <a:off x="0" y="0"/>
            <a:ext cx="9144000" cy="1005900"/>
          </a:xfrm>
          <a:prstGeom prst="rect">
            <a:avLst/>
          </a:prstGeom>
          <a:solidFill>
            <a:srgbClr val="6A1B9A"/>
          </a:solidFill>
          <a:ln cap="flat" cmpd="sng" w="12700">
            <a:solidFill>
              <a:srgbClr val="6A1B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57200" y="13716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পাঠ পরিচিতি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1097280" y="1097280"/>
            <a:ext cx="6949500" cy="658500"/>
          </a:xfrm>
          <a:prstGeom prst="rect">
            <a:avLst/>
          </a:prstGeom>
          <a:solidFill>
            <a:srgbClr val="E1BEE7"/>
          </a:solidFill>
          <a:ln cap="flat" cmpd="sng" w="9525">
            <a:solidFill>
              <a:srgbClr val="CE93D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1280160" y="1143000"/>
            <a:ext cx="18288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বিষয়: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3200400" y="1143000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বিজ্ঞান (Science)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1097280" y="1828800"/>
            <a:ext cx="6949500" cy="658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E93D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280160" y="1874520"/>
            <a:ext cx="18288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শ্রেণি: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3200400" y="1874520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নবম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097280" y="2560320"/>
            <a:ext cx="6949500" cy="658500"/>
          </a:xfrm>
          <a:prstGeom prst="rect">
            <a:avLst/>
          </a:prstGeom>
          <a:solidFill>
            <a:srgbClr val="E1BEE7"/>
          </a:solidFill>
          <a:ln cap="flat" cmpd="sng" w="9525">
            <a:solidFill>
              <a:srgbClr val="CE93D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1280160" y="2606040"/>
            <a:ext cx="18288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শাখা: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3200400" y="2606040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বিজ্ঞান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1097280" y="3291840"/>
            <a:ext cx="6949500" cy="658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E93D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1280160" y="3337560"/>
            <a:ext cx="18288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অধ্যায়: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3200400" y="3337560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অধ্যায়</a:t>
            </a:r>
            <a:r>
              <a:rPr b="0" i="0" lang="en-US" sz="1500" u="none" cap="none" strike="noStrike">
                <a:solidFill>
                  <a:srgbClr val="212121"/>
                </a:solidFill>
                <a:latin typeface="Calibri"/>
                <a:ea typeface="Calibri"/>
                <a:cs typeface="Calibri"/>
                <a:sym typeface="Calibri"/>
              </a:rPr>
              <a:t> ০৫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1097280" y="4023360"/>
            <a:ext cx="6949500" cy="658500"/>
          </a:xfrm>
          <a:prstGeom prst="rect">
            <a:avLst/>
          </a:prstGeom>
          <a:solidFill>
            <a:srgbClr val="E1BEE7"/>
          </a:solidFill>
          <a:ln cap="flat" cmpd="sng" w="9525">
            <a:solidFill>
              <a:srgbClr val="CE93D8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1280160" y="4069080"/>
            <a:ext cx="18288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1B9A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6A1B9A"/>
                </a:solidFill>
                <a:latin typeface="Arial"/>
                <a:ea typeface="Arial"/>
                <a:cs typeface="Arial"/>
                <a:sym typeface="Arial"/>
              </a:rPr>
              <a:t>সময়: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3200400" y="4069080"/>
            <a:ext cx="4572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৪৫ মিনিট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8F5E9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7D32"/>
          </a:solidFill>
          <a:ln cap="flat" cmpd="sng" w="12700">
            <a:solidFill>
              <a:srgbClr val="2E7D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457200" y="13716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শিখনফল (Learning Outcomes)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365760" y="1097280"/>
            <a:ext cx="8412480" cy="658368"/>
          </a:xfrm>
          <a:prstGeom prst="roundRect">
            <a:avLst>
              <a:gd fmla="val 11111" name="adj"/>
            </a:avLst>
          </a:prstGeom>
          <a:solidFill>
            <a:srgbClr val="C8E6C9"/>
          </a:solidFill>
          <a:ln cap="flat" cmpd="sng" w="9525">
            <a:solidFill>
              <a:srgbClr val="A5D6A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457200" y="1170432"/>
            <a:ext cx="457200" cy="457200"/>
          </a:xfrm>
          <a:prstGeom prst="ellipse">
            <a:avLst/>
          </a:prstGeom>
          <a:solidFill>
            <a:srgbClr val="1B5E2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457200" y="117043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①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1051560" y="1170432"/>
            <a:ext cx="7589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পরিপাক ও পরিপাকতন্ত্রের সংজ্ঞা বলতে পারবে।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365760" y="1856232"/>
            <a:ext cx="8412480" cy="658368"/>
          </a:xfrm>
          <a:prstGeom prst="roundRect">
            <a:avLst>
              <a:gd fmla="val 11111" name="adj"/>
            </a:avLst>
          </a:prstGeom>
          <a:solidFill>
            <a:srgbClr val="FFFFFF"/>
          </a:solidFill>
          <a:ln cap="flat" cmpd="sng" w="9525">
            <a:solidFill>
              <a:srgbClr val="A5D6A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457200" y="1929384"/>
            <a:ext cx="457200" cy="457200"/>
          </a:xfrm>
          <a:prstGeom prst="ellipse">
            <a:avLst/>
          </a:prstGeom>
          <a:solidFill>
            <a:srgbClr val="2E7D3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457200" y="1929384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②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1051560" y="1929384"/>
            <a:ext cx="7589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বিভিন্ন অঙ্গের নাম ও কাজ বর্ণনা করতে পারবে।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365760" y="2615184"/>
            <a:ext cx="8412480" cy="658368"/>
          </a:xfrm>
          <a:prstGeom prst="roundRect">
            <a:avLst>
              <a:gd fmla="val 11111" name="adj"/>
            </a:avLst>
          </a:prstGeom>
          <a:solidFill>
            <a:srgbClr val="C8E6C9"/>
          </a:solidFill>
          <a:ln cap="flat" cmpd="sng" w="9525">
            <a:solidFill>
              <a:srgbClr val="A5D6A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457200" y="2688336"/>
            <a:ext cx="457200" cy="457200"/>
          </a:xfrm>
          <a:prstGeom prst="ellipse">
            <a:avLst/>
          </a:prstGeom>
          <a:solidFill>
            <a:srgbClr val="388E3C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457200" y="2688336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③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1051560" y="2688336"/>
            <a:ext cx="7589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পাচন রসের ভূমিকা ব্যাখ্যা করতে পারবে।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365760" y="3374136"/>
            <a:ext cx="8412480" cy="658368"/>
          </a:xfrm>
          <a:prstGeom prst="roundRect">
            <a:avLst>
              <a:gd fmla="val 11111" name="adj"/>
            </a:avLst>
          </a:prstGeom>
          <a:solidFill>
            <a:srgbClr val="FFFFFF"/>
          </a:solidFill>
          <a:ln cap="flat" cmpd="sng" w="9525">
            <a:solidFill>
              <a:srgbClr val="A5D6A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457200" y="3447288"/>
            <a:ext cx="457200" cy="457200"/>
          </a:xfrm>
          <a:prstGeom prst="ellipse">
            <a:avLst/>
          </a:prstGeom>
          <a:solidFill>
            <a:srgbClr val="43A047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457200" y="344728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④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1051560" y="3447288"/>
            <a:ext cx="7589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খাদ্য পরিপাকের ধাপগুলো বর্ণনা করতে পারবে।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365760" y="4133088"/>
            <a:ext cx="8412480" cy="658368"/>
          </a:xfrm>
          <a:prstGeom prst="roundRect">
            <a:avLst>
              <a:gd fmla="val 11111" name="adj"/>
            </a:avLst>
          </a:prstGeom>
          <a:solidFill>
            <a:srgbClr val="C8E6C9"/>
          </a:solidFill>
          <a:ln cap="flat" cmpd="sng" w="9525">
            <a:solidFill>
              <a:srgbClr val="A5D6A7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457200" y="4206240"/>
            <a:ext cx="457200" cy="457200"/>
          </a:xfrm>
          <a:prstGeom prst="ellipse">
            <a:avLst/>
          </a:prstGeom>
          <a:solidFill>
            <a:srgbClr val="4CAF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457200" y="420624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1051560" y="4206240"/>
            <a:ext cx="7589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একটি পরিষ্কার চিত্র আঁকতে পারবে।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D40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4D40"/>
          </a:solidFill>
          <a:ln cap="flat" cmpd="sng" w="12700">
            <a:solidFill>
              <a:srgbClr val="004D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0" y="3840480"/>
            <a:ext cx="9144000" cy="1302900"/>
          </a:xfrm>
          <a:prstGeom prst="rect">
            <a:avLst/>
          </a:prstGeom>
          <a:solidFill>
            <a:srgbClr val="00695C"/>
          </a:solidFill>
          <a:ln cap="flat" cmpd="sng" w="12700">
            <a:solidFill>
              <a:srgbClr val="0069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457200" y="274320"/>
            <a:ext cx="82296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CBC4"/>
              </a:buClr>
              <a:buSzPts val="2600"/>
              <a:buFont typeface="Arial"/>
              <a:buNone/>
            </a:pPr>
            <a:r>
              <a:rPr b="0" i="1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আজকের পাঠ</a:t>
            </a:r>
            <a:endParaRPr b="0" i="0" sz="3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457200" y="1005840"/>
            <a:ext cx="8229600" cy="1280100"/>
          </a:xfrm>
          <a:prstGeom prst="rect">
            <a:avLst/>
          </a:prstGeom>
          <a:noFill/>
          <a:ln>
            <a:noFill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600"/>
              </a:buClr>
              <a:buSzPts val="5400"/>
              <a:buFont typeface="Arial"/>
              <a:buNone/>
            </a:pPr>
            <a:r>
              <a:rPr b="1" i="0" lang="en-US" sz="4800" u="none" cap="none" strike="noStrike">
                <a:solidFill>
                  <a:srgbClr val="FFD600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457200" y="2286000"/>
            <a:ext cx="82296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D6A7"/>
              </a:buClr>
              <a:buSzPts val="3000"/>
              <a:buFont typeface="Arial"/>
              <a:buNone/>
            </a:pPr>
            <a:r>
              <a:rPr b="0" i="1" lang="en-US" sz="3000" u="none" cap="none" strike="noStrike">
                <a:solidFill>
                  <a:srgbClr val="A5D6A7"/>
                </a:solidFill>
                <a:latin typeface="Arial"/>
                <a:ea typeface="Arial"/>
                <a:cs typeface="Arial"/>
                <a:sym typeface="Arial"/>
              </a:rPr>
              <a:t>Digestive System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914400" y="3108960"/>
            <a:ext cx="73152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মানবদেহে খাদ্য পরিপাকের সম্পূর্ণ প্রক্রিয়া ও অঙ্গতন্ত্র সম্পর্কে জানব।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182880" y="91440"/>
            <a:ext cx="731400" cy="731400"/>
          </a:xfrm>
          <a:prstGeom prst="ellipse">
            <a:avLst/>
          </a:prstGeom>
          <a:solidFill>
            <a:srgbClr val="FF4081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8229600" y="91440"/>
            <a:ext cx="731400" cy="731400"/>
          </a:xfrm>
          <a:prstGeom prst="ellipse">
            <a:avLst/>
          </a:prstGeom>
          <a:solidFill>
            <a:srgbClr val="FFEA00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91440" y="4114800"/>
            <a:ext cx="548700" cy="548700"/>
          </a:xfrm>
          <a:prstGeom prst="ellipse">
            <a:avLst/>
          </a:prstGeom>
          <a:solidFill>
            <a:srgbClr val="40C4FF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8503920" y="4114800"/>
            <a:ext cx="548700" cy="548700"/>
          </a:xfrm>
          <a:prstGeom prst="ellipse">
            <a:avLst/>
          </a:prstGeom>
          <a:solidFill>
            <a:srgbClr val="69F0AE">
              <a:alpha val="60000"/>
            </a:srgbClr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9C4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9A825"/>
          </a:solidFill>
          <a:ln cap="flat" cmpd="sng" w="12700">
            <a:solidFill>
              <a:srgbClr val="F9A8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8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 কী? (What is Digestion?)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8"/>
          <p:cNvSpPr/>
          <p:nvPr/>
        </p:nvSpPr>
        <p:spPr>
          <a:xfrm>
            <a:off x="274320" y="1005840"/>
            <a:ext cx="3931920" cy="3749040"/>
          </a:xfrm>
          <a:prstGeom prst="roundRect">
            <a:avLst>
              <a:gd fmla="val 2927" name="adj"/>
            </a:avLst>
          </a:prstGeom>
          <a:solidFill>
            <a:srgbClr val="FFF3E0"/>
          </a:solidFill>
          <a:ln cap="flat" cmpd="sng" w="19050">
            <a:solidFill>
              <a:srgbClr val="FFCC0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8"/>
          <p:cNvSpPr/>
          <p:nvPr/>
        </p:nvSpPr>
        <p:spPr>
          <a:xfrm>
            <a:off x="457200" y="1051560"/>
            <a:ext cx="3566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51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E65100"/>
                </a:solidFill>
                <a:latin typeface="Arial"/>
                <a:ea typeface="Arial"/>
                <a:cs typeface="Arial"/>
                <a:sym typeface="Arial"/>
              </a:rPr>
              <a:t>সংজ্ঞা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8"/>
          <p:cNvSpPr/>
          <p:nvPr/>
        </p:nvSpPr>
        <p:spPr>
          <a:xfrm>
            <a:off x="457200" y="1600200"/>
            <a:ext cx="356616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360C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BF360C"/>
                </a:solidFill>
                <a:latin typeface="Arial"/>
                <a:ea typeface="Arial"/>
                <a:cs typeface="Arial"/>
                <a:sym typeface="Arial"/>
              </a:rPr>
              <a:t>পরিপাক</a:t>
            </a: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 হলো এমন একটি জৈব রাসায়নিক প্রক্রিয়া যার মাধ্যমে জটিল খাদ্য উপাদান ভেঙে সরল উপাদানে পরিণত হয় এবং দেহ কোষে শোষিত হয়।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4572000" y="1005840"/>
            <a:ext cx="4206240" cy="3749040"/>
          </a:xfrm>
          <a:prstGeom prst="roundRect">
            <a:avLst>
              <a:gd fmla="val 2927" name="adj"/>
            </a:avLst>
          </a:prstGeom>
          <a:solidFill>
            <a:srgbClr val="E8F5E9"/>
          </a:solidFill>
          <a:ln cap="flat" cmpd="sng" w="19050">
            <a:solidFill>
              <a:srgbClr val="66BB6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4663440" y="1051560"/>
            <a:ext cx="3840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D32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2E7D32"/>
                </a:solidFill>
                <a:latin typeface="Arial"/>
                <a:ea typeface="Arial"/>
                <a:cs typeface="Arial"/>
                <a:sym typeface="Arial"/>
              </a:rPr>
              <a:t>পরিপাকের উদ্দেশ্য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4709160" y="1627632"/>
            <a:ext cx="274320" cy="274320"/>
          </a:xfrm>
          <a:prstGeom prst="ellipse">
            <a:avLst/>
          </a:prstGeom>
          <a:solidFill>
            <a:srgbClr val="4CAF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5074920" y="1581912"/>
            <a:ext cx="3566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খাদ্যকে শোষণযোগ্য করা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4709160" y="2313432"/>
            <a:ext cx="274320" cy="274320"/>
          </a:xfrm>
          <a:prstGeom prst="ellipse">
            <a:avLst/>
          </a:prstGeom>
          <a:solidFill>
            <a:srgbClr val="4CAF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5074920" y="2267712"/>
            <a:ext cx="3566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শক্তি উৎপাদন করা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4709160" y="2999232"/>
            <a:ext cx="274320" cy="274320"/>
          </a:xfrm>
          <a:prstGeom prst="ellipse">
            <a:avLst/>
          </a:prstGeom>
          <a:solidFill>
            <a:srgbClr val="4CAF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5074920" y="2953512"/>
            <a:ext cx="3566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দেহ গঠনে সাহায্য করা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4709160" y="3685032"/>
            <a:ext cx="274320" cy="274320"/>
          </a:xfrm>
          <a:prstGeom prst="ellipse">
            <a:avLst/>
          </a:prstGeom>
          <a:solidFill>
            <a:srgbClr val="4CAF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5074920" y="3639312"/>
            <a:ext cx="35661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5E2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1B5E20"/>
                </a:solidFill>
                <a:latin typeface="Arial"/>
                <a:ea typeface="Arial"/>
                <a:cs typeface="Arial"/>
                <a:sym typeface="Arial"/>
              </a:rPr>
              <a:t>রোগ প্রতিরোধ ক্ষমতা বাড়ানো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3F2FD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565C0"/>
          </a:solidFill>
          <a:ln cap="flat" cmpd="sng" w="12700">
            <a:solidFill>
              <a:srgbClr val="1565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9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পরিপাকতন্ত্রের অঙ্গসমূহ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9"/>
          <p:cNvSpPr/>
          <p:nvPr/>
        </p:nvSpPr>
        <p:spPr>
          <a:xfrm>
            <a:off x="274320" y="1005840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EF5350">
              <a:alpha val="80000"/>
            </a:srgbClr>
          </a:solidFill>
          <a:ln cap="flat" cmpd="sng" w="19050">
            <a:solidFill>
              <a:srgbClr val="EF535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365760" y="1325880"/>
            <a:ext cx="502920" cy="502920"/>
          </a:xfrm>
          <a:prstGeom prst="ellipse">
            <a:avLst/>
          </a:prstGeom>
          <a:solidFill>
            <a:srgbClr val="EF535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960120" y="1097280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মুখগহ্বর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960120" y="1554480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চর্বণ ও লালা নিঃসরণ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274320" y="2304288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FF7043">
              <a:alpha val="80000"/>
            </a:srgbClr>
          </a:solidFill>
          <a:ln cap="flat" cmpd="sng" w="19050">
            <a:solidFill>
              <a:srgbClr val="FF7043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365760" y="2624328"/>
            <a:ext cx="502920" cy="502920"/>
          </a:xfrm>
          <a:prstGeom prst="ellipse">
            <a:avLst/>
          </a:prstGeom>
          <a:solidFill>
            <a:srgbClr val="FF7043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960120" y="2395728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অন্ননালী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960120" y="2852928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খাদ্য পরিবহন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274320" y="3602736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FFA726">
              <a:alpha val="80000"/>
            </a:srgbClr>
          </a:solidFill>
          <a:ln cap="flat" cmpd="sng" w="19050">
            <a:solidFill>
              <a:srgbClr val="FFA72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365760" y="3922776"/>
            <a:ext cx="502920" cy="502920"/>
          </a:xfrm>
          <a:prstGeom prst="ellipse">
            <a:avLst/>
          </a:prstGeom>
          <a:solidFill>
            <a:srgbClr val="FFA726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960120" y="3694176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পাকস্থলী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960120" y="4151376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মন্থন ও HCl নিঃসরণ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4754880" y="1005840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66BB6A">
              <a:alpha val="80000"/>
            </a:srgbClr>
          </a:solidFill>
          <a:ln cap="flat" cmpd="sng" w="19050">
            <a:solidFill>
              <a:srgbClr val="66BB6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4846320" y="1325880"/>
            <a:ext cx="502920" cy="502920"/>
          </a:xfrm>
          <a:prstGeom prst="ellipse">
            <a:avLst/>
          </a:prstGeom>
          <a:solidFill>
            <a:srgbClr val="66BB6A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5440680" y="1097280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ক্ষুদ্রান্ত্র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5440680" y="1554480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পাচন ও শোষণ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4754880" y="2304288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26C6DA">
              <a:alpha val="80000"/>
            </a:srgbClr>
          </a:solidFill>
          <a:ln cap="flat" cmpd="sng" w="19050">
            <a:solidFill>
              <a:srgbClr val="26C6D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4846320" y="2624328"/>
            <a:ext cx="502920" cy="502920"/>
          </a:xfrm>
          <a:prstGeom prst="ellipse">
            <a:avLst/>
          </a:prstGeom>
          <a:solidFill>
            <a:srgbClr val="26C6DA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5440680" y="2395728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বৃহদান্ত্র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5440680" y="2852928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পানি শোষণ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4754880" y="3602736"/>
            <a:ext cx="4114800" cy="1143000"/>
          </a:xfrm>
          <a:prstGeom prst="roundRect">
            <a:avLst>
              <a:gd fmla="val 8000" name="adj"/>
            </a:avLst>
          </a:prstGeom>
          <a:solidFill>
            <a:srgbClr val="7E57C2">
              <a:alpha val="80000"/>
            </a:srgbClr>
          </a:solidFill>
          <a:ln cap="flat" cmpd="sng" w="19050">
            <a:solidFill>
              <a:srgbClr val="7E57C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4846320" y="3922776"/>
            <a:ext cx="502920" cy="502920"/>
          </a:xfrm>
          <a:prstGeom prst="ellipse">
            <a:avLst/>
          </a:prstGeom>
          <a:solidFill>
            <a:srgbClr val="7E57C2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5440680" y="3694176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যকৃৎ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5440680" y="4151376"/>
            <a:ext cx="3246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পিত্তরস তৈরি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CE4EC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AD1457"/>
          </a:solidFill>
          <a:ln cap="flat" cmpd="sng" w="12700">
            <a:solidFill>
              <a:srgbClr val="AD145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পাচন প্রক্রিয়ার ধাপসমূহ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228600" y="1097280"/>
            <a:ext cx="1554480" cy="1280160"/>
          </a:xfrm>
          <a:prstGeom prst="roundRect">
            <a:avLst>
              <a:gd fmla="val 8571" name="adj"/>
            </a:avLst>
          </a:prstGeom>
          <a:solidFill>
            <a:srgbClr val="E91E63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228600" y="1097280"/>
            <a:ext cx="15544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গ্রহণ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(Ingestion)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10"/>
          <p:cNvCxnSpPr/>
          <p:nvPr/>
        </p:nvCxnSpPr>
        <p:spPr>
          <a:xfrm>
            <a:off x="1801368" y="173736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10"/>
          <p:cNvSpPr/>
          <p:nvPr/>
        </p:nvSpPr>
        <p:spPr>
          <a:xfrm>
            <a:off x="1920240" y="1097280"/>
            <a:ext cx="1554480" cy="1280160"/>
          </a:xfrm>
          <a:prstGeom prst="roundRect">
            <a:avLst>
              <a:gd fmla="val 8571" name="adj"/>
            </a:avLst>
          </a:prstGeom>
          <a:solidFill>
            <a:srgbClr val="9C27B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1920240" y="1097280"/>
            <a:ext cx="15544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পরিপাক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(Digestion)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" name="Google Shape;183;p10"/>
          <p:cNvCxnSpPr/>
          <p:nvPr/>
        </p:nvCxnSpPr>
        <p:spPr>
          <a:xfrm>
            <a:off x="3493008" y="173736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4" name="Google Shape;184;p10"/>
          <p:cNvSpPr/>
          <p:nvPr/>
        </p:nvSpPr>
        <p:spPr>
          <a:xfrm>
            <a:off x="3611880" y="1097280"/>
            <a:ext cx="1554480" cy="1280160"/>
          </a:xfrm>
          <a:prstGeom prst="roundRect">
            <a:avLst>
              <a:gd fmla="val 8571" name="adj"/>
            </a:avLst>
          </a:prstGeom>
          <a:solidFill>
            <a:srgbClr val="3F51B5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3611880" y="1097280"/>
            <a:ext cx="15544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শোষণ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(Absorption)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6" name="Google Shape;186;p10"/>
          <p:cNvCxnSpPr/>
          <p:nvPr/>
        </p:nvCxnSpPr>
        <p:spPr>
          <a:xfrm>
            <a:off x="5184648" y="173736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7" name="Google Shape;187;p10"/>
          <p:cNvSpPr/>
          <p:nvPr/>
        </p:nvSpPr>
        <p:spPr>
          <a:xfrm>
            <a:off x="5303520" y="1097280"/>
            <a:ext cx="1554480" cy="1280160"/>
          </a:xfrm>
          <a:prstGeom prst="roundRect">
            <a:avLst>
              <a:gd fmla="val 8571" name="adj"/>
            </a:avLst>
          </a:prstGeom>
          <a:solidFill>
            <a:srgbClr val="009688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0"/>
          <p:cNvSpPr/>
          <p:nvPr/>
        </p:nvSpPr>
        <p:spPr>
          <a:xfrm>
            <a:off x="5303520" y="1097280"/>
            <a:ext cx="15544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একত্রীকরণ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(Assimilation)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9" name="Google Shape;189;p10"/>
          <p:cNvCxnSpPr/>
          <p:nvPr/>
        </p:nvCxnSpPr>
        <p:spPr>
          <a:xfrm>
            <a:off x="6876288" y="1737360"/>
            <a:ext cx="320040" cy="0"/>
          </a:xfrm>
          <a:prstGeom prst="straightConnector1">
            <a:avLst/>
          </a:prstGeom>
          <a:noFill/>
          <a:ln cap="flat" cmpd="sng" w="25400">
            <a:solidFill>
              <a:srgbClr val="42424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0" name="Google Shape;190;p10"/>
          <p:cNvSpPr/>
          <p:nvPr/>
        </p:nvSpPr>
        <p:spPr>
          <a:xfrm>
            <a:off x="6995160" y="1097280"/>
            <a:ext cx="1554480" cy="1280160"/>
          </a:xfrm>
          <a:prstGeom prst="roundRect">
            <a:avLst>
              <a:gd fmla="val 8571" name="adj"/>
            </a:avLst>
          </a:prstGeom>
          <a:solidFill>
            <a:srgbClr val="795548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0"/>
          <p:cNvSpPr/>
          <p:nvPr/>
        </p:nvSpPr>
        <p:spPr>
          <a:xfrm>
            <a:off x="6995160" y="1097280"/>
            <a:ext cx="15544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বর্জন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(Egestion)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0"/>
          <p:cNvSpPr/>
          <p:nvPr/>
        </p:nvSpPr>
        <p:spPr>
          <a:xfrm>
            <a:off x="274320" y="2514600"/>
            <a:ext cx="8595360" cy="2423160"/>
          </a:xfrm>
          <a:prstGeom prst="roundRect">
            <a:avLst>
              <a:gd fmla="val 4528" name="adj"/>
            </a:avLst>
          </a:prstGeom>
          <a:solidFill>
            <a:srgbClr val="FFFFFF"/>
          </a:solidFill>
          <a:ln cap="flat" cmpd="sng" w="12700">
            <a:solidFill>
              <a:srgbClr val="F48FB1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0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D1457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rgbClr val="AD1457"/>
                </a:solidFill>
                <a:latin typeface="Arial"/>
                <a:ea typeface="Arial"/>
                <a:cs typeface="Arial"/>
                <a:sym typeface="Arial"/>
              </a:rPr>
              <a:t>বিস্তারিত বর্ণনা: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457200" y="3017520"/>
            <a:ext cx="8229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• গ্রহণ: মুখের মাধ্যমে খাবার গ্রহণ করা হয়।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• পরিপাক: রাসায়নিক ও যান্ত্রিক প্রক্রিয়ায় খাদ্য ভাঙে।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• শোষণ: ক্ষুদ্রান্ত্রের মাধ্যমে রক্তে শোষিত হয়।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• একত্রীকরণ: কোষে পৌঁছে দেহ গঠনে ব্যবহৃত হয়।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• বর্জন: অপাচ্য অংশ মলের মাধ্যমে বের হয়।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DE7F6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527A0"/>
          </a:solidFill>
          <a:ln cap="flat" cmpd="sng" w="12700">
            <a:solidFill>
              <a:srgbClr val="4527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পাচক রস ও এনজাইম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1"/>
          <p:cNvSpPr/>
          <p:nvPr/>
        </p:nvSpPr>
        <p:spPr>
          <a:xfrm>
            <a:off x="274320" y="1005840"/>
            <a:ext cx="8595360" cy="685800"/>
          </a:xfrm>
          <a:prstGeom prst="roundRect">
            <a:avLst>
              <a:gd fmla="val 10667" name="adj"/>
            </a:avLst>
          </a:prstGeom>
          <a:solidFill>
            <a:srgbClr val="7E57C2">
              <a:alpha val="74901"/>
            </a:srgbClr>
          </a:solidFill>
          <a:ln cap="flat" cmpd="sng" w="12700">
            <a:solidFill>
              <a:srgbClr val="7E57C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1"/>
          <p:cNvSpPr/>
          <p:nvPr/>
        </p:nvSpPr>
        <p:spPr>
          <a:xfrm>
            <a:off x="411480" y="1051560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লালারস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2468880" y="1051560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টায়ালিন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5120640" y="1051560"/>
            <a:ext cx="3566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শর্করা → মাল্টোজ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1"/>
          <p:cNvSpPr/>
          <p:nvPr/>
        </p:nvSpPr>
        <p:spPr>
          <a:xfrm>
            <a:off x="274320" y="1801368"/>
            <a:ext cx="8595360" cy="685800"/>
          </a:xfrm>
          <a:prstGeom prst="roundRect">
            <a:avLst>
              <a:gd fmla="val 10667" name="adj"/>
            </a:avLst>
          </a:prstGeom>
          <a:solidFill>
            <a:srgbClr val="5C6BC0">
              <a:alpha val="74901"/>
            </a:srgbClr>
          </a:solidFill>
          <a:ln cap="flat" cmpd="sng" w="12700">
            <a:solidFill>
              <a:srgbClr val="5C6BC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1"/>
          <p:cNvSpPr/>
          <p:nvPr/>
        </p:nvSpPr>
        <p:spPr>
          <a:xfrm>
            <a:off x="411480" y="1847088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পাকরস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1"/>
          <p:cNvSpPr/>
          <p:nvPr/>
        </p:nvSpPr>
        <p:spPr>
          <a:xfrm>
            <a:off x="2468880" y="1847088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পেপসিন, রেনিন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1"/>
          <p:cNvSpPr/>
          <p:nvPr/>
        </p:nvSpPr>
        <p:spPr>
          <a:xfrm>
            <a:off x="5120640" y="1847088"/>
            <a:ext cx="3566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আমিষ → পেপটোন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274320" y="2596896"/>
            <a:ext cx="8595360" cy="685800"/>
          </a:xfrm>
          <a:prstGeom prst="roundRect">
            <a:avLst>
              <a:gd fmla="val 10667" name="adj"/>
            </a:avLst>
          </a:prstGeom>
          <a:solidFill>
            <a:srgbClr val="42A5F5">
              <a:alpha val="74901"/>
            </a:srgbClr>
          </a:solidFill>
          <a:ln cap="flat" cmpd="sng" w="12700">
            <a:solidFill>
              <a:srgbClr val="42A5F5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411480" y="2642616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অগ্ন্যাশয় রস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2468880" y="2642616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অ্যামাইলেজ, লাইপেজ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5120640" y="2642616"/>
            <a:ext cx="3566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শর্করা ও চর্বি পরিপাক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274320" y="3392424"/>
            <a:ext cx="8595360" cy="685800"/>
          </a:xfrm>
          <a:prstGeom prst="roundRect">
            <a:avLst>
              <a:gd fmla="val 10667" name="adj"/>
            </a:avLst>
          </a:prstGeom>
          <a:solidFill>
            <a:srgbClr val="26A69A">
              <a:alpha val="74901"/>
            </a:srgbClr>
          </a:solidFill>
          <a:ln cap="flat" cmpd="sng" w="12700">
            <a:solidFill>
              <a:srgbClr val="26A69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411480" y="3438144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পিত্তরস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2468880" y="3438144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যকৃৎ নিঃসৃত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5120640" y="3438144"/>
            <a:ext cx="3566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চর্বি ইমালসীভূত করে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274320" y="4187952"/>
            <a:ext cx="8595360" cy="685800"/>
          </a:xfrm>
          <a:prstGeom prst="roundRect">
            <a:avLst>
              <a:gd fmla="val 10667" name="adj"/>
            </a:avLst>
          </a:prstGeom>
          <a:solidFill>
            <a:srgbClr val="66BB6A">
              <a:alpha val="74901"/>
            </a:srgbClr>
          </a:solidFill>
          <a:ln cap="flat" cmpd="sng" w="12700">
            <a:solidFill>
              <a:srgbClr val="66BB6A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2700000" dist="254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411480" y="423367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অন্ত্ররস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2468880" y="4233672"/>
            <a:ext cx="25603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ইরেপসিন, সুক্রেজ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5120640" y="4233672"/>
            <a:ext cx="3566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আমিষ ও শর্করার চূড়ান্ত পরিপাক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411480" y="932688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27A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527A0"/>
                </a:solidFill>
                <a:latin typeface="Arial"/>
                <a:ea typeface="Arial"/>
                <a:cs typeface="Arial"/>
                <a:sym typeface="Arial"/>
              </a:rPr>
              <a:t>রসের নাম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1"/>
          <p:cNvSpPr/>
          <p:nvPr/>
        </p:nvSpPr>
        <p:spPr>
          <a:xfrm>
            <a:off x="2468880" y="932688"/>
            <a:ext cx="2560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27A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527A0"/>
                </a:solidFill>
                <a:latin typeface="Arial"/>
                <a:ea typeface="Arial"/>
                <a:cs typeface="Arial"/>
                <a:sym typeface="Arial"/>
              </a:rPr>
              <a:t>এনজাইম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5120640" y="932688"/>
            <a:ext cx="35661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527A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527A0"/>
                </a:solidFill>
                <a:latin typeface="Arial"/>
                <a:ea typeface="Arial"/>
                <a:cs typeface="Arial"/>
                <a:sym typeface="Arial"/>
              </a:rPr>
              <a:t>কাজ / বিক্রিয়া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