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69" r:id="rId5"/>
    <p:sldId id="270" r:id="rId6"/>
    <p:sldId id="271" r:id="rId7"/>
    <p:sldId id="272" r:id="rId8"/>
    <p:sldId id="280" r:id="rId9"/>
    <p:sldId id="273" r:id="rId10"/>
    <p:sldId id="274" r:id="rId11"/>
    <p:sldId id="275" r:id="rId12"/>
    <p:sldId id="276" r:id="rId13"/>
    <p:sldId id="281" r:id="rId14"/>
    <p:sldId id="27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71" autoAdjust="0"/>
  </p:normalViewPr>
  <p:slideViewPr>
    <p:cSldViewPr>
      <p:cViewPr varScale="1">
        <p:scale>
          <a:sx n="101" d="100"/>
          <a:sy n="101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935592" y="838200"/>
            <a:ext cx="5850013" cy="5296302"/>
            <a:chOff x="1935079" y="228600"/>
            <a:chExt cx="5937183" cy="5909804"/>
          </a:xfrm>
        </p:grpSpPr>
        <p:sp>
          <p:nvSpPr>
            <p:cNvPr id="4" name="Flowchart: Punched Tape 3"/>
            <p:cNvSpPr/>
            <p:nvPr/>
          </p:nvSpPr>
          <p:spPr>
            <a:xfrm>
              <a:off x="1969971" y="228600"/>
              <a:ext cx="5867400" cy="2514600"/>
            </a:xfrm>
            <a:prstGeom prst="flowChartPunchedTap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bn-BD" sz="7200" b="1" dirty="0" smtClean="0">
                  <a:solidFill>
                    <a:srgbClr val="92D050"/>
                  </a:solidFill>
                  <a:latin typeface="SutonnyOMJ" pitchFamily="2" charset="0"/>
                  <a:cs typeface="SutonnyOMJ" pitchFamily="2" charset="0"/>
                </a:rPr>
                <a:t>স্বাগত </a:t>
              </a:r>
              <a:endParaRPr lang="en-US" sz="7200" b="1" dirty="0">
                <a:solidFill>
                  <a:srgbClr val="92D050"/>
                </a:solidFill>
                <a:latin typeface="SutonnyOMJ" pitchFamily="2" charset="0"/>
                <a:cs typeface="SutonnyOMJ" pitchFamily="2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73" b="9462"/>
            <a:stretch/>
          </p:blipFill>
          <p:spPr>
            <a:xfrm>
              <a:off x="1935079" y="3237991"/>
              <a:ext cx="5937183" cy="2900413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pic>
      </p:grpSp>
    </p:spTree>
    <p:extLst>
      <p:ext uri="{BB962C8B-B14F-4D97-AF65-F5344CB8AC3E}">
        <p14:creationId xmlns:p14="http://schemas.microsoft.com/office/powerpoint/2010/main" val="171647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/>
              <a:t>সারসংক্ষেপ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09800"/>
            <a:ext cx="7696200" cy="3429000"/>
          </a:xfr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bn-BD" b="1" dirty="0" smtClean="0"/>
          </a:p>
          <a:p>
            <a:pPr algn="l"/>
            <a:endParaRPr lang="bn-BD" b="1" dirty="0"/>
          </a:p>
          <a:p>
            <a:pPr algn="l"/>
            <a:r>
              <a:rPr lang="bn-BD" b="1" dirty="0" smtClean="0">
                <a:solidFill>
                  <a:srgbClr val="92D050"/>
                </a:solidFill>
              </a:rPr>
              <a:t>কোষের প্রকারভেদ বিস্তারিত শিখলাম।</a:t>
            </a:r>
          </a:p>
        </p:txBody>
      </p:sp>
    </p:spTree>
    <p:extLst>
      <p:ext uri="{BB962C8B-B14F-4D97-AF65-F5344CB8AC3E}">
        <p14:creationId xmlns:p14="http://schemas.microsoft.com/office/powerpoint/2010/main" val="112217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7772400" cy="1470025"/>
          </a:xfrm>
          <a:solidFill>
            <a:srgbClr val="FFC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মূল্যায়ন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532" y="2362199"/>
            <a:ext cx="6629400" cy="2987441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buFont typeface="Wingdings" pitchFamily="2" charset="2"/>
              <a:buChar char="ü"/>
            </a:pPr>
            <a:r>
              <a:rPr lang="bn-BD" dirty="0" smtClean="0"/>
              <a:t>কাজের প্রকাভেদ অনুসারে নিচের কোনটি?</a:t>
            </a:r>
          </a:p>
          <a:p>
            <a:pPr algn="l"/>
            <a:r>
              <a:rPr lang="bn-BD" dirty="0"/>
              <a:t>	</a:t>
            </a:r>
            <a:r>
              <a:rPr lang="bn-BD" dirty="0" smtClean="0"/>
              <a:t>আদিকোষী		প্রকৃতকোষী </a:t>
            </a:r>
          </a:p>
          <a:p>
            <a:pPr algn="l"/>
            <a:r>
              <a:rPr lang="bn-BD" dirty="0"/>
              <a:t>	</a:t>
            </a:r>
            <a:r>
              <a:rPr lang="bn-BD" dirty="0" smtClean="0"/>
              <a:t>প্রাণীকোষ 		জননকোষ</a:t>
            </a:r>
            <a:endParaRPr lang="en-US" dirty="0"/>
          </a:p>
        </p:txBody>
      </p:sp>
      <p:sp>
        <p:nvSpPr>
          <p:cNvPr id="5" name="Flowchart: Connector 4"/>
          <p:cNvSpPr/>
          <p:nvPr/>
        </p:nvSpPr>
        <p:spPr>
          <a:xfrm>
            <a:off x="1685925" y="3450657"/>
            <a:ext cx="285750" cy="3048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1690737" y="4071488"/>
            <a:ext cx="270309" cy="3048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4533900" y="3936737"/>
            <a:ext cx="228600" cy="3048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4533900" y="3450657"/>
            <a:ext cx="228600" cy="33688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8686800" y="5943600"/>
            <a:ext cx="228600" cy="3048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9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03331E-6 L -0.45417 -0.2886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08" y="-14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219200"/>
            <a:ext cx="6172200" cy="1905000"/>
          </a:xfrm>
          <a:solidFill>
            <a:srgbClr val="FF0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বাড়ীর 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200400"/>
            <a:ext cx="8229600" cy="20574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/>
              <a:t> </a:t>
            </a:r>
            <a:r>
              <a:rPr lang="bn-BD" b="1" dirty="0" smtClean="0"/>
              <a:t>উদাহরন সহ বিভিন্ন প্রকার কোষ এর নাম চিত্রঁ আঁকতে হবে ।</a:t>
            </a:r>
            <a:endParaRPr lang="en-US" b="1" dirty="0"/>
          </a:p>
        </p:txBody>
      </p:sp>
      <p:sp>
        <p:nvSpPr>
          <p:cNvPr id="4" name="Isosceles Triangle 3"/>
          <p:cNvSpPr/>
          <p:nvPr/>
        </p:nvSpPr>
        <p:spPr>
          <a:xfrm>
            <a:off x="685800" y="304800"/>
            <a:ext cx="7162800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3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48768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bn-BD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bn-BD" b="1" dirty="0" smtClean="0">
                <a:solidFill>
                  <a:srgbClr val="FF0000"/>
                </a:solidFill>
              </a:rPr>
              <a:t>কোন প্রশ্ন কারোর থাকলে বলতে পার।</a:t>
            </a: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133601"/>
            <a:ext cx="5410200" cy="342423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3725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61949" y="990600"/>
            <a:ext cx="5105400" cy="4280836"/>
            <a:chOff x="1922646" y="990600"/>
            <a:chExt cx="5105400" cy="4280836"/>
          </a:xfrm>
          <a:solidFill>
            <a:schemeClr val="accent3">
              <a:lumMod val="40000"/>
              <a:lumOff val="60000"/>
            </a:schemeClr>
          </a:solidFill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Marker/>
                      </a14:imgEffect>
                      <a14:imgEffect>
                        <a14:saturation sat="3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2646" y="3290236"/>
              <a:ext cx="4881613" cy="1981200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sp>
          <p:nvSpPr>
            <p:cNvPr id="5" name="Up Ribbon 4"/>
            <p:cNvSpPr/>
            <p:nvPr/>
          </p:nvSpPr>
          <p:spPr>
            <a:xfrm>
              <a:off x="1922646" y="990600"/>
              <a:ext cx="5105400" cy="1981200"/>
            </a:xfrm>
            <a:prstGeom prst="ribbon2">
              <a:avLst/>
            </a:prstGeom>
            <a:grp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92D050"/>
                  </a:solidFill>
                  <a:latin typeface="Berlin Sans FB Demi" pitchFamily="34" charset="0"/>
                </a:rPr>
                <a:t>THANK YOU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8697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297363"/>
          </a:xfrm>
          <a:solidFill>
            <a:srgbClr val="00B0F0"/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bn-BD" sz="4000" b="1" dirty="0" smtClean="0"/>
          </a:p>
          <a:p>
            <a:pPr marL="0" indent="0" algn="ctr">
              <a:buNone/>
            </a:pPr>
            <a:endParaRPr lang="bn-BD" sz="4000" b="1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a:endParaRPr>
          </a:p>
          <a:p>
            <a:pPr marL="0" indent="0" algn="ctr">
              <a:buNone/>
            </a:pPr>
            <a:r>
              <a:rPr lang="bn-BD" sz="4000" b="1" dirty="0" smtClean="0"/>
              <a:t>মোঃ আব্দুল জব্বার </a:t>
            </a:r>
          </a:p>
          <a:p>
            <a:pPr marL="0" indent="0" algn="ctr">
              <a:buNone/>
            </a:pPr>
            <a:r>
              <a:rPr lang="bn-BD" sz="4000" b="1" dirty="0" smtClean="0"/>
              <a:t>সহকার</a:t>
            </a:r>
            <a:r>
              <a:rPr lang="bn-BD" sz="4000" b="1" dirty="0"/>
              <a:t>ী</a:t>
            </a:r>
            <a:r>
              <a:rPr lang="bn-BD" sz="4000" b="1" dirty="0" smtClean="0"/>
              <a:t> শিক্ষক </a:t>
            </a:r>
          </a:p>
          <a:p>
            <a:pPr marL="0" indent="0" algn="ctr">
              <a:buNone/>
            </a:pPr>
            <a:r>
              <a:rPr lang="bn-BD" sz="4000" b="1" dirty="0" smtClean="0"/>
              <a:t>কালঘরা হাফিজ উল্লাহ উচ্চ বিদ্যালয়</a:t>
            </a:r>
          </a:p>
          <a:p>
            <a:pPr marL="0" indent="0" algn="ctr">
              <a:buNone/>
            </a:pPr>
            <a:r>
              <a:rPr lang="bn-BD" sz="4000" b="1" dirty="0" smtClean="0"/>
              <a:t>মোবাইল নং </a:t>
            </a:r>
            <a:r>
              <a:rPr lang="en-US" sz="4000" b="1" dirty="0" smtClean="0"/>
              <a:t>:</a:t>
            </a:r>
            <a:r>
              <a:rPr lang="bn-BD" sz="4000" b="1" dirty="0" smtClean="0"/>
              <a:t>০১৬১১০৩০০৭৭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b="1" dirty="0" smtClean="0"/>
              <a:t>Email</a:t>
            </a:r>
            <a:r>
              <a:rPr lang="en-US" sz="4000" dirty="0" smtClean="0"/>
              <a:t>-abduljabbarnstu@gmail.com</a:t>
            </a:r>
            <a:endParaRPr lang="bn-BD" sz="4000" dirty="0" smtClean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F0"/>
                </a:solidFill>
              </a:rPr>
              <a:t>Email : abduljabbarnstu@gmail.com</a:t>
            </a:r>
            <a:endParaRPr lang="bn-BD" sz="4000" b="1" dirty="0" smtClean="0">
              <a:solidFill>
                <a:srgbClr val="00B0F0"/>
              </a:solidFill>
            </a:endParaRPr>
          </a:p>
          <a:p>
            <a:pPr marL="0" lvl="0" indent="0" algn="ctr">
              <a:buNone/>
            </a:pPr>
            <a:endParaRPr lang="en-US" b="1" dirty="0" smtClean="0"/>
          </a:p>
          <a:p>
            <a:pPr marL="0" lvl="0" indent="0" algn="ctr">
              <a:buNone/>
            </a:pPr>
            <a:r>
              <a:rPr lang="bn-BD" sz="1600" b="1" dirty="0" smtClean="0">
                <a:solidFill>
                  <a:srgbClr val="92D050"/>
                </a:solidFill>
              </a:rPr>
              <a:t> </a:t>
            </a:r>
            <a:endParaRPr lang="bn-BD" sz="1600" b="1" dirty="0">
              <a:solidFill>
                <a:srgbClr val="92D050"/>
              </a:solidFill>
            </a:endParaRPr>
          </a:p>
          <a:p>
            <a:pPr marL="0" lvl="0" indent="0">
              <a:buNone/>
            </a:pPr>
            <a:r>
              <a:rPr lang="bn-BD" b="1" dirty="0">
                <a:solidFill>
                  <a:prstClr val="black"/>
                </a:solidFill>
              </a:rPr>
              <a:t> </a:t>
            </a:r>
          </a:p>
          <a:p>
            <a:pPr marL="0" indent="0">
              <a:buNone/>
            </a:pPr>
            <a:endParaRPr lang="bn-BD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143000" y="556222"/>
            <a:ext cx="6477000" cy="584775"/>
          </a:xfrm>
          <a:prstGeom prst="rect">
            <a:avLst/>
          </a:prstGeom>
          <a:solidFill>
            <a:schemeClr val="bg2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শিক্ষক পরিচিতি </a:t>
            </a:r>
            <a:endParaRPr lang="en-US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414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066800"/>
            <a:ext cx="7086600" cy="3733800"/>
          </a:xfrm>
          <a:solidFill>
            <a:schemeClr val="tx2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endParaRPr lang="bn-BD" b="1" dirty="0" smtClean="0">
              <a:solidFill>
                <a:srgbClr val="92D050"/>
              </a:solidFill>
            </a:endParaRPr>
          </a:p>
          <a:p>
            <a:pPr lvl="0"/>
            <a:r>
              <a:rPr lang="bn-BD" b="1" dirty="0" smtClean="0">
                <a:solidFill>
                  <a:srgbClr val="92D050"/>
                </a:solidFill>
              </a:rPr>
              <a:t>গতকাল</a:t>
            </a:r>
            <a:r>
              <a:rPr lang="en-US" b="1" dirty="0" smtClean="0"/>
              <a:t> 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bn-BD" b="1" dirty="0" smtClean="0">
                <a:solidFill>
                  <a:srgbClr val="92D050"/>
                </a:solidFill>
              </a:rPr>
              <a:t>আমরা </a:t>
            </a:r>
            <a:r>
              <a:rPr lang="bn-BD" b="1" dirty="0">
                <a:solidFill>
                  <a:srgbClr val="92D050"/>
                </a:solidFill>
              </a:rPr>
              <a:t>পড়েছিলাম কোষের এর </a:t>
            </a:r>
            <a:r>
              <a:rPr lang="bn-BD" b="1" dirty="0" smtClean="0">
                <a:solidFill>
                  <a:srgbClr val="92D050"/>
                </a:solidFill>
              </a:rPr>
              <a:t>গঠন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bn-BD" b="1" dirty="0" smtClean="0">
                <a:solidFill>
                  <a:srgbClr val="92D050"/>
                </a:solidFill>
              </a:rPr>
              <a:t>সর্ম্পকে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64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371600" y="2209799"/>
            <a:ext cx="6444114" cy="3416256"/>
            <a:chOff x="1480686" y="2159930"/>
            <a:chExt cx="6168005" cy="335980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159930"/>
              <a:ext cx="2771891" cy="3359805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0686" y="2159930"/>
              <a:ext cx="2826159" cy="3359806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</p:grpSp>
      <p:sp>
        <p:nvSpPr>
          <p:cNvPr id="8" name="Rectangle 7"/>
          <p:cNvSpPr/>
          <p:nvPr/>
        </p:nvSpPr>
        <p:spPr>
          <a:xfrm>
            <a:off x="2057400" y="914400"/>
            <a:ext cx="4800600" cy="954107"/>
          </a:xfrm>
          <a:prstGeom prst="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lvl="0" indent="-457200" algn="ctr">
              <a:spcBef>
                <a:spcPct val="20000"/>
              </a:spcBef>
              <a:buFont typeface="Wingdings" pitchFamily="2" charset="2"/>
              <a:buChar char="v"/>
            </a:pPr>
            <a:r>
              <a:rPr lang="bn-BD" sz="2800" dirty="0">
                <a:solidFill>
                  <a:srgbClr val="FF0000"/>
                </a:solidFill>
              </a:rPr>
              <a:t>বলত নিচের কোনটি কোন </a:t>
            </a:r>
            <a:r>
              <a:rPr lang="bn-BD" sz="2800" dirty="0" smtClean="0">
                <a:solidFill>
                  <a:srgbClr val="FF0000"/>
                </a:solidFill>
              </a:rPr>
              <a:t>কোষ?</a:t>
            </a:r>
            <a:endParaRPr lang="bn-BD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88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bn-BD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পাঠ ঘোষনা 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495800"/>
            <a:ext cx="8229600" cy="1143000"/>
          </a:xfrm>
          <a:ln w="57150"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bn-BD" b="1" dirty="0">
                <a:solidFill>
                  <a:srgbClr val="92D050"/>
                </a:solidFill>
              </a:rPr>
              <a:t>আজকে পড়ব আমরা </a:t>
            </a:r>
            <a:r>
              <a:rPr lang="bn-BD" b="1" dirty="0" smtClean="0">
                <a:solidFill>
                  <a:srgbClr val="92D050"/>
                </a:solidFill>
              </a:rPr>
              <a:t>“কোষের প্রকারভেদ” </a:t>
            </a:r>
            <a:endParaRPr lang="bn-BD" b="1" dirty="0">
              <a:solidFill>
                <a:srgbClr val="92D050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81200"/>
            <a:ext cx="65532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15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শিখন ফল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229600" cy="2514600"/>
          </a:xfr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অবস্থান অনুসারে কোষ কত প্রকার?</a:t>
            </a:r>
          </a:p>
          <a:p>
            <a:r>
              <a:rPr lang="bn-BD" dirty="0" smtClean="0"/>
              <a:t>নিউক্লিয়াস অনুসারে কোষ কত প্রকার?</a:t>
            </a:r>
          </a:p>
          <a:p>
            <a:r>
              <a:rPr lang="bn-BD" dirty="0" smtClean="0"/>
              <a:t>কাজ অনুসারে কোষ কত প্রকার?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267200" y="1524000"/>
            <a:ext cx="0" cy="91440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75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পাঠ উপস্থাপনা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00B0F0"/>
                </a:solidFill>
              </a:rPr>
              <a:t>অবস্থান অনুসারে কোষ ২ প্রকার।</a:t>
            </a:r>
          </a:p>
          <a:p>
            <a:pPr marL="514350" indent="-514350">
              <a:buFont typeface="+mj-lt"/>
              <a:buAutoNum type="arabicPeriod"/>
            </a:pPr>
            <a:r>
              <a:rPr lang="bn-BD" dirty="0" smtClean="0"/>
              <a:t>উদ্ভিদ কোষ </a:t>
            </a:r>
            <a:r>
              <a:rPr lang="en-US" dirty="0" smtClean="0"/>
              <a:t>(</a:t>
            </a:r>
            <a:r>
              <a:rPr lang="bn-BD" dirty="0" smtClean="0"/>
              <a:t>উদ্ভিদ এ অবস্থান করে) </a:t>
            </a:r>
          </a:p>
          <a:p>
            <a:pPr marL="514350" indent="-514350">
              <a:buFont typeface="+mj-lt"/>
              <a:buAutoNum type="arabicPeriod"/>
            </a:pPr>
            <a:r>
              <a:rPr lang="bn-BD" dirty="0" smtClean="0"/>
              <a:t>প্রাণী কোষ(প্রাণী </a:t>
            </a:r>
          </a:p>
          <a:p>
            <a:r>
              <a:rPr lang="bn-BD" dirty="0" smtClean="0">
                <a:solidFill>
                  <a:srgbClr val="92D050"/>
                </a:solidFill>
              </a:rPr>
              <a:t>নিউক্লিয়াস অনুসারে কোষ ২ প্রকার</a:t>
            </a:r>
          </a:p>
          <a:p>
            <a:pPr marL="514350" indent="-514350">
              <a:buFont typeface="+mj-lt"/>
              <a:buAutoNum type="arabicPeriod"/>
            </a:pPr>
            <a:r>
              <a:rPr lang="bn-BD" dirty="0" smtClean="0"/>
              <a:t>আদি কোষী </a:t>
            </a:r>
          </a:p>
          <a:p>
            <a:pPr marL="514350" indent="-514350">
              <a:buFont typeface="+mj-lt"/>
              <a:buAutoNum type="arabicPeriod"/>
            </a:pPr>
            <a:r>
              <a:rPr lang="bn-BD" dirty="0" smtClean="0"/>
              <a:t>প্রকৃত কোষী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55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33400"/>
            <a:ext cx="7315200" cy="4495800"/>
          </a:xfrm>
          <a:solidFill>
            <a:schemeClr val="bg2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bn-BD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কাজ অনুসারে কোষ ২ প্রকার</a:t>
            </a:r>
          </a:p>
          <a:p>
            <a:pPr marL="514350" indent="-514350" algn="l">
              <a:buFont typeface="+mj-lt"/>
              <a:buAutoNum type="arabicPeriod"/>
            </a:pPr>
            <a:r>
              <a:rPr lang="bn-BD" dirty="0" smtClean="0"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olidFill>
                  <a:schemeClr val="accent5"/>
                </a:solidFill>
              </a:rPr>
              <a:t>দেহ কোষ</a:t>
            </a:r>
          </a:p>
          <a:p>
            <a:pPr marL="514350" indent="-514350" algn="l">
              <a:buFont typeface="+mj-lt"/>
              <a:buAutoNum type="arabicPeriod"/>
            </a:pPr>
            <a:r>
              <a:rPr lang="bn-BD" dirty="0"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olidFill>
                  <a:schemeClr val="accent5"/>
                </a:solidFill>
              </a:rPr>
              <a:t>জানকোষন</a:t>
            </a:r>
            <a:endParaRPr lang="en-US" dirty="0"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23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/>
              <a:t>একক বা দলীয় 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r>
              <a:rPr lang="bn-BD" dirty="0" smtClean="0"/>
              <a:t>প্রত্যেকে আলাদা আলাদা কোষ এর ছবি এঁকে আনতে হবে।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84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150</Words>
  <Application>Microsoft Office PowerPoint</Application>
  <PresentationFormat>On-screen Show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পাঠ ঘোষনা </vt:lpstr>
      <vt:lpstr>শিখন ফল</vt:lpstr>
      <vt:lpstr>পাঠ উপস্থাপনা</vt:lpstr>
      <vt:lpstr>PowerPoint Presentation</vt:lpstr>
      <vt:lpstr>একক বা দলীয় কাজ</vt:lpstr>
      <vt:lpstr>সারসংক্ষেপ</vt:lpstr>
      <vt:lpstr>মূল্যায়ন</vt:lpstr>
      <vt:lpstr>বাড়ীর কাজ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78</cp:revision>
  <cp:lastPrinted>2026-06-10T04:41:19Z</cp:lastPrinted>
  <dcterms:created xsi:type="dcterms:W3CDTF">2006-08-16T00:00:00Z</dcterms:created>
  <dcterms:modified xsi:type="dcterms:W3CDTF">2026-06-18T06:18:50Z</dcterms:modified>
</cp:coreProperties>
</file>