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mp3" ContentType="audio/mpe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81" r:id="rId2"/>
    <p:sldId id="282" r:id="rId3"/>
    <p:sldId id="261" r:id="rId4"/>
    <p:sldId id="259" r:id="rId5"/>
    <p:sldId id="257" r:id="rId6"/>
    <p:sldId id="260" r:id="rId7"/>
    <p:sldId id="267" r:id="rId8"/>
    <p:sldId id="283" r:id="rId9"/>
    <p:sldId id="284" r:id="rId10"/>
    <p:sldId id="269" r:id="rId11"/>
    <p:sldId id="272" r:id="rId12"/>
    <p:sldId id="266" r:id="rId13"/>
    <p:sldId id="278" r:id="rId14"/>
    <p:sldId id="280" r:id="rId15"/>
    <p:sldId id="268" r:id="rId16"/>
    <p:sldId id="292" r:id="rId17"/>
    <p:sldId id="286" r:id="rId18"/>
    <p:sldId id="287" r:id="rId19"/>
    <p:sldId id="279" r:id="rId20"/>
    <p:sldId id="291" r:id="rId21"/>
    <p:sldId id="288" r:id="rId22"/>
    <p:sldId id="290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3226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6B7D8-9CA5-49D0-A6DA-F52E65A7FE96}" type="datetimeFigureOut">
              <a:rPr lang="en-US" smtClean="0"/>
              <a:t>6/19/2026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5296BF-F6D3-4627-819C-4CB266083B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38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5296BF-F6D3-4627-819C-4CB266083BA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45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1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3.svg"/><Relationship Id="rId7" Type="http://schemas.openxmlformats.org/officeDocument/2006/relationships/image" Target="../../theme/media/image17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../theme/media/image15.sv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../theme/media/image19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Gree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D18D2A45-21A1-34B6-2A67-8B86F1D6F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704" y="401216"/>
            <a:ext cx="11457843" cy="6096241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A26D00E-3B98-20A7-2F19-530B9544A039}"/>
              </a:ext>
            </a:extLst>
          </p:cNvPr>
          <p:cNvSpPr/>
          <p:nvPr/>
        </p:nvSpPr>
        <p:spPr>
          <a:xfrm>
            <a:off x="2675685" y="1234017"/>
            <a:ext cx="7911353" cy="3409419"/>
          </a:xfrm>
          <a:prstGeom prst="snip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outerShdw blurRad="139700" dist="165100" dir="3900000" sx="99000" sy="99000" algn="ctr" rotWithShape="0">
              <a:srgbClr val="000000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3D5597B-7B11-E20A-F84A-61EEEC2F7F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7421"/>
            <a:ext cx="870801" cy="8342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4A4F4496-4915-9CAE-A99E-55A3B0B5870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455" y="1842076"/>
            <a:ext cx="2165041" cy="219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123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7 -0.03912 L 0.64987 0.86644 " pathEditMode="relative" rAng="0" ptsTypes="AA">
                                      <p:cBhvr>
                                        <p:cTn id="6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18" y="45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14034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end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156C0E0-AEBD-A6AD-7336-39B075885C8B}"/>
              </a:ext>
            </a:extLst>
          </p:cNvPr>
          <p:cNvSpPr txBox="1"/>
          <p:nvPr/>
        </p:nvSpPr>
        <p:spPr>
          <a:xfrm>
            <a:off x="5171693" y="462296"/>
            <a:ext cx="2082019" cy="769441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A42758E-9EA4-428E-9F78-BBDF42125B0F}"/>
              </a:ext>
            </a:extLst>
          </p:cNvPr>
          <p:cNvSpPr/>
          <p:nvPr/>
        </p:nvSpPr>
        <p:spPr>
          <a:xfrm flipV="1">
            <a:off x="363415" y="1341715"/>
            <a:ext cx="11083512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3F07E6-1309-37C6-3309-E58345E229EB}"/>
              </a:ext>
            </a:extLst>
          </p:cNvPr>
          <p:cNvSpPr/>
          <p:nvPr/>
        </p:nvSpPr>
        <p:spPr>
          <a:xfrm flipV="1">
            <a:off x="4072776" y="1257138"/>
            <a:ext cx="773519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4EB28EDD-F09C-1E93-4043-58BCAC4B3F8E}"/>
              </a:ext>
            </a:extLst>
          </p:cNvPr>
          <p:cNvSpPr/>
          <p:nvPr/>
        </p:nvSpPr>
        <p:spPr>
          <a:xfrm rot="5400000" flipV="1">
            <a:off x="4270531" y="3909144"/>
            <a:ext cx="3930064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355BEEE2-C372-7224-CB6F-0079CE40E0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17580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xmlns="" id="{AEC83A02-EA9B-F924-11E8-5D5D82A5F0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067616" y="2241811"/>
            <a:ext cx="1970252" cy="195084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3B9FA6-4A0F-4E2B-6CEA-704829109C7D}"/>
              </a:ext>
            </a:extLst>
          </p:cNvPr>
          <p:cNvSpPr txBox="1"/>
          <p:nvPr/>
        </p:nvSpPr>
        <p:spPr>
          <a:xfrm>
            <a:off x="2201902" y="1553012"/>
            <a:ext cx="2201608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27B961E-3913-4CCF-9314-6D725B6D97D5}"/>
              </a:ext>
            </a:extLst>
          </p:cNvPr>
          <p:cNvSpPr txBox="1"/>
          <p:nvPr/>
        </p:nvSpPr>
        <p:spPr>
          <a:xfrm>
            <a:off x="8067616" y="1553012"/>
            <a:ext cx="1970252" cy="5232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559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oup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586147" y="320466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18722" y="1208517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B7A97FF-4485-7CF1-D49C-6805D20D51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5080918" y="0"/>
            <a:ext cx="1844634" cy="132614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4663F5-F511-4080-762D-BB7C01908DE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692" b="83462" l="3385" r="92538">
                        <a14:foregroundMark x1="8846" y1="50154" x2="8846" y2="50154"/>
                        <a14:foregroundMark x1="4769" y1="48923" x2="4769" y2="48923"/>
                        <a14:foregroundMark x1="62769" y1="37000" x2="62769" y2="37000"/>
                        <a14:foregroundMark x1="61692" y1="36615" x2="61692" y2="36615"/>
                        <a14:foregroundMark x1="92692" y1="43538" x2="92692" y2="43538"/>
                        <a14:foregroundMark x1="81769" y1="64077" x2="81769" y2="64077"/>
                        <a14:foregroundMark x1="81769" y1="64077" x2="81769" y2="64077"/>
                        <a14:foregroundMark x1="24538" y1="37000" x2="24538" y2="37000"/>
                        <a14:foregroundMark x1="42769" y1="17769" x2="42769" y2="17769"/>
                        <a14:foregroundMark x1="41308" y1="34923" x2="41308" y2="34923"/>
                        <a14:foregroundMark x1="3385" y1="48077" x2="3385" y2="48077"/>
                        <a14:foregroundMark x1="38000" y1="39077" x2="38000" y2="39077"/>
                        <a14:foregroundMark x1="55154" y1="32923" x2="55154" y2="3292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951" b="8280"/>
          <a:stretch/>
        </p:blipFill>
        <p:spPr>
          <a:xfrm>
            <a:off x="7629270" y="0"/>
            <a:ext cx="1844634" cy="132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297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ir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930354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579B8868-7EC4-E706-E9B4-6740293321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77918" y="518682"/>
            <a:ext cx="1198298" cy="119829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5C87DC50-4D73-F1D6-CE85-9F673A216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120207" y="518682"/>
            <a:ext cx="1198298" cy="1198298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xmlns="" id="{F5998754-D26F-8593-7BED-6F2AD3263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9662497" y="518682"/>
            <a:ext cx="1198298" cy="119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6975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dividual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31B47E9-4A65-A2A2-6D3F-5E3DBED5D26A}"/>
              </a:ext>
            </a:extLst>
          </p:cNvPr>
          <p:cNvSpPr txBox="1"/>
          <p:nvPr/>
        </p:nvSpPr>
        <p:spPr>
          <a:xfrm>
            <a:off x="1487295" y="1022831"/>
            <a:ext cx="2647564" cy="8361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ts val="5833"/>
              </a:lnSpc>
            </a:pPr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r>
              <a:rPr lang="bn-IN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</a:t>
            </a:r>
            <a:endParaRPr lang="bn-IN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3FC6C1C-F4B9-4D76-A848-95D9704D9442}"/>
              </a:ext>
            </a:extLst>
          </p:cNvPr>
          <p:cNvSpPr/>
          <p:nvPr/>
        </p:nvSpPr>
        <p:spPr>
          <a:xfrm rot="10800000">
            <a:off x="771731" y="1765109"/>
            <a:ext cx="10648538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23C8203A-B144-71F9-629E-7AA1C5AF79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590450" y="490194"/>
            <a:ext cx="1226786" cy="1226786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765FB252-1BCA-872A-1B93-6B1E14E5C1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9866858" y="395660"/>
            <a:ext cx="1420933" cy="1420933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xmlns="" id="{0931C303-E426-6793-EDC3-8EDF7AA4C5E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7297381" y="466991"/>
            <a:ext cx="1226786" cy="1226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89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1804737" y="934613"/>
            <a:ext cx="140294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xmlns="" id="{9CE8DBAB-10C4-C698-FC7A-57D34C7D0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82764" y="409487"/>
            <a:ext cx="1182230" cy="118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119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ome Wo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F5E0898-8128-24A8-FADF-7A77D81201FE}"/>
              </a:ext>
            </a:extLst>
          </p:cNvPr>
          <p:cNvSpPr/>
          <p:nvPr/>
        </p:nvSpPr>
        <p:spPr>
          <a:xfrm>
            <a:off x="2007803" y="962894"/>
            <a:ext cx="199605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209D32A-EAA1-D7E4-909F-FFD664F2F4AB}"/>
              </a:ext>
            </a:extLst>
          </p:cNvPr>
          <p:cNvSpPr/>
          <p:nvPr/>
        </p:nvSpPr>
        <p:spPr>
          <a:xfrm rot="10800000">
            <a:off x="749835" y="1647920"/>
            <a:ext cx="10607040" cy="4571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FBFA1B8-A48D-255B-BB50-9E8F27EC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35" y="552034"/>
            <a:ext cx="1257968" cy="109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195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26EC8AC-13C0-7804-74FD-0F9CC44E94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55" y="410548"/>
            <a:ext cx="11476653" cy="6074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097423-3D74-84E9-2AD3-A45B310467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2" y="959158"/>
            <a:ext cx="11957157" cy="2950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79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B8E7872C-1867-4538-1453-42919C14ACF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483"/>
            </a:avLst>
          </a:prstGeom>
          <a:blipFill dpi="0" rotWithShape="1">
            <a:blip r:embed="rId11"/>
            <a:srcRect/>
            <a:tile tx="0" ty="0" sx="100000" sy="100000" flip="none" algn="tl"/>
          </a:blipFill>
          <a:ln>
            <a:solidFill>
              <a:schemeClr val="bg1">
                <a:lumMod val="85000"/>
              </a:schemeClr>
            </a:solidFill>
          </a:ln>
          <a:effectLst>
            <a:outerShdw blurRad="469900" dir="10800000" algn="ctr" rotWithShape="0">
              <a:schemeClr val="accent5">
                <a:lumMod val="20000"/>
                <a:lumOff val="80000"/>
                <a:alpha val="43000"/>
              </a:scheme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0106043" y="6228968"/>
            <a:ext cx="1704626" cy="610027"/>
            <a:chOff x="10106043" y="6228968"/>
            <a:chExt cx="1704626" cy="610027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23386" y="6259983"/>
              <a:ext cx="568489" cy="575908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 userDrawn="1"/>
          </p:nvPicPr>
          <p:blipFill>
            <a:blip r:embed="rId13"/>
            <a:stretch>
              <a:fillRect/>
            </a:stretch>
          </p:blipFill>
          <p:spPr>
            <a:xfrm>
              <a:off x="10106043" y="6315075"/>
              <a:ext cx="523920" cy="523920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1875" y="6228968"/>
              <a:ext cx="618794" cy="606923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 userDrawn="1"/>
        </p:nvSpPr>
        <p:spPr>
          <a:xfrm>
            <a:off x="3562174" y="6548987"/>
            <a:ext cx="65438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1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1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955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5" Type="http://schemas.openxmlformats.org/officeDocument/2006/relationships/image" Target="../media/image34.jpg"/><Relationship Id="rId4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2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png"/><Relationship Id="rId5" Type="http://schemas.microsoft.com/office/2007/relationships/hdphoto" Target="../media/hdphoto5.wdp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7" Type="http://schemas.microsoft.com/office/2007/relationships/hdphoto" Target="../media/hdphoto7.wdp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slide" Target="slide21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microsoft.com/office/2007/relationships/media" Target="../media/media2.mp3"/><Relationship Id="rId7" Type="http://schemas.microsoft.com/office/2007/relationships/hdphoto" Target="../media/hdphoto3.wdp"/><Relationship Id="rId12" Type="http://schemas.openxmlformats.org/officeDocument/2006/relationships/image" Target="../media/image31.png"/><Relationship Id="rId2" Type="http://schemas.microsoft.com/office/2007/relationships/media" Target="../media/media1.mp3"/><Relationship Id="rId16" Type="http://schemas.microsoft.com/office/2007/relationships/hdphoto" Target="../media/hdphoto4.wdp"/><Relationship Id="rId1" Type="http://schemas.openxmlformats.org/officeDocument/2006/relationships/audio" Target="NULL" TargetMode="Externa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slideLayout" Target="../slideLayouts/slideLayout2.xml"/><Relationship Id="rId15" Type="http://schemas.openxmlformats.org/officeDocument/2006/relationships/image" Target="../media/image33.png"/><Relationship Id="rId10" Type="http://schemas.openxmlformats.org/officeDocument/2006/relationships/image" Target="../media/image29.png"/><Relationship Id="rId4" Type="http://schemas.openxmlformats.org/officeDocument/2006/relationships/audio" Target="../media/media2.mp3"/><Relationship Id="rId9" Type="http://schemas.openxmlformats.org/officeDocument/2006/relationships/image" Target="../media/image28.png"/><Relationship Id="rId1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2772697" y="1195387"/>
            <a:ext cx="7683909" cy="3272240"/>
          </a:xfrm>
          <a:prstGeom prst="flowChartAlternate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আজকের পাঠে</a:t>
            </a:r>
          </a:p>
          <a:p>
            <a:pPr algn="ctr"/>
            <a:r>
              <a:rPr lang="en-US" sz="8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BD" sz="8000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7200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323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89BE199-CEF9-9D8F-7168-0E89858477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732" y="1358154"/>
            <a:ext cx="5454369" cy="37012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A30D6E1-0807-20A0-5729-B856D03F53AB}"/>
              </a:ext>
            </a:extLst>
          </p:cNvPr>
          <p:cNvSpPr/>
          <p:nvPr/>
        </p:nvSpPr>
        <p:spPr>
          <a:xfrm>
            <a:off x="6595660" y="941700"/>
            <a:ext cx="57811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লেখাপড়া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9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5C1D9D8-9BC9-B0F0-8DE1-1F879EDAC448}"/>
              </a:ext>
            </a:extLst>
          </p:cNvPr>
          <p:cNvSpPr txBox="1"/>
          <p:nvPr/>
        </p:nvSpPr>
        <p:spPr>
          <a:xfrm>
            <a:off x="6598909" y="655516"/>
            <a:ext cx="399155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7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1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2EF6719-E189-0A14-B953-34E1AEE13C42}"/>
              </a:ext>
            </a:extLst>
          </p:cNvPr>
          <p:cNvSpPr txBox="1"/>
          <p:nvPr/>
        </p:nvSpPr>
        <p:spPr>
          <a:xfrm>
            <a:off x="2649601" y="0"/>
            <a:ext cx="1317978" cy="6447919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34400" b="1" dirty="0" smtClean="0">
                <a:ln w="11430">
                  <a:noFill/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413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41300" b="1" dirty="0">
              <a:ln w="11430">
                <a:noFill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8A97AB3-6F09-832D-6E3F-1EAC96214B23}"/>
              </a:ext>
            </a:extLst>
          </p:cNvPr>
          <p:cNvSpPr/>
          <p:nvPr/>
        </p:nvSpPr>
        <p:spPr>
          <a:xfrm>
            <a:off x="101206" y="263579"/>
            <a:ext cx="4443900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c1_b_s_p26_1_w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60541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66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59259E-6 L 0.18242 0.35069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/>
      <p:bldP spid="4" grpId="0"/>
      <p:bldP spid="4" grpId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3D9A1974-59A3-FB81-A6F4-68C79984D4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272" y="1165148"/>
            <a:ext cx="4921306" cy="34363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1AB01D07-EA30-F6E3-39B9-B6E94A3F56C5}"/>
              </a:ext>
            </a:extLst>
          </p:cNvPr>
          <p:cNvSpPr/>
          <p:nvPr/>
        </p:nvSpPr>
        <p:spPr>
          <a:xfrm>
            <a:off x="7982510" y="1165148"/>
            <a:ext cx="51149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9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535CE22F-8CDE-8BAF-2964-14CB087A6A15}"/>
              </a:ext>
            </a:extLst>
          </p:cNvPr>
          <p:cNvSpPr txBox="1"/>
          <p:nvPr/>
        </p:nvSpPr>
        <p:spPr>
          <a:xfrm>
            <a:off x="7982510" y="1165148"/>
            <a:ext cx="31413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18A97AB3-6F09-832D-6E3F-1EAC96214B23}"/>
              </a:ext>
            </a:extLst>
          </p:cNvPr>
          <p:cNvSpPr/>
          <p:nvPr/>
        </p:nvSpPr>
        <p:spPr>
          <a:xfrm>
            <a:off x="297652" y="219987"/>
            <a:ext cx="3736466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4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শুনি ও বলি</a:t>
            </a:r>
            <a:endParaRPr lang="bn-IN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c1_b_s_p26_1_w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260541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3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3.7037E-7 L -0.27435 0.48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846EC0-9CEA-4CCC-EDEB-CC860E8543B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732" l="0" r="100000">
                        <a14:foregroundMark x1="5116" y1="52081" x2="5116" y2="52081"/>
                        <a14:foregroundMark x1="95930" y1="67114" x2="95930" y2="671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3205" t="4923" r="2792" b="5436"/>
          <a:stretch/>
        </p:blipFill>
        <p:spPr>
          <a:xfrm>
            <a:off x="3464567" y="2481428"/>
            <a:ext cx="4458565" cy="349046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F214356-0ACB-B5FF-92C1-BD095DEF66A3}"/>
              </a:ext>
            </a:extLst>
          </p:cNvPr>
          <p:cNvSpPr txBox="1"/>
          <p:nvPr/>
        </p:nvSpPr>
        <p:spPr>
          <a:xfrm>
            <a:off x="5928191" y="1972200"/>
            <a:ext cx="2265703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287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8700" b="1" dirty="0">
              <a:ln w="11430">
                <a:noFill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C756FE6-037D-EE77-F0E4-87F03887299A}"/>
              </a:ext>
            </a:extLst>
          </p:cNvPr>
          <p:cNvSpPr txBox="1"/>
          <p:nvPr/>
        </p:nvSpPr>
        <p:spPr>
          <a:xfrm>
            <a:off x="4891394" y="2215089"/>
            <a:ext cx="2366991" cy="4508927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US" sz="28700" b="1" dirty="0">
                <a:ln w="11430">
                  <a:noFill/>
                </a:ln>
                <a:solidFill>
                  <a:srgbClr val="00B05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GB" sz="28700" b="1" dirty="0" smtClean="0">
                <a:ln w="11430">
                  <a:noFill/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28700" b="1" dirty="0">
              <a:ln w="11430">
                <a:noFill/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676635A-7F3E-0272-89D5-75297EBC5000}"/>
              </a:ext>
            </a:extLst>
          </p:cNvPr>
          <p:cNvSpPr txBox="1"/>
          <p:nvPr/>
        </p:nvSpPr>
        <p:spPr>
          <a:xfrm>
            <a:off x="3811167" y="736020"/>
            <a:ext cx="4234048" cy="101566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BD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7DBE202B-43EC-735C-600B-BBA71B73B72D}"/>
              </a:ext>
            </a:extLst>
          </p:cNvPr>
          <p:cNvSpPr txBox="1"/>
          <p:nvPr/>
        </p:nvSpPr>
        <p:spPr>
          <a:xfrm>
            <a:off x="46191" y="-176789"/>
            <a:ext cx="21830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2700">
                  <a:noFill/>
                  <a:prstDash val="solid"/>
                </a:ln>
                <a:solidFill>
                  <a:schemeClr val="tx1">
                    <a:lumMod val="50000"/>
                    <a:lumOff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উচ্চারন</a:t>
            </a:r>
            <a:r>
              <a:rPr lang="en-US" sz="2400" b="1" dirty="0">
                <a:ln w="12700">
                  <a:noFill/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অনুশীলন</a:t>
            </a:r>
            <a:endParaRPr lang="en-IN" sz="2400" b="1" dirty="0">
              <a:ln w="12700">
                <a:noFill/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c1_b_s_p26_1_w0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60541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8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70655" y="4672029"/>
            <a:ext cx="2206609" cy="1332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60655" y="2422852"/>
            <a:ext cx="2504496" cy="1431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38559" y="815187"/>
            <a:ext cx="1974584" cy="13945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19427" y="2422853"/>
            <a:ext cx="1996926" cy="15574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43714" y="6058603"/>
            <a:ext cx="173355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0755" y="2853493"/>
            <a:ext cx="2364859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চো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12233" y="159948"/>
            <a:ext cx="1646476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</a:t>
            </a:r>
            <a:r>
              <a:rPr lang="bn-BD" sz="4000" dirty="0" smtClean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90590" y="2847648"/>
            <a:ext cx="2434491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রকা</a:t>
            </a:r>
            <a:r>
              <a:rPr lang="bn-BD" sz="40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5736" y="290581"/>
            <a:ext cx="5072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পড়ি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30970" y="2288949"/>
            <a:ext cx="2530059" cy="228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14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741" y="1903118"/>
            <a:ext cx="3200399" cy="262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449" y="1903118"/>
            <a:ext cx="3126442" cy="26225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903119"/>
            <a:ext cx="3025587" cy="26225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769267" y="4944964"/>
            <a:ext cx="1571345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25035" y="4944964"/>
            <a:ext cx="2003612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রকা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10662" y="4944964"/>
            <a:ext cx="1741114" cy="5232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1" y="590827"/>
            <a:ext cx="12858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কয়বার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466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A6F873D-7135-82EC-06EC-443B61B8294B}"/>
              </a:ext>
            </a:extLst>
          </p:cNvPr>
          <p:cNvSpPr/>
          <p:nvPr/>
        </p:nvSpPr>
        <p:spPr>
          <a:xfrm>
            <a:off x="2400886" y="264162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পাঠ ও</a:t>
            </a:r>
          </a:p>
          <a:p>
            <a:pPr algn="ctr"/>
            <a:r>
              <a:rPr lang="bn-BD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প্রমিত উচ্চারন অনুশীলন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705EF61-9E1E-7195-1D03-A068A319E4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271" y="2195466"/>
            <a:ext cx="6473697" cy="32616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242" y="1457315"/>
            <a:ext cx="3395342" cy="451342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3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809"/>
          <a:stretch/>
        </p:blipFill>
        <p:spPr>
          <a:xfrm>
            <a:off x="1475840" y="1571707"/>
            <a:ext cx="8090350" cy="43861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6314" y="527847"/>
            <a:ext cx="1072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4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খুঁজে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গোল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দাগ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6486525" y="1671637"/>
            <a:ext cx="1414463" cy="985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767262" y="1681162"/>
            <a:ext cx="1414463" cy="98583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91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5B9DB07-1231-12BE-8F42-AE41B30B9900}"/>
              </a:ext>
            </a:extLst>
          </p:cNvPr>
          <p:cNvSpPr txBox="1"/>
          <p:nvPr/>
        </p:nvSpPr>
        <p:spPr>
          <a:xfrm>
            <a:off x="2195892" y="2048186"/>
            <a:ext cx="8483600" cy="12003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bn-BD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খালিঘরে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b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72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0456731-0848-7B17-FBEF-FE3D7A6708F4}"/>
              </a:ext>
            </a:extLst>
          </p:cNvPr>
          <p:cNvSpPr txBox="1"/>
          <p:nvPr/>
        </p:nvSpPr>
        <p:spPr>
          <a:xfrm>
            <a:off x="5437501" y="4000143"/>
            <a:ext cx="1380158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B5BC757F-0A1C-1EB0-C2E7-4565FF02F60C}"/>
              </a:ext>
            </a:extLst>
          </p:cNvPr>
          <p:cNvCxnSpPr/>
          <p:nvPr/>
        </p:nvCxnSpPr>
        <p:spPr>
          <a:xfrm>
            <a:off x="4859644" y="5304505"/>
            <a:ext cx="83585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97D1A3D-F6E4-17CC-02A3-345BA675D0B4}"/>
              </a:ext>
            </a:extLst>
          </p:cNvPr>
          <p:cNvSpPr txBox="1"/>
          <p:nvPr/>
        </p:nvSpPr>
        <p:spPr>
          <a:xfrm>
            <a:off x="4928833" y="4013591"/>
            <a:ext cx="4127361" cy="186204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115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</p:txBody>
      </p:sp>
    </p:spTree>
    <p:extLst>
      <p:ext uri="{BB962C8B-B14F-4D97-AF65-F5344CB8AC3E}">
        <p14:creationId xmlns:p14="http://schemas.microsoft.com/office/powerpoint/2010/main" val="364851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21E496D-99D3-F990-8D48-2D37D1225856}"/>
              </a:ext>
            </a:extLst>
          </p:cNvPr>
          <p:cNvSpPr txBox="1"/>
          <p:nvPr/>
        </p:nvSpPr>
        <p:spPr>
          <a:xfrm>
            <a:off x="3376512" y="1933249"/>
            <a:ext cx="7098746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দেখার </a:t>
            </a:r>
            <a:r>
              <a:rPr lang="en-US" sz="36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3600" b="1" dirty="0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2B564F3-E581-9C3F-9232-07928511B4CB}"/>
              </a:ext>
            </a:extLst>
          </p:cNvPr>
          <p:cNvSpPr txBox="1"/>
          <p:nvPr/>
        </p:nvSpPr>
        <p:spPr>
          <a:xfrm>
            <a:off x="7236097" y="3057977"/>
            <a:ext cx="2499573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96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96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as-IN" sz="9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ight Arrow 6">
            <a:extLst>
              <a:ext uri="{FF2B5EF4-FFF2-40B4-BE49-F238E27FC236}">
                <a16:creationId xmlns:a16="http://schemas.microsoft.com/office/drawing/2014/main" xmlns="" id="{CC0FF884-F9E8-23E2-199A-5DF2E5B44548}"/>
              </a:ext>
            </a:extLst>
          </p:cNvPr>
          <p:cNvSpPr/>
          <p:nvPr/>
        </p:nvSpPr>
        <p:spPr>
          <a:xfrm>
            <a:off x="6097089" y="3952316"/>
            <a:ext cx="688634" cy="233806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DD7FE3E-0646-AC7B-C987-212092E9E8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2791521"/>
            <a:ext cx="3316672" cy="3316672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5494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58545" y="611282"/>
            <a:ext cx="86772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</a:t>
            </a:r>
            <a:r>
              <a:rPr lang="bn-IN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বর্ণ টি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লিখি</a:t>
            </a:r>
            <a:endParaRPr lang="en-GB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13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823" y="2166396"/>
            <a:ext cx="1903788" cy="1950843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Double Wave 6"/>
          <p:cNvSpPr/>
          <p:nvPr/>
        </p:nvSpPr>
        <p:spPr>
          <a:xfrm>
            <a:off x="1218389" y="4192654"/>
            <a:ext cx="4168634" cy="2154579"/>
          </a:xfrm>
          <a:prstGeom prst="doubleWave">
            <a:avLst/>
          </a:prstGeom>
          <a:solidFill>
            <a:srgbClr val="FA96C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কয়েছ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আহমদ</a:t>
            </a:r>
            <a:endParaRPr lang="bn-IN" sz="3200" b="1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মোহাম্মদপুর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এ.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গফুর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দক্ষিণ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সুরমা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সিলেট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99102" y="2347524"/>
            <a:ext cx="5191647" cy="3539430"/>
          </a:xfrm>
          <a:prstGeom prst="rect">
            <a:avLst/>
          </a:prstGeom>
          <a:solidFill>
            <a:srgbClr val="FA96C3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শ্রেনিঃ প্রথম</a:t>
            </a:r>
          </a:p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বিষয়ঃ আমার বাংলা বই</a:t>
            </a:r>
          </a:p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অধ্যায়ঃ 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20</a:t>
            </a:r>
            <a:endParaRPr lang="bn-BD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চ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বর্ণ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শোনা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অনুশীলন</a:t>
            </a:r>
            <a:endParaRPr lang="bn-BD" sz="3200" b="1" dirty="0">
              <a:ln>
                <a:solidFill>
                  <a:sysClr val="windowText" lastClr="000000"/>
                </a:solidFill>
              </a:ln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সময়</a:t>
            </a:r>
            <a:r>
              <a:rPr lang="bn-IN" sz="32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ঃ </a:t>
            </a:r>
            <a:r>
              <a:rPr lang="bn-BD" sz="32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৪৫ মিনিট</a:t>
            </a:r>
            <a:endParaRPr lang="en-US" sz="3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পিরিয়ড</a:t>
            </a:r>
            <a:r>
              <a:rPr lang="en-US" sz="3200" b="1" dirty="0">
                <a:ln>
                  <a:solidFill>
                    <a:sysClr val="windowText" lastClr="000000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- 1</a:t>
            </a:r>
            <a:endParaRPr lang="bn-BD" sz="3200" b="1" dirty="0">
              <a:ln>
                <a:solidFill>
                  <a:sysClr val="windowText" lastClr="000000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84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21DCD99F-C1F7-ADA6-7C0C-D84DE05F89B9}"/>
              </a:ext>
            </a:extLst>
          </p:cNvPr>
          <p:cNvSpPr/>
          <p:nvPr/>
        </p:nvSpPr>
        <p:spPr>
          <a:xfrm>
            <a:off x="839048" y="4828671"/>
            <a:ext cx="2005963" cy="825907"/>
          </a:xfrm>
          <a:prstGeom prst="rect">
            <a:avLst/>
          </a:prstGeom>
          <a:solidFill>
            <a:srgbClr val="E7E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2B394991-62A2-5139-4006-123F54ABF818}"/>
              </a:ext>
            </a:extLst>
          </p:cNvPr>
          <p:cNvSpPr/>
          <p:nvPr/>
        </p:nvSpPr>
        <p:spPr>
          <a:xfrm>
            <a:off x="5025253" y="4637368"/>
            <a:ext cx="2005963" cy="825907"/>
          </a:xfrm>
          <a:prstGeom prst="rect">
            <a:avLst/>
          </a:prstGeom>
          <a:solidFill>
            <a:srgbClr val="E7E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DC67B8EB-EBD0-5CC2-B4D0-7CFDDB7EC76B}"/>
              </a:ext>
            </a:extLst>
          </p:cNvPr>
          <p:cNvSpPr/>
          <p:nvPr/>
        </p:nvSpPr>
        <p:spPr>
          <a:xfrm>
            <a:off x="9082709" y="4657220"/>
            <a:ext cx="2005963" cy="825907"/>
          </a:xfrm>
          <a:prstGeom prst="rect">
            <a:avLst/>
          </a:prstGeom>
          <a:solidFill>
            <a:srgbClr val="E7E7E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21E496D-99D3-F990-8D48-2D37D1225856}"/>
              </a:ext>
            </a:extLst>
          </p:cNvPr>
          <p:cNvSpPr txBox="1"/>
          <p:nvPr/>
        </p:nvSpPr>
        <p:spPr>
          <a:xfrm>
            <a:off x="4515745" y="1448271"/>
            <a:ext cx="316051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600" b="1" dirty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  ছবি দেখে শব্দ বল।</a:t>
            </a:r>
            <a:endParaRPr lang="en-IN" sz="36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42B564F3-E581-9C3F-9232-07928511B4CB}"/>
              </a:ext>
            </a:extLst>
          </p:cNvPr>
          <p:cNvSpPr txBox="1"/>
          <p:nvPr/>
        </p:nvSpPr>
        <p:spPr>
          <a:xfrm>
            <a:off x="1153296" y="4800096"/>
            <a:ext cx="1877453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 err="1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BE258E3-6342-CF52-921C-2F247213C7EE}"/>
              </a:ext>
            </a:extLst>
          </p:cNvPr>
          <p:cNvSpPr txBox="1"/>
          <p:nvPr/>
        </p:nvSpPr>
        <p:spPr>
          <a:xfrm>
            <a:off x="5493253" y="4657221"/>
            <a:ext cx="1205494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DD7FE3E-0646-AC7B-C987-212092E9E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37" y="2314575"/>
            <a:ext cx="3157537" cy="2192664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2DF5500F-9EB7-1EAD-E31F-3ADB3083A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295" y="2371455"/>
            <a:ext cx="3031967" cy="2017636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BE258E3-6342-CF52-921C-2F247213C7EE}"/>
              </a:ext>
            </a:extLst>
          </p:cNvPr>
          <p:cNvSpPr txBox="1"/>
          <p:nvPr/>
        </p:nvSpPr>
        <p:spPr>
          <a:xfrm>
            <a:off x="9126759" y="4600071"/>
            <a:ext cx="2360391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 smtClean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400" b="1" dirty="0" err="1" smtClean="0">
                <a:ln/>
                <a:latin typeface="NikoshBAN" panose="02000000000000000000" pitchFamily="2" charset="0"/>
                <a:cs typeface="NikoshBAN" panose="02000000000000000000" pitchFamily="2" charset="0"/>
              </a:rPr>
              <a:t>কলেট</a:t>
            </a:r>
            <a:endParaRPr lang="as-IN" sz="5400" b="1" dirty="0">
              <a:ln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DF5500F-9EB7-1EAD-E31F-3ADB3083AF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798" y="2254182"/>
            <a:ext cx="2739736" cy="2052158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9A466886-7D9D-B77C-112D-1B3BB1DD553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07" t="33763" r="3505" b="33474"/>
          <a:stretch/>
        </p:blipFill>
        <p:spPr>
          <a:xfrm>
            <a:off x="11081465" y="5483127"/>
            <a:ext cx="1092295" cy="3861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1B50EAE-F287-C620-79AC-9B1A05398CF6}"/>
              </a:ext>
            </a:extLst>
          </p:cNvPr>
          <p:cNvSpPr txBox="1"/>
          <p:nvPr/>
        </p:nvSpPr>
        <p:spPr>
          <a:xfrm>
            <a:off x="4948280" y="6488668"/>
            <a:ext cx="19687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খালি ঘরে ক্লিক করুন </a:t>
            </a:r>
          </a:p>
        </p:txBody>
      </p:sp>
    </p:spTree>
    <p:extLst>
      <p:ext uri="{BB962C8B-B14F-4D97-AF65-F5344CB8AC3E}">
        <p14:creationId xmlns:p14="http://schemas.microsoft.com/office/powerpoint/2010/main" val="235030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 p14:presetBounceEnd="6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4000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4000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2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8000">
                                          <p:cBhvr additive="base">
                                            <p:cTn id="3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8000">
                                          <p:cBhvr additive="base">
                                            <p:cTn id="3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10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50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/>
          <p:bldP spid="7" grpId="0"/>
          <p:bldP spid="10" grpId="0"/>
          <p:bldP spid="13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20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2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6" presetClass="emp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10000"/>
                                      </p:iterate>
                                      <p:childTnLst>
                                        <p:animEffect transition="out" filter="fade">
                                          <p:cBhvr>
                                            <p:cTn id="34" dur="1000" tmFilter="0, 0; .2, .5; .8, .5; 1, 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>
                                            <p:cTn id="35" dur="500" autoRev="1" fill="hold"/>
                                            <p:tgtEl>
                                              <p:spTgt spid="13"/>
                                            </p:tgtEl>
                                          </p:cBhvr>
                                          <p:by x="105000" y="105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36" restart="whenNotActive" fill="hold" evtFilter="cancelBubble" nodeType="interactiveSeq">
                    <p:stCondLst>
                      <p:cond evt="onClick" delay="0">
                        <p:tgtEl>
                          <p:spTgt spid="2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7" fill="hold">
                          <p:stCondLst>
                            <p:cond delay="0"/>
                          </p:stCondLst>
                          <p:childTnLst>
                            <p:par>
                              <p:cTn id="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9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2"/>
                      </p:tgtEl>
                    </p:cond>
                  </p:nextCondLst>
                </p:seq>
                <p:seq concurrent="1" nextAc="seek">
                  <p:cTn id="42" restart="whenNotActive" fill="hold" evtFilter="cancelBubble" nodeType="interactiveSeq">
                    <p:stCondLst>
                      <p:cond evt="onClick" delay="0">
                        <p:tgtEl>
                          <p:spTgt spid="3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3" fill="hold">
                          <p:stCondLst>
                            <p:cond delay="0"/>
                          </p:stCondLst>
                          <p:childTnLst>
                            <p:par>
                              <p:cTn id="4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"/>
                      </p:tgtEl>
                    </p:cond>
                  </p:nextCondLst>
                </p:seq>
                <p:seq concurrent="1" nextAc="seek">
                  <p:cTn id="48" restart="whenNotActive" fill="hold" evtFilter="cancelBubble" nodeType="interactiveSeq">
                    <p:stCondLst>
                      <p:cond evt="onClick" delay="0">
                        <p:tgtEl>
                          <p:spTgt spid="4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9" fill="hold">
                          <p:stCondLst>
                            <p:cond delay="0"/>
                          </p:stCondLst>
                          <p:childTnLst>
                            <p:par>
                              <p:cTn id="5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"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3" grpId="0" animBg="1"/>
          <p:bldP spid="4" grpId="0" animBg="1"/>
          <p:bldP spid="5" grpId="0" animBg="1"/>
          <p:bldP spid="6" grpId="0"/>
          <p:bldP spid="7" grpId="0"/>
          <p:bldP spid="10" grpId="0"/>
          <p:bldP spid="13" grpId="0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D9562F9-23B1-EEDC-D57E-A0E7141122B7}"/>
              </a:ext>
            </a:extLst>
          </p:cNvPr>
          <p:cNvSpPr txBox="1"/>
          <p:nvPr/>
        </p:nvSpPr>
        <p:spPr>
          <a:xfrm>
            <a:off x="0" y="2413337"/>
            <a:ext cx="11904453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উচ্চারনে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60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বলো</a:t>
            </a:r>
            <a:r>
              <a:rPr lang="en-US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1386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6691" y="2769453"/>
            <a:ext cx="10839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</a:t>
            </a:r>
            <a:r>
              <a:rPr lang="en-US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লিখে আনবে</a:t>
            </a:r>
            <a:r>
              <a:rPr lang="en-US" sz="8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10551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80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7D565171-05BB-6328-D63C-789125A35C2D}"/>
              </a:ext>
            </a:extLst>
          </p:cNvPr>
          <p:cNvGrpSpPr/>
          <p:nvPr/>
        </p:nvGrpSpPr>
        <p:grpSpPr>
          <a:xfrm>
            <a:off x="267286" y="323557"/>
            <a:ext cx="10777502" cy="2818386"/>
            <a:chOff x="267286" y="323557"/>
            <a:chExt cx="10777502" cy="28183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xmlns="" id="{609DD127-4475-CAB7-4C5E-57B9C23CCAFE}"/>
                </a:ext>
              </a:extLst>
            </p:cNvPr>
            <p:cNvGrpSpPr/>
            <p:nvPr/>
          </p:nvGrpSpPr>
          <p:grpSpPr>
            <a:xfrm>
              <a:off x="267286" y="323557"/>
              <a:ext cx="10777502" cy="2818386"/>
              <a:chOff x="267286" y="323557"/>
              <a:chExt cx="10777502" cy="2818386"/>
            </a:xfrm>
            <a:solidFill>
              <a:srgbClr val="92D050"/>
            </a:solidFill>
          </p:grpSpPr>
          <p:sp>
            <p:nvSpPr>
              <p:cNvPr id="5" name="Freeform 12">
                <a:extLst>
                  <a:ext uri="{FF2B5EF4-FFF2-40B4-BE49-F238E27FC236}">
                    <a16:creationId xmlns:a16="http://schemas.microsoft.com/office/drawing/2014/main" xmlns="" id="{E3B95D6F-AA71-15D6-18CA-1961D1EBB861}"/>
                  </a:ext>
                </a:extLst>
              </p:cNvPr>
              <p:cNvSpPr/>
              <p:nvPr/>
            </p:nvSpPr>
            <p:spPr>
              <a:xfrm>
                <a:off x="267286" y="323557"/>
                <a:ext cx="2898238" cy="2818386"/>
              </a:xfrm>
              <a:custGeom>
                <a:avLst/>
                <a:gdLst>
                  <a:gd name="connsiteX0" fmla="*/ 914400 w 1828800"/>
                  <a:gd name="connsiteY0" fmla="*/ 321869 h 1828800"/>
                  <a:gd name="connsiteX1" fmla="*/ 1506931 w 1828800"/>
                  <a:gd name="connsiteY1" fmla="*/ 914400 h 1828800"/>
                  <a:gd name="connsiteX2" fmla="*/ 914400 w 1828800"/>
                  <a:gd name="connsiteY2" fmla="*/ 1506931 h 1828800"/>
                  <a:gd name="connsiteX3" fmla="*/ 321869 w 1828800"/>
                  <a:gd name="connsiteY3" fmla="*/ 914400 h 1828800"/>
                  <a:gd name="connsiteX4" fmla="*/ 914400 w 1828800"/>
                  <a:gd name="connsiteY4" fmla="*/ 321869 h 1828800"/>
                  <a:gd name="connsiteX5" fmla="*/ 914400 w 1828800"/>
                  <a:gd name="connsiteY5" fmla="*/ 182880 h 1828800"/>
                  <a:gd name="connsiteX6" fmla="*/ 182880 w 1828800"/>
                  <a:gd name="connsiteY6" fmla="*/ 914400 h 1828800"/>
                  <a:gd name="connsiteX7" fmla="*/ 914400 w 1828800"/>
                  <a:gd name="connsiteY7" fmla="*/ 1645920 h 1828800"/>
                  <a:gd name="connsiteX8" fmla="*/ 1645920 w 1828800"/>
                  <a:gd name="connsiteY8" fmla="*/ 914400 h 1828800"/>
                  <a:gd name="connsiteX9" fmla="*/ 914400 w 1828800"/>
                  <a:gd name="connsiteY9" fmla="*/ 182880 h 1828800"/>
                  <a:gd name="connsiteX10" fmla="*/ 914400 w 1828800"/>
                  <a:gd name="connsiteY10" fmla="*/ 0 h 1828800"/>
                  <a:gd name="connsiteX11" fmla="*/ 1828800 w 1828800"/>
                  <a:gd name="connsiteY11" fmla="*/ 914400 h 1828800"/>
                  <a:gd name="connsiteX12" fmla="*/ 914400 w 1828800"/>
                  <a:gd name="connsiteY12" fmla="*/ 1828800 h 1828800"/>
                  <a:gd name="connsiteX13" fmla="*/ 0 w 1828800"/>
                  <a:gd name="connsiteY13" fmla="*/ 914400 h 1828800"/>
                  <a:gd name="connsiteX14" fmla="*/ 914400 w 1828800"/>
                  <a:gd name="connsiteY14" fmla="*/ 0 h 182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828800" h="1828800">
                    <a:moveTo>
                      <a:pt x="914400" y="321869"/>
                    </a:moveTo>
                    <a:cubicBezTo>
                      <a:pt x="1241646" y="321869"/>
                      <a:pt x="1506931" y="587154"/>
                      <a:pt x="1506931" y="914400"/>
                    </a:cubicBezTo>
                    <a:cubicBezTo>
                      <a:pt x="1506931" y="1241646"/>
                      <a:pt x="1241646" y="1506931"/>
                      <a:pt x="914400" y="1506931"/>
                    </a:cubicBezTo>
                    <a:cubicBezTo>
                      <a:pt x="587154" y="1506931"/>
                      <a:pt x="321869" y="1241646"/>
                      <a:pt x="321869" y="914400"/>
                    </a:cubicBezTo>
                    <a:cubicBezTo>
                      <a:pt x="321869" y="587154"/>
                      <a:pt x="587154" y="321869"/>
                      <a:pt x="914400" y="321869"/>
                    </a:cubicBezTo>
                    <a:close/>
                    <a:moveTo>
                      <a:pt x="914400" y="182880"/>
                    </a:moveTo>
                    <a:cubicBezTo>
                      <a:pt x="510393" y="182880"/>
                      <a:pt x="182880" y="510393"/>
                      <a:pt x="182880" y="914400"/>
                    </a:cubicBezTo>
                    <a:cubicBezTo>
                      <a:pt x="182880" y="1318407"/>
                      <a:pt x="510393" y="1645920"/>
                      <a:pt x="914400" y="1645920"/>
                    </a:cubicBezTo>
                    <a:cubicBezTo>
                      <a:pt x="1318407" y="1645920"/>
                      <a:pt x="1645920" y="1318407"/>
                      <a:pt x="1645920" y="914400"/>
                    </a:cubicBezTo>
                    <a:cubicBezTo>
                      <a:pt x="1645920" y="510393"/>
                      <a:pt x="1318407" y="182880"/>
                      <a:pt x="914400" y="182880"/>
                    </a:cubicBezTo>
                    <a:close/>
                    <a:moveTo>
                      <a:pt x="914400" y="0"/>
                    </a:moveTo>
                    <a:cubicBezTo>
                      <a:pt x="1419409" y="0"/>
                      <a:pt x="1828800" y="409391"/>
                      <a:pt x="1828800" y="914400"/>
                    </a:cubicBezTo>
                    <a:cubicBezTo>
                      <a:pt x="1828800" y="1419409"/>
                      <a:pt x="1419409" y="1828800"/>
                      <a:pt x="914400" y="1828800"/>
                    </a:cubicBezTo>
                    <a:cubicBezTo>
                      <a:pt x="409391" y="1828800"/>
                      <a:pt x="0" y="1419409"/>
                      <a:pt x="0" y="914400"/>
                    </a:cubicBezTo>
                    <a:cubicBezTo>
                      <a:pt x="0" y="409391"/>
                      <a:pt x="409391" y="0"/>
                      <a:pt x="91440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360" dirty="0">
                  <a:ln w="9525">
                    <a:noFill/>
                    <a:prstDash val="solid"/>
                  </a:ln>
                  <a:solidFill>
                    <a:srgbClr val="FF99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xmlns="" id="{9C698EC6-2934-A35A-FFA8-2494121D43DC}"/>
                  </a:ext>
                </a:extLst>
              </p:cNvPr>
              <p:cNvGrpSpPr/>
              <p:nvPr/>
            </p:nvGrpSpPr>
            <p:grpSpPr>
              <a:xfrm>
                <a:off x="2906628" y="1291926"/>
                <a:ext cx="8138160" cy="822349"/>
                <a:chOff x="3173914" y="1479111"/>
                <a:chExt cx="8138160" cy="822349"/>
              </a:xfrm>
              <a:grpFill/>
            </p:grpSpPr>
            <p:sp>
              <p:nvSpPr>
                <p:cNvPr id="7" name="Rounded Rectangle 11">
                  <a:extLst>
                    <a:ext uri="{FF2B5EF4-FFF2-40B4-BE49-F238E27FC236}">
                      <a16:creationId xmlns:a16="http://schemas.microsoft.com/office/drawing/2014/main" xmlns="" id="{00A6A04D-B401-42EB-6F61-F6625767E09D}"/>
                    </a:ext>
                  </a:extLst>
                </p:cNvPr>
                <p:cNvSpPr/>
                <p:nvPr/>
              </p:nvSpPr>
              <p:spPr>
                <a:xfrm>
                  <a:off x="3173914" y="1479111"/>
                  <a:ext cx="8138160" cy="822349"/>
                </a:xfrm>
                <a:prstGeom prst="roundRect">
                  <a:avLst>
                    <a:gd name="adj" fmla="val 0"/>
                  </a:avLst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3360" b="1" dirty="0"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</a:p>
                <a:p>
                  <a:r>
                    <a:rPr lang="en-US" sz="3360" b="1" dirty="0">
                      <a:ln w="1905"/>
                      <a:solidFill>
                        <a:schemeClr val="tx1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endParaRPr lang="en-US" sz="3360" b="1" dirty="0">
                    <a:ln w="1905"/>
                    <a:solidFill>
                      <a:schemeClr val="tx1"/>
                    </a:solidFill>
                    <a:effectLst>
                      <a:innerShdw blurRad="69850" dist="43180" dir="5400000">
                        <a:srgbClr val="000000">
                          <a:alpha val="65000"/>
                        </a:srgbClr>
                      </a:innerShdw>
                    </a:effectLst>
                    <a:latin typeface="Times New Roman" panose="02020603050405020304" pitchFamily="18" charset="0"/>
                    <a:cs typeface="Times New Roman" pitchFamily="18" charset="0"/>
                  </a:endParaRPr>
                </a:p>
                <a:p>
                  <a:endParaRPr lang="bn-BD" sz="3360" b="1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anose="02020603050405020304" pitchFamily="18" charset="0"/>
                    <a:cs typeface="NikoshBAN" panose="02000000000000000000" pitchFamily="2" charset="0"/>
                  </a:endParaRPr>
                </a:p>
              </p:txBody>
            </p:sp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xmlns="" id="{04AFC1DA-49B5-AA5F-CB96-BE3019A9CA60}"/>
                    </a:ext>
                  </a:extLst>
                </p:cNvPr>
                <p:cNvSpPr/>
                <p:nvPr/>
              </p:nvSpPr>
              <p:spPr>
                <a:xfrm>
                  <a:off x="3432810" y="1593574"/>
                  <a:ext cx="7272438" cy="707886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bn-IN" sz="4000" b="1" dirty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এই পাঠ শেষে শিক্ষার্থীরা</a:t>
                  </a:r>
                  <a:r>
                    <a:rPr lang="en-US" sz="4000" b="1" dirty="0">
                      <a:ln w="11430"/>
                      <a:solidFill>
                        <a:srgbClr val="002060"/>
                      </a:solidFill>
                      <a:effectLst>
                        <a:outerShdw blurRad="50800" dist="39000" dir="5460000" algn="tl">
                          <a:srgbClr val="000000">
                            <a:alpha val="38000"/>
                          </a:srgb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…</a:t>
                  </a:r>
                  <a:endParaRPr lang="bn-IN" sz="4000" b="1" dirty="0">
                    <a:ln w="11430"/>
                    <a:solidFill>
                      <a:srgbClr val="002060"/>
                    </a:soli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A97D9107-0ADA-2643-37B3-0A988529010F}"/>
                </a:ext>
              </a:extLst>
            </p:cNvPr>
            <p:cNvSpPr txBox="1"/>
            <p:nvPr/>
          </p:nvSpPr>
          <p:spPr>
            <a:xfrm>
              <a:off x="388158" y="1224918"/>
              <a:ext cx="3234936" cy="10156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  <a:scene3d>
                <a:camera prst="obliqueBottomRight"/>
                <a:lightRig rig="threePt" dir="t"/>
              </a:scene3d>
              <a:sp3d extrusionH="57150">
                <a:bevelT w="6350" h="95250" prst="angle"/>
              </a:sp3d>
            </a:bodyPr>
            <a:lstStyle/>
            <a:p>
              <a:pPr algn="l"/>
              <a:r>
                <a:rPr lang="bn-IN" sz="6000" dirty="0">
                  <a:solidFill>
                    <a:srgbClr val="002060"/>
                  </a:solidFill>
                  <a:effectLst>
                    <a:glow>
                      <a:schemeClr val="accent1">
                        <a:alpha val="7000"/>
                      </a:schemeClr>
                    </a:glo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শিখনফল</a:t>
              </a:r>
              <a:endParaRPr lang="en-US" sz="6000" dirty="0">
                <a:solidFill>
                  <a:srgbClr val="002060"/>
                </a:solidFill>
                <a:effectLst>
                  <a:glow>
                    <a:schemeClr val="accent1">
                      <a:alpha val="7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87330" y="3017039"/>
            <a:ext cx="1056336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১.১.২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প্রমিত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উচ্চারণে বলা বাংলা বর্ণমালার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ব্যঞ্জণধ্বনি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মনোযোগ সহকারে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সাজাতে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৫.১.১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বাক্য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শব্দে ব্যবহৃত বাংলা বর্ণমালার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শুদ্ধভাবে বলতে পারবে।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৫.১.৪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ভেঙ্গে ধ্বনি বলতে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৯.১.২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ব্যঞ্জণবর্ণ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স্পষ্ট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উচ্চারণে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পড়তে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১৩.১.১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প্রবাহ ও আকৃতিতে বাংলা বর্ণমালা লিখতে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১৩.১.২ 	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ক্রমানুসারে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বর্ণমালা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6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DB4B26E-109A-683D-185C-3DE3232CB7F5}"/>
              </a:ext>
            </a:extLst>
          </p:cNvPr>
          <p:cNvSpPr txBox="1"/>
          <p:nvPr/>
        </p:nvSpPr>
        <p:spPr>
          <a:xfrm>
            <a:off x="2781590" y="654496"/>
            <a:ext cx="9226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একটি ভিডিও দেখি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411A72-C8F7-748C-EDD7-076479A6B96E}"/>
              </a:ext>
            </a:extLst>
          </p:cNvPr>
          <p:cNvSpPr txBox="1"/>
          <p:nvPr/>
        </p:nvSpPr>
        <p:spPr>
          <a:xfrm>
            <a:off x="2463078" y="4036087"/>
            <a:ext cx="7161576" cy="83099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 সম্পর্কিত আলোচনা</a:t>
            </a:r>
            <a:endParaRPr lang="en-IN" sz="4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  <a:extLst>
              <a:ext uri="{FF2B5EF4-FFF2-40B4-BE49-F238E27FC236}">
                <a16:creationId xmlns:a16="http://schemas.microsoft.com/office/drawing/2014/main" xmlns="" id="{DDA426FE-FEF7-6EB7-077C-CFB2F531793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3044483"/>
              </p:ext>
            </p:extLst>
          </p:nvPr>
        </p:nvGraphicFramePr>
        <p:xfrm>
          <a:off x="4558433" y="1847062"/>
          <a:ext cx="2576513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" name="Packager Shell Object" showAsIcon="1" r:id="rId3" imgW="2576160" imgH="437760" progId="Package">
                  <p:embed/>
                </p:oleObj>
              </mc:Choice>
              <mc:Fallback>
                <p:oleObj name="Packager Shell Object" showAsIcon="1" r:id="rId3" imgW="2576160" imgH="437760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8433" y="1847062"/>
                        <a:ext cx="2576513" cy="438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753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E4AB6DB5-64FE-441A-A455-5E7A6085678B}"/>
              </a:ext>
            </a:extLst>
          </p:cNvPr>
          <p:cNvSpPr txBox="1"/>
          <p:nvPr/>
        </p:nvSpPr>
        <p:spPr>
          <a:xfrm>
            <a:off x="2046485" y="1104046"/>
            <a:ext cx="68832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গত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bn-IN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আমরা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কী শিখেছি মনে আছে?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lc="http://schemas.openxmlformats.org/drawingml/2006/lockedCanvas" xmlns="" xmlns:a16="http://schemas.microsoft.com/office/drawing/2014/main" id="{0B8ED730-DFE1-417E-A2C0-1EE97A881237}"/>
              </a:ext>
            </a:extLst>
          </p:cNvPr>
          <p:cNvSpPr/>
          <p:nvPr/>
        </p:nvSpPr>
        <p:spPr>
          <a:xfrm>
            <a:off x="197618" y="427018"/>
            <a:ext cx="3864508" cy="705603"/>
          </a:xfrm>
          <a:prstGeom prst="roundRect">
            <a:avLst>
              <a:gd name="adj" fmla="val 50000"/>
            </a:avLst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44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 পাঠ আলোচনা</a:t>
            </a:r>
            <a:endParaRPr lang="en-US" sz="40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lc="http://schemas.openxmlformats.org/drawingml/2006/lockedCanvas" xmlns="" xmlns:a16="http://schemas.microsoft.com/office/drawing/2014/main" id="{2FD15E69-ADD1-4DE7-8776-04C201DD50B9}"/>
              </a:ext>
            </a:extLst>
          </p:cNvPr>
          <p:cNvSpPr/>
          <p:nvPr/>
        </p:nvSpPr>
        <p:spPr>
          <a:xfrm>
            <a:off x="4697199" y="1985917"/>
            <a:ext cx="1668076" cy="1439341"/>
          </a:xfrm>
          <a:prstGeom prst="roundRect">
            <a:avLst>
              <a:gd name="adj" fmla="val 116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</a:p>
        </p:txBody>
      </p:sp>
      <p:sp>
        <p:nvSpPr>
          <p:cNvPr id="7" name="TextBox 15">
            <a:extLst>
              <a:ext uri="{FF2B5EF4-FFF2-40B4-BE49-F238E27FC236}">
                <a16:creationId xmlns:lc="http://schemas.openxmlformats.org/drawingml/2006/lockedCanvas" xmlns="" xmlns:a16="http://schemas.microsoft.com/office/drawing/2014/main" id="{D29A5ACB-47D7-4E1A-A352-3DE881E0790A}"/>
              </a:ext>
            </a:extLst>
          </p:cNvPr>
          <p:cNvSpPr txBox="1"/>
          <p:nvPr/>
        </p:nvSpPr>
        <p:spPr>
          <a:xfrm>
            <a:off x="7110152" y="4758734"/>
            <a:ext cx="32734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US" sz="9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>
            <a:extLst>
              <a:ext uri="{FF2B5EF4-FFF2-40B4-BE49-F238E27FC236}">
                <a16:creationId xmlns:lc="http://schemas.openxmlformats.org/drawingml/2006/lockedCanvas" xmlns="" xmlns:a16="http://schemas.microsoft.com/office/drawing/2014/main" id="{7527768D-2F6A-43C2-90A5-1E57E1B54451}"/>
              </a:ext>
            </a:extLst>
          </p:cNvPr>
          <p:cNvSpPr/>
          <p:nvPr/>
        </p:nvSpPr>
        <p:spPr>
          <a:xfrm>
            <a:off x="6143286" y="4883647"/>
            <a:ext cx="3662230" cy="1569660"/>
          </a:xfrm>
          <a:prstGeom prst="frame">
            <a:avLst>
              <a:gd name="adj1" fmla="val 44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17">
            <a:extLst>
              <a:ext uri="{FF2B5EF4-FFF2-40B4-BE49-F238E27FC236}">
                <a16:creationId xmlns:lc="http://schemas.openxmlformats.org/drawingml/2006/lockedCanvas" xmlns="" xmlns:a16="http://schemas.microsoft.com/office/drawing/2014/main" id="{19140C71-AEBC-43E4-92E6-E82AD0836607}"/>
              </a:ext>
            </a:extLst>
          </p:cNvPr>
          <p:cNvSpPr txBox="1"/>
          <p:nvPr/>
        </p:nvSpPr>
        <p:spPr>
          <a:xfrm>
            <a:off x="2110809" y="4905950"/>
            <a:ext cx="35278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r>
              <a:rPr lang="en-US" sz="9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endParaRPr lang="en-US" sz="115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lc="http://schemas.openxmlformats.org/drawingml/2006/lockedCanvas" xmlns="" xmlns:a16="http://schemas.microsoft.com/office/drawing/2014/main" id="{6FA8C61D-5921-43DC-8BB2-577B0AC42DFB}"/>
              </a:ext>
            </a:extLst>
          </p:cNvPr>
          <p:cNvSpPr/>
          <p:nvPr/>
        </p:nvSpPr>
        <p:spPr>
          <a:xfrm>
            <a:off x="1266454" y="4899441"/>
            <a:ext cx="3763811" cy="1569660"/>
          </a:xfrm>
          <a:prstGeom prst="frame">
            <a:avLst>
              <a:gd name="adj1" fmla="val 445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lc="http://schemas.openxmlformats.org/drawingml/2006/lockedCanvas" xmlns="" xmlns:a16="http://schemas.microsoft.com/office/drawing/2014/main" id="{0B056834-AEC5-4DC1-A2AF-E32CAD605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9228" y="4950239"/>
            <a:ext cx="2274853" cy="136854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lc="http://schemas.openxmlformats.org/drawingml/2006/lockedCanvas" xmlns="" xmlns:a16="http://schemas.microsoft.com/office/drawing/2014/main" id="{739D483A-31D7-4643-804E-076A95C2D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3087" y="4980481"/>
            <a:ext cx="1936101" cy="138165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Down Arrow 12"/>
          <p:cNvSpPr/>
          <p:nvPr/>
        </p:nvSpPr>
        <p:spPr>
          <a:xfrm>
            <a:off x="5257800" y="3557587"/>
            <a:ext cx="500063" cy="828675"/>
          </a:xfrm>
          <a:prstGeom prst="down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539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  <p:bldP spid="10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7FA48F06-FF9A-01B7-C775-9800B6A9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498" y="310728"/>
            <a:ext cx="7113797" cy="6096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6DB2B08-470D-5D83-B4AB-51FDFC7D526C}"/>
              </a:ext>
            </a:extLst>
          </p:cNvPr>
          <p:cNvSpPr/>
          <p:nvPr/>
        </p:nvSpPr>
        <p:spPr>
          <a:xfrm>
            <a:off x="2707169" y="2323219"/>
            <a:ext cx="7249004" cy="76944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 আমরা পড়বো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F7A25EAA-3D0D-2391-2769-2E40363E2E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4798" y="4520242"/>
            <a:ext cx="12192000" cy="23377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59B49E-4F58-8049-0C86-34826FD65522}"/>
              </a:ext>
            </a:extLst>
          </p:cNvPr>
          <p:cNvSpPr txBox="1"/>
          <p:nvPr/>
        </p:nvSpPr>
        <p:spPr>
          <a:xfrm>
            <a:off x="5538438" y="2534411"/>
            <a:ext cx="2383317" cy="3154710"/>
          </a:xfrm>
          <a:prstGeom prst="rect">
            <a:avLst/>
          </a:prstGeom>
          <a:noFill/>
          <a:scene3d>
            <a:camera prst="orthographicFront"/>
            <a:lightRig rig="glow" dir="tl">
              <a:rot lat="0" lon="0" rev="5400000"/>
            </a:lightRig>
          </a:scene3d>
          <a:sp3d>
            <a:bevelT w="1828800" h="1828800"/>
          </a:sp3d>
        </p:spPr>
        <p:txBody>
          <a:bodyPr wrap="square">
            <a:spAutoFit/>
            <a:sp3d extrusionH="57150" contourW="12700">
              <a:bevelT w="1828800" h="1828800"/>
              <a:bevelB w="1828800" h="18288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en-GB" sz="13800" b="1" dirty="0">
                <a:ln w="11430">
                  <a:noFill/>
                </a:ln>
                <a:solidFill>
                  <a:schemeClr val="bg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19900" b="1" dirty="0">
                <a:ln w="11430">
                  <a:noFill/>
                </a:ln>
                <a:solidFill>
                  <a:srgbClr val="00206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GB" sz="13800" b="1" dirty="0">
              <a:ln w="11430">
                <a:noFill/>
              </a:ln>
              <a:solidFill>
                <a:srgbClr val="00206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86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C2084A-DC42-BD1C-5F2E-226850A6F0CA}"/>
              </a:ext>
            </a:extLst>
          </p:cNvPr>
          <p:cNvSpPr txBox="1"/>
          <p:nvPr/>
        </p:nvSpPr>
        <p:spPr>
          <a:xfrm>
            <a:off x="1361661" y="286056"/>
            <a:ext cx="85542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তোমার পাঠ্য বইয়ের 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২৮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নং পৃষ্টা বের করে পাঠ্যাংশ টুকু দলে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B5BA75A-696E-A703-3C23-26E48CA35B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7306" y="1747934"/>
            <a:ext cx="8554278" cy="46826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882" y="1893445"/>
            <a:ext cx="3413211" cy="43957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8" y="1889324"/>
            <a:ext cx="3586161" cy="4399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33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71725" y="900113"/>
            <a:ext cx="7734300" cy="494347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bn-IN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509376" y="456987"/>
            <a:ext cx="1337480" cy="641445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71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A30D6E1-0807-20A0-5729-B856D03F53AB}"/>
              </a:ext>
            </a:extLst>
          </p:cNvPr>
          <p:cNvSpPr/>
          <p:nvPr/>
        </p:nvSpPr>
        <p:spPr>
          <a:xfrm>
            <a:off x="3244230" y="1751514"/>
            <a:ext cx="853973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</a:t>
            </a:r>
            <a:r>
              <a:rPr lang="en-US" sz="88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পড়ি</a:t>
            </a:r>
            <a:r>
              <a:rPr lang="en-US" sz="8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1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752" t="18442" r="6420" b="34911"/>
          <a:stretch/>
        </p:blipFill>
        <p:spPr>
          <a:xfrm>
            <a:off x="468114" y="501444"/>
            <a:ext cx="1935873" cy="50651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5FE496F-7C48-9F9E-B53F-26795400F18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38" y="1369291"/>
            <a:ext cx="2228152" cy="20228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EE3D31D-FFAA-76DF-B08F-5D32C49988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055" y="2028669"/>
            <a:ext cx="1825439" cy="9969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0A5C0A6-B0B9-1740-6CA3-6915B507B7B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28" t="22073" r="33457" b="45973"/>
          <a:stretch/>
        </p:blipFill>
        <p:spPr>
          <a:xfrm>
            <a:off x="3213848" y="4437530"/>
            <a:ext cx="888689" cy="84716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48A0D4D-1210-58A2-7B01-57004B4E1DAC}"/>
              </a:ext>
            </a:extLst>
          </p:cNvPr>
          <p:cNvGrpSpPr/>
          <p:nvPr/>
        </p:nvGrpSpPr>
        <p:grpSpPr>
          <a:xfrm>
            <a:off x="4488862" y="639120"/>
            <a:ext cx="2726690" cy="1460341"/>
            <a:chOff x="4592101" y="584977"/>
            <a:chExt cx="2726690" cy="1460341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570BB74D-4BA5-0026-5C1B-D7C5E66E090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5592688" flipV="1">
              <a:off x="4475381" y="1191028"/>
              <a:ext cx="971010" cy="737570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D7C42A1E-033F-5939-F6A3-9DBAE4B2C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5282551" y="584977"/>
              <a:ext cx="2036240" cy="938865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AEA8CE7-2F3D-F80F-134D-770E40B47DB2}"/>
              </a:ext>
            </a:extLst>
          </p:cNvPr>
          <p:cNvGrpSpPr/>
          <p:nvPr/>
        </p:nvGrpSpPr>
        <p:grpSpPr>
          <a:xfrm rot="6346666">
            <a:off x="1516301" y="3590292"/>
            <a:ext cx="1677180" cy="2036240"/>
            <a:chOff x="4681337" y="152586"/>
            <a:chExt cx="1677180" cy="203624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981D3DB1-84F3-6D65-DF7B-9970CF76F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rot="15485261">
              <a:off x="4538250" y="503975"/>
              <a:ext cx="946792" cy="66061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9737B07D-3C2A-1414-6C93-ADA8E3558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 rot="15253334">
              <a:off x="4870965" y="701273"/>
              <a:ext cx="2036240" cy="938865"/>
            </a:xfrm>
            <a:prstGeom prst="rect">
              <a:avLst/>
            </a:prstGeom>
          </p:spPr>
        </p:pic>
      </p:grpSp>
      <p:pic>
        <p:nvPicPr>
          <p:cNvPr id="13" name="bangla-sorborno-pronunciation (mp3cut.net)">
            <a:hlinkClick r:id="" action="ppaction://media"/>
            <a:extLst>
              <a:ext uri="{FF2B5EF4-FFF2-40B4-BE49-F238E27FC236}">
                <a16:creationId xmlns:a16="http://schemas.microsoft.com/office/drawing/2014/main" xmlns="" id="{138F567D-E26D-F0E6-974E-70F2EFE0058E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14" end="341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1429459" y="484342"/>
            <a:ext cx="270360" cy="270360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xmlns="" id="{3D4A0CE8-C98C-5E5A-EC21-D9BFCCC373FC}"/>
              </a:ext>
            </a:extLst>
          </p:cNvPr>
          <p:cNvSpPr/>
          <p:nvPr/>
        </p:nvSpPr>
        <p:spPr>
          <a:xfrm>
            <a:off x="11182266" y="415504"/>
            <a:ext cx="588854" cy="40803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hlinkClick r:id="rId14" action="ppaction://hlinksldjump"/>
            <a:extLst>
              <a:ext uri="{FF2B5EF4-FFF2-40B4-BE49-F238E27FC236}">
                <a16:creationId xmlns="" xmlns:a16="http://schemas.microsoft.com/office/drawing/2014/main" id="{9A466886-7D9D-B77C-112D-1B3BB1DD553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l="3807" t="33763" r="3505" b="33474"/>
          <a:stretch/>
        </p:blipFill>
        <p:spPr>
          <a:xfrm>
            <a:off x="10281365" y="5525990"/>
            <a:ext cx="1092295" cy="386104"/>
          </a:xfrm>
          <a:prstGeom prst="rect">
            <a:avLst/>
          </a:prstGeom>
        </p:spPr>
      </p:pic>
      <p:pic>
        <p:nvPicPr>
          <p:cNvPr id="21" name="c1_b_s_p26_1_w06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260541" y="838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75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0.01055 0.00625 L 0.0138 0.35116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3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3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0.0142 -0.02431 L 0.40834 -0.00278 " pathEditMode="relative" rAng="0" ptsTypes="AA">
                                          <p:cBhvr>
                                            <p:cTn id="5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01" y="10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60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809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 numSld="999" showWhenStopped="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7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5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6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7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8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9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1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seq concurrent="1" nextAc="seek">
                  <p:cTn id="24" restart="whenNotActive" fill="hold" evtFilter="cancelBubble" nodeType="interactiveSeq">
                    <p:stCondLst>
                      <p:cond evt="onClick" delay="0">
                        <p:tgtEl>
                          <p:spTgt spid="5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25" fill="hold">
                          <p:stCondLst>
                            <p:cond delay="0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0.01055 0.00625 L 0.0138 0.35116 " pathEditMode="relative" rAng="0" ptsTypes="AA">
                                          <p:cBhvr>
                                            <p:cTn id="28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56" y="1724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1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Abs val="300"/>
                                      </p:iterate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6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3" dur="5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6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8" presetID="32" presetClass="emph" presetSubtype="0" repeatCount="2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9" dur="2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0" dur="4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41" dur="4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42" dur="400" fill="hold">
                                              <p:stCondLst>
                                                <p:cond delay="1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3" dur="400" fill="hold">
                                              <p:stCondLst>
                                                <p:cond delay="1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45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47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5"/>
                      </p:tgtEl>
                    </p:cond>
                  </p:nextCondLst>
                </p:seq>
                <p:seq concurrent="1" nextAc="seek">
                  <p:cTn id="49" restart="whenNotActive" fill="hold" evtFilter="cancelBubble" nodeType="interactiveSeq">
                    <p:stCondLst>
                      <p:cond evt="onClick" delay="0">
                        <p:tgtEl>
                          <p:spTgt spid="6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0" fill="hold">
                          <p:stCondLst>
                            <p:cond delay="0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42" presetClass="path" presetSubtype="0" accel="50000" decel="50000" fill="hold" nodeType="click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Motion origin="layout" path="M 0.0142 -0.02431 L 0.40834 -0.00278 " pathEditMode="relative" rAng="0" ptsTypes="AA">
                                          <p:cBhvr>
                                            <p:cTn id="53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9701" y="10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54" presetID="53" presetClass="exit" presetSubtype="3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>
                                            <p:cTn id="55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w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h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out" filter="fade">
                                          <p:cBhvr>
                                            <p:cTn id="57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iterate type="wd">
                                        <p:tmPct val="0"/>
                                      </p:iterate>
                                      <p:childTnLst>
                                        <p:animScale>
                                          <p:cBhvr>
                                            <p:cTn id="60" dur="2000" fill="hold"/>
                                            <p:tgtEl>
                                              <p:spTgt spid="6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61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2" dur="809" fill="hold"/>
                                            <p:tgtEl>
                                              <p:spTgt spid="2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6"/>
                      </p:tgtEl>
                    </p:cond>
                  </p:nextCondLst>
                </p:seq>
                <p:audio>
                  <p:cMediaNode vol="80000">
                    <p:cTn id="6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3"/>
                    </p:tgtEl>
                  </p:cMediaNode>
                </p:audio>
                <p:audio>
                  <p:cMediaNode vol="80000" numSld="999" showWhenStopped="0">
                    <p:cTn id="64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1"/>
                    </p:tgtEl>
                  </p:cMediaNode>
                </p:audio>
              </p:childTnLst>
            </p:cTn>
          </p:par>
        </p:tnLst>
        <p:bldLst>
          <p:bldP spid="2" grpId="0"/>
        </p:bldLst>
      </p:timing>
    </mc:Fallback>
  </mc:AlternateContent>
</p:sld>
</file>

<file path=ppt/theme/theme1.xml><?xml version="1.0" encoding="utf-8"?>
<a:theme xmlns:a="http://schemas.openxmlformats.org/drawingml/2006/main" name="Bangla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gla Theme" id="{35FA9EBE-4744-45E4-BE25-91657615086E}" vid="{4E732455-97D7-4B72-8733-D70887AA41D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Bangla Theme</Template>
  <TotalTime>606</TotalTime>
  <Words>239</Words>
  <Application>Microsoft Office PowerPoint</Application>
  <PresentationFormat>Widescreen</PresentationFormat>
  <Paragraphs>74</Paragraphs>
  <Slides>23</Slides>
  <Notes>1</Notes>
  <HiddenSlides>0</HiddenSlides>
  <MMClips>5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NikoshBAN</vt:lpstr>
      <vt:lpstr>Times New Roman</vt:lpstr>
      <vt:lpstr>Bangla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Mohammadpur AG GPS</cp:lastModifiedBy>
  <cp:revision>113</cp:revision>
  <dcterms:created xsi:type="dcterms:W3CDTF">2023-06-17T06:21:14Z</dcterms:created>
  <dcterms:modified xsi:type="dcterms:W3CDTF">2026-06-19T09:26:48Z</dcterms:modified>
</cp:coreProperties>
</file>