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302" r:id="rId2"/>
    <p:sldId id="464" r:id="rId3"/>
    <p:sldId id="304" r:id="rId4"/>
    <p:sldId id="256" r:id="rId5"/>
    <p:sldId id="258" r:id="rId6"/>
    <p:sldId id="259" r:id="rId7"/>
    <p:sldId id="261" r:id="rId8"/>
    <p:sldId id="274" r:id="rId9"/>
    <p:sldId id="275" r:id="rId10"/>
    <p:sldId id="294" r:id="rId11"/>
    <p:sldId id="262" r:id="rId12"/>
    <p:sldId id="293" r:id="rId13"/>
    <p:sldId id="297" r:id="rId14"/>
    <p:sldId id="296" r:id="rId15"/>
    <p:sldId id="292" r:id="rId16"/>
    <p:sldId id="265" r:id="rId17"/>
    <p:sldId id="295" r:id="rId18"/>
    <p:sldId id="266" r:id="rId19"/>
    <p:sldId id="267" r:id="rId20"/>
    <p:sldId id="26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FF0066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58" autoAdjust="0"/>
    <p:restoredTop sz="86375" autoAdjust="0"/>
  </p:normalViewPr>
  <p:slideViewPr>
    <p:cSldViewPr snapToGrid="0">
      <p:cViewPr varScale="1">
        <p:scale>
          <a:sx n="61" d="100"/>
          <a:sy n="61" d="100"/>
        </p:scale>
        <p:origin x="756" y="44"/>
      </p:cViewPr>
      <p:guideLst>
        <p:guide orient="horz" pos="2208"/>
        <p:guide pos="38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53203F-E538-49E9-8A29-8322FE5EAF8D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BF507A-53A1-46C6-A528-56A562760F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262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248BA1-8D25-4E90-AF68-720820B10D44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ট্র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humayun0709@gmail.com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B028B-CE97-4EB9-9652-55403A26792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6417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A5692C-404F-48FF-96E5-AC03F13858F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134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A5692C-404F-48FF-96E5-AC03F13858F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754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BF507A-53A1-46C6-A528-56A562760FB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404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A192F3-2AD5-0773-7360-5F5FFA31FF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2DEB20-A358-C0C1-ED37-D7244D8419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8F7830-77B1-65A4-13B4-0800DB039B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589719"/>
            <a:ext cx="2743200" cy="228600"/>
          </a:xfrm>
          <a:prstGeom prst="rect">
            <a:avLst/>
          </a:prstGeom>
        </p:spPr>
        <p:txBody>
          <a:bodyPr/>
          <a:lstStyle/>
          <a:p>
            <a:fld id="{B2E79C6B-2CEE-414D-B98F-BE337A79DAB8}" type="datetime5">
              <a:rPr lang="en-US" smtClean="0"/>
              <a:t>25-Jun-26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21F985-7B16-ADF8-C571-EF4E795A9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89719"/>
            <a:ext cx="4114800" cy="228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Rice Transplanter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541D7F-2C21-F668-5EDC-7415B4661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589719"/>
            <a:ext cx="2743200" cy="228600"/>
          </a:xfrm>
          <a:prstGeom prst="rect">
            <a:avLst/>
          </a:prstGeom>
        </p:spPr>
        <p:txBody>
          <a:bodyPr/>
          <a:lstStyle/>
          <a:p>
            <a:fld id="{A499D138-98EA-41C2-B775-94B38238C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361407"/>
      </p:ext>
    </p:extLst>
  </p:cSld>
  <p:clrMapOvr>
    <a:masterClrMapping/>
  </p:clrMapOvr>
  <p:transition spd="slow">
    <p:cover dir="lu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72C6EB-0A63-FC82-F348-64080E64DD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589719"/>
            <a:ext cx="2743200" cy="228600"/>
          </a:xfrm>
          <a:prstGeom prst="rect">
            <a:avLst/>
          </a:prstGeom>
        </p:spPr>
        <p:txBody>
          <a:bodyPr/>
          <a:lstStyle/>
          <a:p>
            <a:fld id="{73400654-1B5E-46F7-911C-52F46989358F}" type="datetime5">
              <a:rPr lang="en-US" smtClean="0"/>
              <a:t>25-Jun-26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57CC8FD-D5DB-E652-8226-DDFA63076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89719"/>
            <a:ext cx="4114800" cy="228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Rice Transplanter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9B4CA0-CBFE-D553-8EC5-381A60D0D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589719"/>
            <a:ext cx="2743200" cy="228600"/>
          </a:xfrm>
          <a:prstGeom prst="rect">
            <a:avLst/>
          </a:prstGeom>
        </p:spPr>
        <p:txBody>
          <a:bodyPr/>
          <a:lstStyle/>
          <a:p>
            <a:fld id="{A499D138-98EA-41C2-B775-94B38238C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995878"/>
      </p:ext>
    </p:extLst>
  </p:cSld>
  <p:clrMapOvr>
    <a:masterClrMapping/>
  </p:clrMapOvr>
  <p:transition spd="slow">
    <p:cover dir="lu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589719"/>
            <a:ext cx="2743200" cy="228600"/>
          </a:xfrm>
          <a:prstGeom prst="rect">
            <a:avLst/>
          </a:prstGeom>
        </p:spPr>
        <p:txBody>
          <a:bodyPr/>
          <a:lstStyle/>
          <a:p>
            <a:fld id="{C14A0560-B4A5-497B-8B59-61FB3ACFBD49}" type="datetime5">
              <a:rPr lang="en-US" smtClean="0"/>
              <a:t>25-Jun-26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589719"/>
            <a:ext cx="4114800" cy="228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Rice Transplanter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589719"/>
            <a:ext cx="2743200" cy="2286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246237"/>
      </p:ext>
    </p:extLst>
  </p:cSld>
  <p:clrMapOvr>
    <a:masterClrMapping/>
  </p:clrMapOvr>
  <p:transition spd="slow">
    <p:cover dir="lu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1000">
              <a:srgbClr val="FFFFFF"/>
            </a:gs>
            <a:gs pos="100000">
              <a:schemeClr val="accent4">
                <a:alpha val="70000"/>
                <a:lumMod val="30000"/>
                <a:lumOff val="70000"/>
              </a:schemeClr>
            </a:gs>
            <a:gs pos="23000">
              <a:schemeClr val="bg1"/>
            </a:gs>
            <a:gs pos="6000">
              <a:schemeClr val="accent6">
                <a:lumMod val="20000"/>
                <a:lumOff val="8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36391AD-4FAD-7B9D-00E8-98B2600DB9FB}"/>
              </a:ext>
            </a:extLst>
          </p:cNvPr>
          <p:cNvSpPr txBox="1"/>
          <p:nvPr userDrawn="1"/>
        </p:nvSpPr>
        <p:spPr>
          <a:xfrm>
            <a:off x="10907486" y="0"/>
            <a:ext cx="128451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b="1" dirty="0">
                <a:solidFill>
                  <a:srgbClr val="0000CC"/>
                </a:solidFill>
              </a:rPr>
              <a:t>Class: 10 Farm</a:t>
            </a:r>
          </a:p>
          <a:p>
            <a:pPr algn="ctr"/>
            <a:r>
              <a:rPr lang="en-US" sz="1200" b="1" dirty="0">
                <a:solidFill>
                  <a:srgbClr val="0000CC"/>
                </a:solidFill>
              </a:rPr>
              <a:t>Slide No: </a:t>
            </a:r>
            <a:fld id="{5A94F9B7-EED1-44BC-A922-318047AB9D3C}" type="slidenum">
              <a:rPr lang="en-US" sz="1200" b="1" smtClean="0">
                <a:solidFill>
                  <a:srgbClr val="0000CC"/>
                </a:solidFill>
              </a:rPr>
              <a:pPr algn="ctr"/>
              <a:t>‹#›</a:t>
            </a:fld>
            <a:r>
              <a:rPr lang="en-US" sz="1200" b="1" dirty="0">
                <a:solidFill>
                  <a:srgbClr val="0000CC"/>
                </a:solidFill>
              </a:rPr>
              <a:t>/20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C8F313-7467-82D5-F3F1-59A9AFF45FFF}"/>
              </a:ext>
            </a:extLst>
          </p:cNvPr>
          <p:cNvSpPr txBox="1"/>
          <p:nvPr userDrawn="1"/>
        </p:nvSpPr>
        <p:spPr>
          <a:xfrm>
            <a:off x="1" y="6466897"/>
            <a:ext cx="131717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dirty="0">
                <a:solidFill>
                  <a:srgbClr val="0000CC"/>
                </a:solidFill>
              </a:rPr>
              <a:t>25 June 2026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7A6D41-00E1-AC8C-2A01-601AAC81C901}"/>
              </a:ext>
            </a:extLst>
          </p:cNvPr>
          <p:cNvSpPr txBox="1"/>
          <p:nvPr userDrawn="1"/>
        </p:nvSpPr>
        <p:spPr>
          <a:xfrm>
            <a:off x="10755087" y="6488668"/>
            <a:ext cx="143691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dirty="0" err="1">
                <a:solidFill>
                  <a:srgbClr val="0000CC"/>
                </a:solidFill>
              </a:rPr>
              <a:t>Time:5:59</a:t>
            </a:r>
            <a:r>
              <a:rPr lang="en-US" sz="1200" dirty="0">
                <a:solidFill>
                  <a:srgbClr val="0000CC"/>
                </a:solidFill>
              </a:rPr>
              <a:t> PM</a:t>
            </a:r>
          </a:p>
        </p:txBody>
      </p:sp>
    </p:spTree>
    <p:extLst>
      <p:ext uri="{BB962C8B-B14F-4D97-AF65-F5344CB8AC3E}">
        <p14:creationId xmlns:p14="http://schemas.microsoft.com/office/powerpoint/2010/main" val="3803064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2" r:id="rId3"/>
  </p:sldLayoutIdLst>
  <p:transition spd="slow">
    <p:cover dir="lu"/>
  </p:transition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hyperlink" Target="https://www.facebook.com/shofiuddintscm/" TargetMode="External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inkedin.com/in/shofiuddintscm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www.youtube.com/channel/UCrBcGBV0XSrKQOur0Kv5Mzw" TargetMode="External"/><Relationship Id="rId15" Type="http://schemas.openxmlformats.org/officeDocument/2006/relationships/image" Target="../media/image9.png"/><Relationship Id="rId10" Type="http://schemas.openxmlformats.org/officeDocument/2006/relationships/image" Target="../media/image5.png"/><Relationship Id="rId4" Type="http://schemas.openxmlformats.org/officeDocument/2006/relationships/hyperlink" Target="http://tscmeherpur.gov.bd/" TargetMode="External"/><Relationship Id="rId9" Type="http://schemas.openxmlformats.org/officeDocument/2006/relationships/image" Target="../media/image4.png"/><Relationship Id="rId14" Type="http://schemas.openxmlformats.org/officeDocument/2006/relationships/hyperlink" Target="http://123.49.3.254/MembersArea/MembershipNoSearch.aspx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6-Point Star 1"/>
          <p:cNvSpPr/>
          <p:nvPr/>
        </p:nvSpPr>
        <p:spPr>
          <a:xfrm>
            <a:off x="3848100" y="457200"/>
            <a:ext cx="4495800" cy="1676400"/>
          </a:xfrm>
          <a:prstGeom prst="star16">
            <a:avLst>
              <a:gd name="adj" fmla="val 4022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নির্দেশনা স্লাইড</a:t>
            </a:r>
            <a:endParaRPr lang="en-US" sz="2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667000" y="1524000"/>
            <a:ext cx="6934200" cy="4114800"/>
          </a:xfrm>
          <a:prstGeom prst="foldedCorner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257300" y="2362200"/>
            <a:ext cx="9677400" cy="29854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bn-IN" sz="32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এই পাঠটি শ্রেণি কক্ষে উপস্থাপনের সময় প্রয়োজনীয় নির্দেশনা প্রতিটি স্লাইডের নিচে </a:t>
            </a:r>
            <a:r>
              <a:rPr lang="en-US" sz="32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Slide Note </a:t>
            </a:r>
            <a:r>
              <a:rPr lang="bn-IN" sz="32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সংযোজন করা হয়েছে । আশা করি সম্মানিত শিক্ষকগণ পাঠটি উপস্থাপনের পূর্বে উল্লেখিত </a:t>
            </a:r>
            <a:r>
              <a:rPr lang="en-US" sz="32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Note </a:t>
            </a:r>
            <a:r>
              <a:rPr lang="bn-IN" sz="32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দেখে নিবেন। এছাড়াও শিক্ষক প্রয়োজনবোধে তাঁর নিজস্ব কৌশল প্রয়োগ করতে পারবেন।</a:t>
            </a:r>
            <a:endParaRPr lang="en-US" sz="32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cover dir="l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52964" y="178904"/>
            <a:ext cx="6486071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</a:bodyPr>
          <a:lstStyle/>
          <a:p>
            <a:pPr lvl="0"/>
            <a:r>
              <a:rPr lang="en-US" sz="5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রাইস</a:t>
            </a:r>
            <a:r>
              <a:rPr lang="en-US" sz="5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ট্রান্সপ্লান্টারের</a:t>
            </a:r>
            <a:r>
              <a:rPr lang="bn-IN" sz="5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প্রকারভেদ</a:t>
            </a:r>
            <a:endParaRPr lang="en-US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108174" y="1719469"/>
            <a:ext cx="3975652" cy="57639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রাইস</a:t>
            </a:r>
            <a:r>
              <a:rPr lang="en-US" sz="5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ট্রান্সপ্লান্টার</a:t>
            </a:r>
            <a:endParaRPr lang="en-US" sz="2800" dirty="0"/>
          </a:p>
        </p:txBody>
      </p:sp>
      <p:cxnSp>
        <p:nvCxnSpPr>
          <p:cNvPr id="6" name="Straight Arrow Connector 5"/>
          <p:cNvCxnSpPr>
            <a:cxnSpLocks/>
          </p:cNvCxnSpPr>
          <p:nvPr/>
        </p:nvCxnSpPr>
        <p:spPr>
          <a:xfrm>
            <a:off x="6096000" y="2322363"/>
            <a:ext cx="0" cy="67262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3756498" y="2974044"/>
            <a:ext cx="0" cy="49305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8428919" y="2974044"/>
            <a:ext cx="0" cy="49305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cxnSpLocks/>
          </p:cNvCxnSpPr>
          <p:nvPr/>
        </p:nvCxnSpPr>
        <p:spPr>
          <a:xfrm>
            <a:off x="3730487" y="2987048"/>
            <a:ext cx="473102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1593213" y="3612875"/>
            <a:ext cx="3616221" cy="5880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1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পায়ে</a:t>
            </a:r>
            <a:r>
              <a:rPr lang="en-US" sz="401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1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হেটে</a:t>
            </a:r>
            <a:r>
              <a:rPr lang="en-US" sz="401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1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পরিচালনা</a:t>
            </a:r>
            <a:endParaRPr lang="en-US" sz="1805" dirty="0"/>
          </a:p>
        </p:txBody>
      </p:sp>
      <p:sp>
        <p:nvSpPr>
          <p:cNvPr id="19" name="Rectangle 18"/>
          <p:cNvSpPr/>
          <p:nvPr/>
        </p:nvSpPr>
        <p:spPr>
          <a:xfrm>
            <a:off x="6793395" y="3467100"/>
            <a:ext cx="3627784" cy="5818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1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সিটে</a:t>
            </a:r>
            <a:r>
              <a:rPr lang="en-US" sz="401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1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বসে</a:t>
            </a:r>
            <a:r>
              <a:rPr lang="en-US" sz="401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1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পরিচালনা</a:t>
            </a:r>
            <a:endParaRPr lang="en-US" sz="1805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766A30C-6DAD-4392-B176-FF112E49D4E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73078" y="4161585"/>
            <a:ext cx="4068418" cy="2352261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8996CF4-87DB-409F-825F-556E6E66A5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0991" y="4287078"/>
            <a:ext cx="3869634" cy="2363783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606258598"/>
      </p:ext>
    </p:extLst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8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51DF144-40DA-4334-9195-CE63D1D4722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410818"/>
            <a:ext cx="6858000" cy="6858000"/>
          </a:xfrm>
          <a:prstGeom prst="rect">
            <a:avLst/>
          </a:prstGeom>
        </p:spPr>
      </p:pic>
      <p:sp>
        <p:nvSpPr>
          <p:cNvPr id="14" name="Oval Callout 13"/>
          <p:cNvSpPr/>
          <p:nvPr/>
        </p:nvSpPr>
        <p:spPr>
          <a:xfrm>
            <a:off x="10091531" y="4611756"/>
            <a:ext cx="1737360" cy="914400"/>
          </a:xfrm>
          <a:prstGeom prst="wedgeEllipseCallout">
            <a:avLst>
              <a:gd name="adj1" fmla="val -226811"/>
              <a:gd name="adj2" fmla="val -33147"/>
            </a:avLst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চাকা</a:t>
            </a:r>
            <a:endParaRPr lang="en-US" sz="2800" dirty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Oval Callout 16"/>
          <p:cNvSpPr/>
          <p:nvPr/>
        </p:nvSpPr>
        <p:spPr>
          <a:xfrm>
            <a:off x="501501" y="3824909"/>
            <a:ext cx="1737360" cy="914400"/>
          </a:xfrm>
          <a:prstGeom prst="wedgeEllipseCallout">
            <a:avLst>
              <a:gd name="adj1" fmla="val 98195"/>
              <a:gd name="adj2" fmla="val 82714"/>
            </a:avLst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কন্ট্রোল</a:t>
            </a:r>
            <a:endParaRPr lang="en-US" sz="2800" dirty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Oval Callout 17"/>
          <p:cNvSpPr/>
          <p:nvPr/>
        </p:nvSpPr>
        <p:spPr>
          <a:xfrm>
            <a:off x="10038523" y="1391478"/>
            <a:ext cx="1737360" cy="914400"/>
          </a:xfrm>
          <a:prstGeom prst="wedgeEllipseCallout">
            <a:avLst>
              <a:gd name="adj1" fmla="val -246853"/>
              <a:gd name="adj2" fmla="val 71801"/>
            </a:avLst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স্টিয়ারিং</a:t>
            </a:r>
            <a:endParaRPr lang="en-US" sz="2800" dirty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Oval Callout 18"/>
          <p:cNvSpPr/>
          <p:nvPr/>
        </p:nvSpPr>
        <p:spPr>
          <a:xfrm>
            <a:off x="10104784" y="3599622"/>
            <a:ext cx="1737360" cy="914400"/>
          </a:xfrm>
          <a:prstGeom prst="wedgeEllipseCallout">
            <a:avLst>
              <a:gd name="adj1" fmla="val -238170"/>
              <a:gd name="adj2" fmla="val -104068"/>
            </a:avLst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লিভার</a:t>
            </a:r>
            <a:endParaRPr lang="en-US" sz="2800" dirty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Oval Callout 8"/>
          <p:cNvSpPr/>
          <p:nvPr/>
        </p:nvSpPr>
        <p:spPr>
          <a:xfrm>
            <a:off x="10031896" y="2459153"/>
            <a:ext cx="1737360" cy="914400"/>
          </a:xfrm>
          <a:prstGeom prst="wedgeEllipseCallout">
            <a:avLst>
              <a:gd name="adj1" fmla="val -172729"/>
              <a:gd name="adj2" fmla="val 13606"/>
            </a:avLst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ইঞ্জিন</a:t>
            </a:r>
            <a:endParaRPr lang="en-US" sz="2800" dirty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Oval Callout 9"/>
          <p:cNvSpPr/>
          <p:nvPr/>
        </p:nvSpPr>
        <p:spPr>
          <a:xfrm>
            <a:off x="501501" y="2660228"/>
            <a:ext cx="1737360" cy="914400"/>
          </a:xfrm>
          <a:prstGeom prst="wedgeEllipseCallout">
            <a:avLst>
              <a:gd name="adj1" fmla="val 132299"/>
              <a:gd name="adj2" fmla="val 114801"/>
            </a:avLst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প্লান্ট</a:t>
            </a:r>
            <a:r>
              <a:rPr lang="en-US" sz="28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বেড</a:t>
            </a:r>
            <a:endParaRPr lang="en-US" sz="2800" dirty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Oval Callout 17">
            <a:extLst>
              <a:ext uri="{FF2B5EF4-FFF2-40B4-BE49-F238E27FC236}">
                <a16:creationId xmlns:a16="http://schemas.microsoft.com/office/drawing/2014/main" id="{E370B68E-11B9-4E3C-8388-CE5C86466C16}"/>
              </a:ext>
            </a:extLst>
          </p:cNvPr>
          <p:cNvSpPr/>
          <p:nvPr/>
        </p:nvSpPr>
        <p:spPr>
          <a:xfrm>
            <a:off x="501501" y="1497497"/>
            <a:ext cx="1737360" cy="914400"/>
          </a:xfrm>
          <a:prstGeom prst="wedgeEllipseCallout">
            <a:avLst>
              <a:gd name="adj1" fmla="val 204332"/>
              <a:gd name="adj2" fmla="val 91997"/>
            </a:avLst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সিট</a:t>
            </a:r>
            <a:endParaRPr lang="en-US" sz="2800" dirty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Oval Callout 17">
            <a:extLst>
              <a:ext uri="{FF2B5EF4-FFF2-40B4-BE49-F238E27FC236}">
                <a16:creationId xmlns:a16="http://schemas.microsoft.com/office/drawing/2014/main" id="{966D6ED3-9CA9-413A-A981-7A8855D3A7E3}"/>
              </a:ext>
            </a:extLst>
          </p:cNvPr>
          <p:cNvSpPr/>
          <p:nvPr/>
        </p:nvSpPr>
        <p:spPr>
          <a:xfrm>
            <a:off x="10171046" y="5739791"/>
            <a:ext cx="1737360" cy="914400"/>
          </a:xfrm>
          <a:prstGeom prst="wedgeEllipseCallout">
            <a:avLst>
              <a:gd name="adj1" fmla="val -354531"/>
              <a:gd name="adj2" fmla="val -76031"/>
            </a:avLst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গার্ড</a:t>
            </a:r>
            <a:endParaRPr lang="en-US" sz="2800" dirty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74DF828-A2A1-438C-89F4-7A295E7F762D}"/>
              </a:ext>
            </a:extLst>
          </p:cNvPr>
          <p:cNvSpPr/>
          <p:nvPr/>
        </p:nvSpPr>
        <p:spPr>
          <a:xfrm>
            <a:off x="2647780" y="274981"/>
            <a:ext cx="6896440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</a:bodyPr>
          <a:lstStyle/>
          <a:p>
            <a:r>
              <a:rPr lang="en-US" sz="5400" b="1" spc="150" dirty="0" err="1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রাইস</a:t>
            </a:r>
            <a:r>
              <a:rPr lang="en-US" sz="5400" b="1" spc="150" dirty="0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spc="150" dirty="0" err="1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ট্রান্সপ্লান্টারের</a:t>
            </a:r>
            <a:r>
              <a:rPr lang="en-US" sz="5400" b="1" spc="150" dirty="0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spc="150" dirty="0" err="1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5400" b="1" spc="150" dirty="0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spc="150" dirty="0" err="1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সমূহ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64024557"/>
      </p:ext>
    </p:extLst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18" grpId="0" animBg="1"/>
      <p:bldP spid="19" grpId="0" animBg="1"/>
      <p:bldP spid="9" grpId="0" animBg="1"/>
      <p:bldP spid="10" grpId="0" animBg="1"/>
      <p:bldP spid="15" grpId="0" animBg="1"/>
      <p:bldP spid="16" grpId="0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8C95CAF-BFAA-49E8-93F8-D388637EC5A8}"/>
              </a:ext>
            </a:extLst>
          </p:cNvPr>
          <p:cNvSpPr/>
          <p:nvPr/>
        </p:nvSpPr>
        <p:spPr>
          <a:xfrm>
            <a:off x="3161036" y="122583"/>
            <a:ext cx="5869928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রাইস</a:t>
            </a:r>
            <a:r>
              <a:rPr lang="en-US" sz="5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ট্রান্সপ্লান্টর</a:t>
            </a:r>
            <a:r>
              <a:rPr lang="en-US" sz="5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পরিচালনা</a:t>
            </a:r>
            <a:endParaRPr lang="en-US" sz="5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রাইস ট্রান্সপ্লান্টার মেশিনের সুবিধা   রাইস ট্রান্সপ্লান্টার মেশিনের দাম   Rice Transplanter in BD[1]">
            <a:hlinkClick r:id="" action="ppaction://media"/>
            <a:extLst>
              <a:ext uri="{FF2B5EF4-FFF2-40B4-BE49-F238E27FC236}">
                <a16:creationId xmlns:a16="http://schemas.microsoft.com/office/drawing/2014/main" id="{6FF3C4F7-E681-4ADB-B879-EA36E2FD092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32609" y="1419659"/>
            <a:ext cx="8526781" cy="4796314"/>
          </a:xfrm>
          <a:prstGeom prst="roundRect">
            <a:avLst>
              <a:gd name="adj" fmla="val 50000"/>
            </a:avLst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plastic">
            <a:bevelT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596285"/>
      </p:ext>
    </p:extLst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0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mute="1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6D0764-ABD3-4585-A9A3-1F0A2A95742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4330" y="598006"/>
            <a:ext cx="3154015" cy="2365511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840E56B-9A81-4D6F-8F79-87319744DCD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063" y="667580"/>
            <a:ext cx="3154015" cy="2365511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1710A62-1D62-4408-8162-48DE486B450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4330" y="3735459"/>
            <a:ext cx="3154015" cy="2365511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2CC748A-2679-400E-A575-EDFF6C81467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063" y="3819943"/>
            <a:ext cx="3154015" cy="2365511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2283B2D-A076-4D3A-86BB-3B633C3AE780}"/>
              </a:ext>
            </a:extLst>
          </p:cNvPr>
          <p:cNvSpPr/>
          <p:nvPr/>
        </p:nvSpPr>
        <p:spPr>
          <a:xfrm>
            <a:off x="2067339" y="2994992"/>
            <a:ext cx="2888974" cy="3909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ধান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জাগ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দেওয়া</a:t>
            </a:r>
            <a:endParaRPr lang="en-US" sz="28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9149575-90FD-4CC0-95E2-ECB85FC5F5E0}"/>
              </a:ext>
            </a:extLst>
          </p:cNvPr>
          <p:cNvSpPr/>
          <p:nvPr/>
        </p:nvSpPr>
        <p:spPr>
          <a:xfrm>
            <a:off x="7010399" y="3114261"/>
            <a:ext cx="2888974" cy="3909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ধান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উঠানো</a:t>
            </a:r>
            <a:endParaRPr lang="en-US" sz="28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3E22754-99A1-4C01-8743-80D20D275026}"/>
              </a:ext>
            </a:extLst>
          </p:cNvPr>
          <p:cNvSpPr/>
          <p:nvPr/>
        </p:nvSpPr>
        <p:spPr>
          <a:xfrm>
            <a:off x="2014330" y="6192079"/>
            <a:ext cx="2888974" cy="3909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ধান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ট্রেতে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স্থাপন</a:t>
            </a:r>
            <a:endParaRPr lang="en-US" sz="28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965990D-7429-4EBD-8609-AA460B81D516}"/>
              </a:ext>
            </a:extLst>
          </p:cNvPr>
          <p:cNvSpPr/>
          <p:nvPr/>
        </p:nvSpPr>
        <p:spPr>
          <a:xfrm>
            <a:off x="6997147" y="6238462"/>
            <a:ext cx="2888974" cy="3909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ট্রেতে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ধানের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চারা</a:t>
            </a:r>
            <a:endParaRPr lang="en-US" sz="28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607971"/>
      </p:ext>
    </p:extLst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রাইস ট্রান্সপ্লান্টার মেশিনের সুবিধা   রাইস ট্রান্সপ্লান্টার মেশিনের দাম   Rice Transplanter in BD[2]">
            <a:hlinkClick r:id="" action="ppaction://media"/>
            <a:extLst>
              <a:ext uri="{FF2B5EF4-FFF2-40B4-BE49-F238E27FC236}">
                <a16:creationId xmlns:a16="http://schemas.microsoft.com/office/drawing/2014/main" id="{DBBC4BB9-9D07-4AC6-8440-463D4AB1991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05803" y="1416229"/>
            <a:ext cx="8580394" cy="4826471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innerShdw blurRad="114300" dist="50800">
              <a:srgbClr val="000000">
                <a:alpha val="0"/>
              </a:srgbClr>
            </a:innerShdw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4C97B48-E907-4E01-8168-AD351F148170}"/>
              </a:ext>
            </a:extLst>
          </p:cNvPr>
          <p:cNvSpPr/>
          <p:nvPr/>
        </p:nvSpPr>
        <p:spPr>
          <a:xfrm>
            <a:off x="1033669" y="319390"/>
            <a:ext cx="10124661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প্রচলিত</a:t>
            </a:r>
            <a:r>
              <a:rPr lang="en-US" sz="5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5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আধুনিক</a:t>
            </a:r>
            <a:r>
              <a:rPr lang="en-US" sz="5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পদ্ধতিতে</a:t>
            </a:r>
            <a:r>
              <a:rPr lang="en-US" sz="5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ধানের</a:t>
            </a:r>
            <a:r>
              <a:rPr lang="en-US" sz="5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চারা</a:t>
            </a:r>
            <a:r>
              <a:rPr lang="en-US" sz="5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প্রস্তত</a:t>
            </a:r>
            <a:endParaRPr lang="en-US" sz="5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775768"/>
      </p:ext>
    </p:extLst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0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0" mute="1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EA0BA01-1DD2-4D8A-A641-8C638592E9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3573419"/>
              </p:ext>
            </p:extLst>
          </p:nvPr>
        </p:nvGraphicFramePr>
        <p:xfrm>
          <a:off x="499475" y="1298713"/>
          <a:ext cx="11193050" cy="367065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596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96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776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প্রচলিত</a:t>
                      </a:r>
                      <a:r>
                        <a:rPr lang="en-US" sz="4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/ </a:t>
                      </a:r>
                      <a:r>
                        <a:rPr lang="en-US" sz="40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ট্রেডিশনাল</a:t>
                      </a:r>
                      <a:r>
                        <a:rPr lang="en-US" sz="4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0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পদ্ধতি</a:t>
                      </a:r>
                      <a:endParaRPr lang="en-US" sz="4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91667" marR="91667" marT="45833" marB="4583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>
                          <a:latin typeface="NikoshBAN" pitchFamily="2" charset="0"/>
                          <a:cs typeface="NikoshBAN" pitchFamily="2" charset="0"/>
                        </a:rPr>
                        <a:t>আধুনিক</a:t>
                      </a:r>
                      <a:r>
                        <a:rPr lang="en-US" sz="4000" dirty="0">
                          <a:latin typeface="NikoshBAN" pitchFamily="2" charset="0"/>
                          <a:cs typeface="NikoshBAN" pitchFamily="2" charset="0"/>
                        </a:rPr>
                        <a:t> / </a:t>
                      </a:r>
                      <a:r>
                        <a:rPr lang="en-US" sz="4000" dirty="0" err="1">
                          <a:latin typeface="NikoshBAN" pitchFamily="2" charset="0"/>
                          <a:cs typeface="NikoshBAN" pitchFamily="2" charset="0"/>
                        </a:rPr>
                        <a:t>মর্ডান</a:t>
                      </a:r>
                      <a:r>
                        <a:rPr lang="en-US" sz="4000" dirty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4000" dirty="0" err="1">
                          <a:latin typeface="NikoshBAN" pitchFamily="2" charset="0"/>
                          <a:cs typeface="NikoshBAN" pitchFamily="2" charset="0"/>
                        </a:rPr>
                        <a:t>পদ্ধতি</a:t>
                      </a:r>
                      <a:endParaRPr lang="en-US" sz="4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91667" marR="91667" marT="45833" marB="45833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2287">
                <a:tc>
                  <a:txBody>
                    <a:bodyPr/>
                    <a:lstStyle/>
                    <a:p>
                      <a:pPr algn="l"/>
                      <a:r>
                        <a:rPr kumimoji="0" lang="bn-IN" sz="3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১) </a:t>
                      </a:r>
                      <a:r>
                        <a:rPr kumimoji="0" lang="en-US" sz="3200" b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ধানের</a:t>
                      </a:r>
                      <a:r>
                        <a:rPr kumimoji="0" lang="en-US" sz="3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kumimoji="0" lang="en-US" sz="3200" b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চারা</a:t>
                      </a:r>
                      <a:r>
                        <a:rPr kumimoji="0" lang="en-US" sz="3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kumimoji="0" lang="en-US" sz="3200" b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তৈরি</a:t>
                      </a:r>
                      <a:r>
                        <a:rPr kumimoji="0" lang="en-US" sz="3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kumimoji="0" lang="en-US" sz="3200" b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হয়</a:t>
                      </a:r>
                      <a:r>
                        <a:rPr kumimoji="0" lang="en-US" sz="3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kumimoji="0" lang="en-US" sz="3200" b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সাধারণ</a:t>
                      </a:r>
                      <a:r>
                        <a:rPr kumimoji="0" lang="en-US" sz="3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kumimoji="0" lang="en-US" sz="3200" b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বেডে</a:t>
                      </a:r>
                      <a:endParaRPr lang="en-US" sz="18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91667" marR="91667" marT="45833" marB="45833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bn-IN" sz="3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১) </a:t>
                      </a:r>
                      <a:r>
                        <a:rPr kumimoji="0" lang="en-US" sz="3200" b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ধানের</a:t>
                      </a:r>
                      <a:r>
                        <a:rPr kumimoji="0" lang="en-US" sz="3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kumimoji="0" lang="en-US" sz="3200" b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চারা</a:t>
                      </a:r>
                      <a:r>
                        <a:rPr kumimoji="0" lang="en-US" sz="3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kumimoji="0" lang="en-US" sz="3200" b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তৈরি</a:t>
                      </a:r>
                      <a:r>
                        <a:rPr kumimoji="0" lang="en-US" sz="3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kumimoji="0" lang="en-US" sz="3200" b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হয়</a:t>
                      </a:r>
                      <a:r>
                        <a:rPr kumimoji="0" lang="en-US" sz="3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kumimoji="0" lang="en-US" sz="3200" b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ট্রেতে</a:t>
                      </a:r>
                      <a:endParaRPr lang="en-US" sz="1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91667" marR="91667" marT="45833" marB="45833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0076">
                <a:tc>
                  <a:txBody>
                    <a:bodyPr/>
                    <a:lstStyle/>
                    <a:p>
                      <a:pPr algn="l"/>
                      <a:r>
                        <a:rPr lang="bn-IN"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২) </a:t>
                      </a:r>
                      <a:r>
                        <a:rPr lang="en-US"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ধানের</a:t>
                      </a:r>
                      <a:r>
                        <a:rPr lang="en-US"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চারা</a:t>
                      </a:r>
                      <a:r>
                        <a:rPr lang="en-US"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উঠাতে</a:t>
                      </a:r>
                      <a:r>
                        <a:rPr lang="en-US"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সময়</a:t>
                      </a:r>
                      <a:r>
                        <a:rPr lang="en-US"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বেশী</a:t>
                      </a:r>
                      <a:r>
                        <a:rPr lang="en-US"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লাগে</a:t>
                      </a:r>
                      <a:endParaRPr lang="en-US" sz="3200" b="1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91667" marR="91667" marT="45833" marB="45833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bn-IN" sz="3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২) </a:t>
                      </a:r>
                      <a:r>
                        <a:rPr lang="en-US"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ধানের</a:t>
                      </a:r>
                      <a:r>
                        <a:rPr lang="en-US"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চারা</a:t>
                      </a:r>
                      <a:r>
                        <a:rPr lang="en-US"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উঠাতে</a:t>
                      </a:r>
                      <a:r>
                        <a:rPr lang="en-US"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সময়</a:t>
                      </a:r>
                      <a:r>
                        <a:rPr lang="en-US"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কম</a:t>
                      </a:r>
                      <a:r>
                        <a:rPr lang="en-US"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লাগে</a:t>
                      </a:r>
                      <a:endParaRPr lang="en-US" sz="16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91667" marR="91667" marT="45833" marB="45833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9460">
                <a:tc>
                  <a:txBody>
                    <a:bodyPr/>
                    <a:lstStyle/>
                    <a:p>
                      <a:pPr algn="l"/>
                      <a:r>
                        <a:rPr kumimoji="0" lang="bn-IN" sz="3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৩) </a:t>
                      </a:r>
                      <a:r>
                        <a:rPr kumimoji="0" lang="en-US" sz="3200" b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বিঘা</a:t>
                      </a:r>
                      <a:r>
                        <a:rPr kumimoji="0" lang="en-US" sz="3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kumimoji="0" lang="en-US" sz="3200" b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প্রতি</a:t>
                      </a:r>
                      <a:r>
                        <a:rPr kumimoji="0" lang="en-US" sz="3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১৭০০-২০০০ </a:t>
                      </a:r>
                      <a:r>
                        <a:rPr kumimoji="0" lang="en-US" sz="3200" b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টাকা</a:t>
                      </a:r>
                      <a:r>
                        <a:rPr kumimoji="0" lang="en-US" sz="3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kumimoji="0" lang="en-US" sz="3200" b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চারা</a:t>
                      </a:r>
                      <a:r>
                        <a:rPr kumimoji="0" lang="en-US" sz="3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 </a:t>
                      </a:r>
                    </a:p>
                    <a:p>
                      <a:pPr algn="l"/>
                      <a:r>
                        <a:rPr kumimoji="0" lang="en-US" sz="3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   </a:t>
                      </a:r>
                      <a:r>
                        <a:rPr kumimoji="0" lang="en-US" sz="3200" b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রোপন</a:t>
                      </a:r>
                      <a:r>
                        <a:rPr kumimoji="0" lang="en-US" sz="3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kumimoji="0" lang="en-US" sz="3200" b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পর্যন্ত</a:t>
                      </a:r>
                      <a:r>
                        <a:rPr kumimoji="0" lang="en-US" sz="3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kumimoji="0" lang="en-US" sz="3200" b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খরচ</a:t>
                      </a:r>
                      <a:r>
                        <a:rPr kumimoji="0" lang="en-US" sz="3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kumimoji="0" lang="en-US" sz="3200" b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হয়</a:t>
                      </a:r>
                      <a:endParaRPr lang="en-US" sz="16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91667" marR="91667" marT="45833" marB="45833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bn-IN" sz="3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৩) </a:t>
                      </a:r>
                      <a:r>
                        <a:rPr kumimoji="0" lang="en-US" sz="3200" b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বিঘা</a:t>
                      </a:r>
                      <a:r>
                        <a:rPr kumimoji="0" lang="en-US" sz="3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kumimoji="0" lang="en-US" sz="3200" b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প্রতি</a:t>
                      </a:r>
                      <a:r>
                        <a:rPr kumimoji="0" lang="en-US" sz="3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১২০০-১৩০০ </a:t>
                      </a:r>
                      <a:r>
                        <a:rPr kumimoji="0" lang="en-US" sz="3200" b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টাকা</a:t>
                      </a:r>
                      <a:r>
                        <a:rPr kumimoji="0" lang="en-US" sz="3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kumimoji="0" lang="en-US" sz="3200" b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চারা</a:t>
                      </a:r>
                      <a:r>
                        <a:rPr kumimoji="0" lang="en-US" sz="3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</a:p>
                    <a:p>
                      <a:pPr algn="l"/>
                      <a:r>
                        <a:rPr kumimoji="0" lang="en-US" sz="3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    </a:t>
                      </a:r>
                      <a:r>
                        <a:rPr kumimoji="0" lang="en-US" sz="3200" b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রোপন</a:t>
                      </a:r>
                      <a:r>
                        <a:rPr kumimoji="0" lang="en-US" sz="3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kumimoji="0" lang="en-US" sz="3200" b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পর্যন্ত</a:t>
                      </a:r>
                      <a:r>
                        <a:rPr kumimoji="0" lang="en-US" sz="3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kumimoji="0" lang="en-US" sz="3200" b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খরচ</a:t>
                      </a:r>
                      <a:r>
                        <a:rPr kumimoji="0" lang="en-US" sz="3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kumimoji="0" lang="en-US" sz="3200" b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হয়</a:t>
                      </a:r>
                      <a:endParaRPr lang="en-US" sz="16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91667" marR="91667" marT="45833" marB="45833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9149DC3A-7E1B-496B-85AD-8AF24FE74E56}"/>
              </a:ext>
            </a:extLst>
          </p:cNvPr>
          <p:cNvSpPr/>
          <p:nvPr/>
        </p:nvSpPr>
        <p:spPr>
          <a:xfrm>
            <a:off x="1126434" y="125895"/>
            <a:ext cx="9939131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ট্রেডিশনাল</a:t>
            </a:r>
            <a:r>
              <a:rPr lang="en-US" sz="5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5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আধুনিক</a:t>
            </a:r>
            <a:r>
              <a:rPr lang="en-US" sz="5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রাইস</a:t>
            </a:r>
            <a:r>
              <a:rPr lang="en-US" sz="5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ট্রান্সপ্লান্টিং</a:t>
            </a:r>
            <a:r>
              <a:rPr lang="en-US" sz="5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পদ্ধতি</a:t>
            </a:r>
            <a:endParaRPr lang="en-US" sz="5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F6F816-DC61-4C19-9CC2-29C43ACF014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265" y="5045041"/>
            <a:ext cx="2303562" cy="1532916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7909468-DD29-4CB7-8066-557083241FC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7816" y="5003126"/>
            <a:ext cx="2245568" cy="1574831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17951832"/>
      </p:ext>
    </p:extLst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AF0F174-D507-468A-85D8-F51234841262}"/>
              </a:ext>
            </a:extLst>
          </p:cNvPr>
          <p:cNvSpPr txBox="1"/>
          <p:nvPr/>
        </p:nvSpPr>
        <p:spPr>
          <a:xfrm>
            <a:off x="3256625" y="4876800"/>
            <a:ext cx="5681926" cy="70942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1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রাইস</a:t>
            </a:r>
            <a:r>
              <a:rPr lang="en-US" sz="401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1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ট্রান্সপ্লান্টারের</a:t>
            </a:r>
            <a:r>
              <a:rPr lang="en-US" sz="401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401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কাজ কি?  </a:t>
            </a:r>
            <a:endParaRPr lang="en-US" sz="401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2" descr="C:\Users\MD NAZRUL ISLAM\Desktop\indexfdgfhgjhftgdrfedfdhgfhg.jpg">
            <a:extLst>
              <a:ext uri="{FF2B5EF4-FFF2-40B4-BE49-F238E27FC236}">
                <a16:creationId xmlns:a16="http://schemas.microsoft.com/office/drawing/2014/main" id="{847081B3-820A-4A7E-9610-CB3D9ED3DB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4471" y="1981200"/>
            <a:ext cx="4506233" cy="2533330"/>
          </a:xfrm>
          <a:prstGeom prst="ellipse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125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F7A9494-1A5A-40B7-8BB9-128A7C381CA4}"/>
              </a:ext>
            </a:extLst>
          </p:cNvPr>
          <p:cNvSpPr txBox="1"/>
          <p:nvPr/>
        </p:nvSpPr>
        <p:spPr>
          <a:xfrm>
            <a:off x="4535488" y="533400"/>
            <a:ext cx="3124200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5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5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529619"/>
      </p:ext>
    </p:extLst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MD NAZRUL ISLAM\Desktop\images4yr4ty.jpg">
            <a:extLst>
              <a:ext uri="{FF2B5EF4-FFF2-40B4-BE49-F238E27FC236}">
                <a16:creationId xmlns:a16="http://schemas.microsoft.com/office/drawing/2014/main" id="{1F4E9465-B285-4057-B4FA-D5611F10E8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257" y="1655343"/>
            <a:ext cx="5330662" cy="354731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A4B2B52-222A-4CD7-81E3-1DB1E915EDBA}"/>
              </a:ext>
            </a:extLst>
          </p:cNvPr>
          <p:cNvSpPr/>
          <p:nvPr/>
        </p:nvSpPr>
        <p:spPr>
          <a:xfrm>
            <a:off x="1918970" y="5423452"/>
            <a:ext cx="8354060" cy="64633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প্রচলিত</a:t>
            </a:r>
            <a:r>
              <a:rPr lang="en-US" sz="36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আধুনিক</a:t>
            </a:r>
            <a:r>
              <a:rPr lang="en-US" sz="36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ধান</a:t>
            </a:r>
            <a:r>
              <a:rPr lang="en-US" sz="36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রোপন</a:t>
            </a:r>
            <a:r>
              <a:rPr lang="en-US" sz="36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পদ্ধতির</a:t>
            </a:r>
            <a:r>
              <a:rPr lang="en-US" sz="36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36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পার্থক্য কী? </a:t>
            </a:r>
            <a:endParaRPr lang="en-US" sz="36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A2D8F04-1AAC-481D-ADE0-E59C2813332B}"/>
              </a:ext>
            </a:extLst>
          </p:cNvPr>
          <p:cNvSpPr/>
          <p:nvPr/>
        </p:nvSpPr>
        <p:spPr>
          <a:xfrm>
            <a:off x="4459288" y="381000"/>
            <a:ext cx="3276600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5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5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001515"/>
      </p:ext>
    </p:extLst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0E5785F-EA24-4852-875A-452871C98248}"/>
              </a:ext>
            </a:extLst>
          </p:cNvPr>
          <p:cNvSpPr/>
          <p:nvPr/>
        </p:nvSpPr>
        <p:spPr>
          <a:xfrm>
            <a:off x="5185319" y="838200"/>
            <a:ext cx="1824537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>
            <a:spAutoFit/>
          </a:bodyPr>
          <a:lstStyle/>
          <a:p>
            <a:pPr algn="ctr"/>
            <a:r>
              <a:rPr lang="bn-I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8F5AE8-011F-4A24-BE78-7670CE19D8E8}"/>
              </a:ext>
            </a:extLst>
          </p:cNvPr>
          <p:cNvSpPr/>
          <p:nvPr/>
        </p:nvSpPr>
        <p:spPr>
          <a:xfrm>
            <a:off x="3115544" y="2447364"/>
            <a:ext cx="6924145" cy="6477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9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ধানের</a:t>
            </a:r>
            <a:r>
              <a:rPr lang="en-US" sz="3609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9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চারা</a:t>
            </a:r>
            <a:r>
              <a:rPr lang="en-US" sz="3609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9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রোপন</a:t>
            </a:r>
            <a:r>
              <a:rPr lang="en-US" sz="3609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9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করার</a:t>
            </a:r>
            <a:r>
              <a:rPr lang="en-US" sz="3609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9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যন্ত্রকে</a:t>
            </a:r>
            <a:r>
              <a:rPr lang="en-US" sz="3609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9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9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9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bn-IN" sz="3609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? </a:t>
            </a:r>
            <a:endParaRPr lang="en-US" sz="3609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7FE712-D9D7-41FC-8AFC-BE800D9BD22D}"/>
              </a:ext>
            </a:extLst>
          </p:cNvPr>
          <p:cNvSpPr/>
          <p:nvPr/>
        </p:nvSpPr>
        <p:spPr>
          <a:xfrm>
            <a:off x="3128681" y="3285564"/>
            <a:ext cx="5748690" cy="6477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9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রাইস</a:t>
            </a:r>
            <a:r>
              <a:rPr lang="en-US" sz="3609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9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ট্রান্সপ্লান্টারের</a:t>
            </a:r>
            <a:r>
              <a:rPr lang="en-US" sz="3609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9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3609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9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3609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9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bn-IN" sz="3609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9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93F4DE-56AE-46E8-9C98-83073C97CB92}"/>
              </a:ext>
            </a:extLst>
          </p:cNvPr>
          <p:cNvSpPr/>
          <p:nvPr/>
        </p:nvSpPr>
        <p:spPr>
          <a:xfrm>
            <a:off x="3128681" y="4199964"/>
            <a:ext cx="5934638" cy="6477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9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রাইস</a:t>
            </a:r>
            <a:r>
              <a:rPr lang="en-US" sz="3609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9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ট্রান্সপ্লান্টারের</a:t>
            </a:r>
            <a:r>
              <a:rPr lang="en-US" sz="3609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9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গঠন</a:t>
            </a:r>
            <a:r>
              <a:rPr lang="en-US" sz="3609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9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3609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9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609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bn-IN" sz="3609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9" b="1" dirty="0"/>
          </a:p>
        </p:txBody>
      </p:sp>
    </p:spTree>
    <p:extLst>
      <p:ext uri="{BB962C8B-B14F-4D97-AF65-F5344CB8AC3E}">
        <p14:creationId xmlns:p14="http://schemas.microsoft.com/office/powerpoint/2010/main" val="2382921045"/>
      </p:ext>
    </p:extLst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0F43B51-B462-4915-B0FE-FFAAB7DA2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673" y="2100469"/>
            <a:ext cx="5980654" cy="2520845"/>
          </a:xfrm>
          <a:prstGeom prst="ellipse">
            <a:avLst/>
          </a:prstGeom>
          <a:ln w="63500" cap="rnd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AF65B60-FBBF-4331-839B-38E3A8798D8B}"/>
              </a:ext>
            </a:extLst>
          </p:cNvPr>
          <p:cNvSpPr/>
          <p:nvPr/>
        </p:nvSpPr>
        <p:spPr>
          <a:xfrm>
            <a:off x="1639826" y="5168347"/>
            <a:ext cx="89123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spc="150" dirty="0" err="1">
                <a:ln w="11430"/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ট্রে-তে</a:t>
            </a:r>
            <a:r>
              <a:rPr lang="en-US" sz="4000" b="1" spc="150" dirty="0">
                <a:ln w="11430"/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spc="150" dirty="0" err="1">
                <a:ln w="11430"/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ধানের</a:t>
            </a:r>
            <a:r>
              <a:rPr lang="en-US" sz="4000" b="1" spc="150" dirty="0">
                <a:ln w="11430"/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spc="150" dirty="0" err="1">
                <a:ln w="11430"/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চারা</a:t>
            </a:r>
            <a:r>
              <a:rPr lang="en-US" sz="4000" b="1" spc="150" dirty="0">
                <a:ln w="11430"/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spc="150" dirty="0" err="1">
                <a:ln w="11430"/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তৈরির</a:t>
            </a:r>
            <a:r>
              <a:rPr lang="en-US" sz="4000" b="1" spc="150" dirty="0">
                <a:ln w="11430"/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spc="150" dirty="0" err="1">
                <a:ln w="11430"/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ধাপ</a:t>
            </a:r>
            <a:r>
              <a:rPr lang="en-US" sz="4000" b="1" spc="150" dirty="0">
                <a:ln w="11430"/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spc="150" dirty="0" err="1">
                <a:ln w="11430"/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গুলো</a:t>
            </a:r>
            <a:r>
              <a:rPr lang="en-US" sz="4000" b="1" spc="150" dirty="0">
                <a:ln w="11430"/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4000" b="1" spc="150" dirty="0">
                <a:ln w="11430"/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লিখে আনবে।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A52006-7383-4A2D-882F-1DDB834034E1}"/>
              </a:ext>
            </a:extLst>
          </p:cNvPr>
          <p:cNvSpPr/>
          <p:nvPr/>
        </p:nvSpPr>
        <p:spPr>
          <a:xfrm>
            <a:off x="4495800" y="652669"/>
            <a:ext cx="3200400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en-US" sz="5400" b="1" spc="150" dirty="0" err="1">
                <a:ln w="1143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বাড়ীর</a:t>
            </a:r>
            <a:r>
              <a:rPr lang="en-US" sz="5400" b="1" spc="150" dirty="0">
                <a:ln w="1143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spc="150" dirty="0" err="1">
                <a:ln w="1143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bn-IN" sz="5400" b="1" spc="150" dirty="0">
              <a:ln w="11430"/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407743"/>
      </p:ext>
    </p:extLst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355ADFE-F300-EE8E-B09D-47D19F862D9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02"/>
            <a:ext cx="12192000" cy="682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005370"/>
      </p:ext>
    </p:extLst>
  </p:cSld>
  <p:clrMapOvr>
    <a:masterClrMapping/>
  </p:clrMapOvr>
  <p:transition spd="slow">
    <p:cover dir="l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86DE726F-7B8A-45A3-8806-0BB9BC666B72}"/>
              </a:ext>
            </a:extLst>
          </p:cNvPr>
          <p:cNvSpPr/>
          <p:nvPr/>
        </p:nvSpPr>
        <p:spPr>
          <a:xfrm>
            <a:off x="680961" y="2743200"/>
            <a:ext cx="10833254" cy="4960183"/>
          </a:xfrm>
          <a:prstGeom prst="ellipse">
            <a:avLst/>
          </a:prstGeom>
          <a:noFill/>
          <a:ln w="76200" cap="flat" cmpd="sng" algn="ctr">
            <a:noFill/>
            <a:prstDash val="soli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rtlCol="0" anchor="ctr">
            <a:prstTxWarp prst="textChevronInverted">
              <a:avLst/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9624" b="1" kern="0" dirty="0" err="1">
                <a:ln w="11430"/>
                <a:solidFill>
                  <a:srgbClr val="0080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2807" b="1" kern="0" dirty="0">
              <a:ln w="11430"/>
              <a:solidFill>
                <a:srgbClr val="008000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88D61C8-3A0B-41E4-91D3-72AD4C52147F}"/>
              </a:ext>
            </a:extLst>
          </p:cNvPr>
          <p:cNvSpPr/>
          <p:nvPr/>
        </p:nvSpPr>
        <p:spPr>
          <a:xfrm>
            <a:off x="5094764" y="386114"/>
            <a:ext cx="2002471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>
              <a:defRPr/>
            </a:pPr>
            <a:r>
              <a:rPr lang="en-US" sz="5400" b="1" kern="0" spc="150" dirty="0" err="1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সকল</a:t>
            </a:r>
            <a:r>
              <a:rPr lang="bn-IN" sz="5400" b="1" kern="0" spc="150" dirty="0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কে</a:t>
            </a:r>
            <a:endParaRPr lang="en-US" b="1" kern="0" spc="150" dirty="0">
              <a:ln w="11430"/>
              <a:solidFill>
                <a:prstClr val="black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4A1C43-51A1-421A-BC00-DF5B0AF6253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788" y="1447800"/>
            <a:ext cx="3657600" cy="33463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17566540"/>
      </p:ext>
    </p:extLst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08333E-7 -4.07407E-6 L -2.08333E-7 -0.07222 " pathEditMode="relative" rAng="0" ptsTypes="AA">
                                      <p:cBhvr>
                                        <p:cTn id="6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66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624394" y="925671"/>
            <a:ext cx="4896503" cy="5321275"/>
          </a:xfrm>
          <a:prstGeom prst="rect">
            <a:avLst/>
          </a:prstGeom>
          <a:solidFill>
            <a:srgbClr val="F7DDC2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itle 3"/>
          <p:cNvSpPr txBox="1">
            <a:spLocks/>
          </p:cNvSpPr>
          <p:nvPr/>
        </p:nvSpPr>
        <p:spPr>
          <a:xfrm>
            <a:off x="5115523" y="184720"/>
            <a:ext cx="1960954" cy="632770"/>
          </a:xfrm>
          <a:prstGeom prst="rect">
            <a:avLst/>
          </a:prstGeom>
          <a:gradFill>
            <a:gsLst>
              <a:gs pos="72000">
                <a:srgbClr val="33993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19050" cap="flat" cmpd="sng" algn="ctr">
            <a:noFill/>
            <a:prstDash val="solid"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480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4800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7582293" y="1139792"/>
            <a:ext cx="3281633" cy="694583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54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493050" y="2919000"/>
            <a:ext cx="3460116" cy="560397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ফার্ম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মেশিনারী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952449" y="2150847"/>
            <a:ext cx="2541319" cy="56039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শ্রেণীঃ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দশম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966651" y="3740927"/>
            <a:ext cx="2512913" cy="56039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2.10</a:t>
            </a:r>
          </a:p>
        </p:txBody>
      </p:sp>
      <p:sp>
        <p:nvSpPr>
          <p:cNvPr id="10" name="Rectangle 9"/>
          <p:cNvSpPr/>
          <p:nvPr/>
        </p:nvSpPr>
        <p:spPr>
          <a:xfrm>
            <a:off x="629172" y="922397"/>
            <a:ext cx="4896503" cy="5321275"/>
          </a:xfrm>
          <a:prstGeom prst="rect">
            <a:avLst/>
          </a:prstGeom>
          <a:solidFill>
            <a:srgbClr val="F7DDC2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47833" y="1679612"/>
            <a:ext cx="2490994" cy="2490994"/>
          </a:xfrm>
          <a:prstGeom prst="ellipse">
            <a:avLst/>
          </a:prstGeom>
        </p:spPr>
      </p:pic>
      <p:sp>
        <p:nvSpPr>
          <p:cNvPr id="13" name="Rectangle 12">
            <a:hlinkClick r:id="rId4"/>
          </p:cNvPr>
          <p:cNvSpPr/>
          <p:nvPr/>
        </p:nvSpPr>
        <p:spPr>
          <a:xfrm>
            <a:off x="1570037" y="1167530"/>
            <a:ext cx="3115155" cy="46414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00FF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00FF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00FF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0000FF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AE28A73-D3D5-410C-ACE2-C835B56FF76F}"/>
              </a:ext>
            </a:extLst>
          </p:cNvPr>
          <p:cNvGrpSpPr/>
          <p:nvPr/>
        </p:nvGrpSpPr>
        <p:grpSpPr>
          <a:xfrm>
            <a:off x="966531" y="4070948"/>
            <a:ext cx="4512155" cy="2000548"/>
            <a:chOff x="671103" y="4099084"/>
            <a:chExt cx="4512155" cy="200054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8D14CC84-2C65-404D-8EE5-D46DFAE62CB7}"/>
                </a:ext>
              </a:extLst>
            </p:cNvPr>
            <p:cNvGrpSpPr/>
            <p:nvPr/>
          </p:nvGrpSpPr>
          <p:grpSpPr>
            <a:xfrm>
              <a:off x="671103" y="4099084"/>
              <a:ext cx="4245854" cy="2000548"/>
              <a:chOff x="671103" y="4070948"/>
              <a:chExt cx="4245854" cy="2000548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671103" y="4070948"/>
                <a:ext cx="4245854" cy="20005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প্রকৌঃ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মোঃ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শফি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উদ্দীন</a:t>
                </a:r>
                <a:endParaRPr lang="en-US" sz="32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ctr" rtl="1"/>
                <a:r>
                  <a:rPr lang="en-US" sz="20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চিফ</a:t>
                </a:r>
                <a:r>
                  <a:rPr lang="en-US" sz="20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0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ইন্সট্রাক্টর</a:t>
                </a:r>
                <a:r>
                  <a:rPr lang="en-US" sz="20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(</a:t>
                </a:r>
                <a:r>
                  <a:rPr lang="en-US" sz="20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ফার্ম</a:t>
                </a:r>
                <a:r>
                  <a:rPr lang="en-US" sz="20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0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মেশিনারী</a:t>
                </a:r>
                <a:r>
                  <a:rPr lang="en-US" sz="20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)</a:t>
                </a:r>
                <a:r>
                  <a:rPr lang="en-US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shofiuddintsc@gmail.com</a:t>
                </a:r>
              </a:p>
              <a:p>
                <a:r>
                  <a:rPr lang="en-US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01730-878558        01619346487</a:t>
                </a:r>
              </a:p>
              <a:p>
                <a:r>
                  <a:rPr lang="en-US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dirty="0" err="1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5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Shofi</a:t>
                </a:r>
                <a:r>
                  <a:rPr lang="en-US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5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 Uddin </a:t>
                </a:r>
                <a:r>
                  <a:rPr lang="en-US" dirty="0" err="1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5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agro</a:t>
                </a:r>
                <a:r>
                  <a:rPr lang="en-US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5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 Machinery</a:t>
                </a:r>
                <a:endParaRPr lang="en-US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dirty="0" err="1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6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Shofi</a:t>
                </a:r>
                <a:r>
                  <a:rPr lang="en-US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6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 Uddin</a:t>
                </a:r>
                <a:r>
                  <a:rPr lang="en-US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:r>
                  <a:rPr lang="en-US" dirty="0" err="1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7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Shofi</a:t>
                </a:r>
                <a:r>
                  <a:rPr lang="en-US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7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 Uddin</a:t>
                </a:r>
                <a:endParaRPr lang="en-US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0F24E893-4AE4-4E5D-A489-406427F956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08785" y="4817108"/>
                <a:ext cx="303237" cy="295693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C740011C-8D1C-42DE-B540-1045D3EF1F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95167" y="5131203"/>
                <a:ext cx="330473" cy="322252"/>
              </a:xfrm>
              <a:prstGeom prst="rect">
                <a:avLst/>
              </a:prstGeom>
            </p:spPr>
          </p:pic>
          <p:pic>
            <p:nvPicPr>
              <p:cNvPr id="21" name="Picture 20">
                <a:hlinkClick r:id="rId5"/>
                <a:extLst>
                  <a:ext uri="{FF2B5EF4-FFF2-40B4-BE49-F238E27FC236}">
                    <a16:creationId xmlns:a16="http://schemas.microsoft.com/office/drawing/2014/main" id="{5A499CC8-1F78-4E0D-9E8E-06B17274E1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81325" y="5430704"/>
                <a:ext cx="358157" cy="349247"/>
              </a:xfrm>
              <a:prstGeom prst="rect">
                <a:avLst/>
              </a:prstGeom>
            </p:spPr>
          </p:pic>
          <p:pic>
            <p:nvPicPr>
              <p:cNvPr id="23" name="Picture 22">
                <a:hlinkClick r:id="rId7"/>
                <a:extLst>
                  <a:ext uri="{FF2B5EF4-FFF2-40B4-BE49-F238E27FC236}">
                    <a16:creationId xmlns:a16="http://schemas.microsoft.com/office/drawing/2014/main" id="{1B11F1C4-A49F-44EE-84D3-1A82197344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02443" y="5719300"/>
                <a:ext cx="303237" cy="295693"/>
              </a:xfrm>
              <a:prstGeom prst="rect">
                <a:avLst/>
              </a:prstGeom>
            </p:spPr>
          </p:pic>
          <p:pic>
            <p:nvPicPr>
              <p:cNvPr id="27" name="Picture 26">
                <a:hlinkClick r:id="rId6"/>
                <a:extLst>
                  <a:ext uri="{FF2B5EF4-FFF2-40B4-BE49-F238E27FC236}">
                    <a16:creationId xmlns:a16="http://schemas.microsoft.com/office/drawing/2014/main" id="{6C51863E-7DD3-4D12-ACE7-257B27CDA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07939" y="5757198"/>
                <a:ext cx="304929" cy="297343"/>
              </a:xfrm>
              <a:prstGeom prst="rect">
                <a:avLst/>
              </a:prstGeom>
            </p:spPr>
          </p:pic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D23B04AD-6057-43B0-A771-DE19548194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19904" y="5172233"/>
                <a:ext cx="330473" cy="322252"/>
              </a:xfrm>
              <a:prstGeom prst="rect">
                <a:avLst/>
              </a:prstGeom>
            </p:spPr>
          </p:pic>
        </p:grp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0B7FEC8-5AD9-4B0B-BE60-CDABC4817A5B}"/>
                </a:ext>
              </a:extLst>
            </p:cNvPr>
            <p:cNvSpPr/>
            <p:nvPr/>
          </p:nvSpPr>
          <p:spPr>
            <a:xfrm>
              <a:off x="3749735" y="4477381"/>
              <a:ext cx="1433523" cy="31012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1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M / IEB 19010</a:t>
              </a:r>
              <a:endParaRPr lang="en-US" sz="1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AA88C37E-7604-4769-985F-A33794660250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65" y="1101346"/>
            <a:ext cx="1633403" cy="228972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AEE2C4E-F48F-49F8-A864-9734C06D95D5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397" y="817490"/>
            <a:ext cx="1311205" cy="5406125"/>
          </a:xfrm>
          <a:prstGeom prst="rect">
            <a:avLst/>
          </a:prstGeom>
        </p:spPr>
      </p:pic>
      <p:sp>
        <p:nvSpPr>
          <p:cNvPr id="30" name="Title 1">
            <a:extLst>
              <a:ext uri="{FF2B5EF4-FFF2-40B4-BE49-F238E27FC236}">
                <a16:creationId xmlns:a16="http://schemas.microsoft.com/office/drawing/2014/main" id="{88F5D9AE-0E63-4D7D-9D5B-56800E5D737C}"/>
              </a:ext>
            </a:extLst>
          </p:cNvPr>
          <p:cNvSpPr txBox="1">
            <a:spLocks/>
          </p:cNvSpPr>
          <p:nvPr/>
        </p:nvSpPr>
        <p:spPr>
          <a:xfrm>
            <a:off x="6858000" y="5257800"/>
            <a:ext cx="4495800" cy="758889"/>
          </a:xfrm>
          <a:prstGeom prst="rect">
            <a:avLst/>
          </a:prstGeom>
          <a:gradFill>
            <a:gsLst>
              <a:gs pos="72000">
                <a:srgbClr val="33993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রাইচ</a:t>
            </a:r>
            <a:r>
              <a:rPr lang="en-US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ট্রান্সপ্লান্টার</a:t>
            </a:r>
            <a:endParaRPr lang="en-US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1" name="Rounded Rectangle 14">
            <a:extLst>
              <a:ext uri="{FF2B5EF4-FFF2-40B4-BE49-F238E27FC236}">
                <a16:creationId xmlns:a16="http://schemas.microsoft.com/office/drawing/2014/main" id="{F04E05F4-44C2-4776-AAB7-0A25A1A8611B}"/>
              </a:ext>
            </a:extLst>
          </p:cNvPr>
          <p:cNvSpPr/>
          <p:nvPr/>
        </p:nvSpPr>
        <p:spPr>
          <a:xfrm>
            <a:off x="7780568" y="4448373"/>
            <a:ext cx="2885084" cy="560397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বিষয়বস্তুঃ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98044975"/>
      </p:ext>
    </p:extLst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87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73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9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995" tmFilter="0, 0; 0.125,0.2665; 0.25,0.4; 0.375,0.465; 0.5,0.5;  0.625,0.535; 0.75,0.6; 0.875,0.7335; 1,1">
                                          <p:stCondLst>
                                            <p:cond delay="99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99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47" tmFilter="0, 0; 0.125,0.2665; 0.25,0.4; 0.375,0.465; 0.5,0.5;  0.625,0.535; 0.75,0.6; 0.875,0.7335; 1,1">
                                          <p:stCondLst>
                                            <p:cond delay="248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43">
                                          <p:stCondLst>
                                            <p:cond delay="97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247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43">
                                          <p:stCondLst>
                                            <p:cond delay="19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247" decel="50000">
                                          <p:stCondLst>
                                            <p:cond delay="20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43">
                                          <p:stCondLst>
                                            <p:cond delay="245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247" decel="50000">
                                          <p:stCondLst>
                                            <p:cond delay="250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43">
                                          <p:stCondLst>
                                            <p:cond delay="27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247" decel="50000">
                                          <p:stCondLst>
                                            <p:cond delay="275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87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73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9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95" tmFilter="0, 0; 0.125,0.2665; 0.25,0.4; 0.375,0.465; 0.5,0.5;  0.625,0.535; 0.75,0.6; 0.875,0.7335; 1,1">
                                          <p:stCondLst>
                                            <p:cond delay="99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99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47" tmFilter="0, 0; 0.125,0.2665; 0.25,0.4; 0.375,0.465; 0.5,0.5;  0.625,0.535; 0.75,0.6; 0.875,0.7335; 1,1">
                                          <p:stCondLst>
                                            <p:cond delay="248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43">
                                          <p:stCondLst>
                                            <p:cond delay="97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247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43">
                                          <p:stCondLst>
                                            <p:cond delay="196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247" decel="50000">
                                          <p:stCondLst>
                                            <p:cond delay="201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43">
                                          <p:stCondLst>
                                            <p:cond delay="245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247" decel="50000">
                                          <p:stCondLst>
                                            <p:cond delay="250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43">
                                          <p:stCondLst>
                                            <p:cond delay="271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247" decel="50000">
                                          <p:stCondLst>
                                            <p:cond delay="275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87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73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9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95" tmFilter="0, 0; 0.125,0.2665; 0.25,0.4; 0.375,0.465; 0.5,0.5;  0.625,0.535; 0.75,0.6; 0.875,0.7335; 1,1">
                                          <p:stCondLst>
                                            <p:cond delay="99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99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47" tmFilter="0, 0; 0.125,0.2665; 0.25,0.4; 0.375,0.465; 0.5,0.5;  0.625,0.535; 0.75,0.6; 0.875,0.7335; 1,1">
                                          <p:stCondLst>
                                            <p:cond delay="248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43">
                                          <p:stCondLst>
                                            <p:cond delay="97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247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43">
                                          <p:stCondLst>
                                            <p:cond delay="196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247" decel="50000">
                                          <p:stCondLst>
                                            <p:cond delay="201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43">
                                          <p:stCondLst>
                                            <p:cond delay="245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247" decel="50000">
                                          <p:stCondLst>
                                            <p:cond delay="250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43">
                                          <p:stCondLst>
                                            <p:cond delay="271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247" decel="50000">
                                          <p:stCondLst>
                                            <p:cond delay="275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87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73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9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995" tmFilter="0, 0; 0.125,0.2665; 0.25,0.4; 0.375,0.465; 0.5,0.5;  0.625,0.535; 0.75,0.6; 0.875,0.7335; 1,1">
                                          <p:stCondLst>
                                            <p:cond delay="99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99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47" tmFilter="0, 0; 0.125,0.2665; 0.25,0.4; 0.375,0.465; 0.5,0.5;  0.625,0.535; 0.75,0.6; 0.875,0.7335; 1,1">
                                          <p:stCondLst>
                                            <p:cond delay="248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43">
                                          <p:stCondLst>
                                            <p:cond delay="97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247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43">
                                          <p:stCondLst>
                                            <p:cond delay="196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247" decel="50000">
                                          <p:stCondLst>
                                            <p:cond delay="201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43">
                                          <p:stCondLst>
                                            <p:cond delay="245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247" decel="50000">
                                          <p:stCondLst>
                                            <p:cond delay="250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43">
                                          <p:stCondLst>
                                            <p:cond delay="271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247" decel="50000">
                                          <p:stCondLst>
                                            <p:cond delay="275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87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73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99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995" tmFilter="0, 0; 0.125,0.2665; 0.25,0.4; 0.375,0.465; 0.5,0.5;  0.625,0.535; 0.75,0.6; 0.875,0.7335; 1,1">
                                          <p:stCondLst>
                                            <p:cond delay="99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499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47" tmFilter="0, 0; 0.125,0.2665; 0.25,0.4; 0.375,0.465; 0.5,0.5;  0.625,0.535; 0.75,0.6; 0.875,0.7335; 1,1">
                                          <p:stCondLst>
                                            <p:cond delay="248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43">
                                          <p:stCondLst>
                                            <p:cond delay="97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247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43">
                                          <p:stCondLst>
                                            <p:cond delay="196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247" decel="50000">
                                          <p:stCondLst>
                                            <p:cond delay="201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43">
                                          <p:stCondLst>
                                            <p:cond delay="245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247" decel="50000">
                                          <p:stCondLst>
                                            <p:cond delay="250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43">
                                          <p:stCondLst>
                                            <p:cond delay="271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247" decel="50000">
                                          <p:stCondLst>
                                            <p:cond delay="275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273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42">
                                          <p:stCondLst>
                                            <p:cond delay="97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246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42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246" decel="50000">
                                          <p:stCondLst>
                                            <p:cond delay="201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42">
                                          <p:stCondLst>
                                            <p:cond delay="246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246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42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246" decel="50000">
                                          <p:stCondLst>
                                            <p:cond delay="275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273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42">
                                          <p:stCondLst>
                                            <p:cond delay="97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246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42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246" decel="50000">
                                          <p:stCondLst>
                                            <p:cond delay="201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42">
                                          <p:stCondLst>
                                            <p:cond delay="246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246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42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246" decel="50000">
                                          <p:stCondLst>
                                            <p:cond delay="275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  <p:bldP spid="6" grpId="0" animBg="1"/>
      <p:bldP spid="7" grpId="0" animBg="1"/>
      <p:bldP spid="9" grpId="0" animBg="1"/>
      <p:bldP spid="30" grpId="0" animBg="1"/>
      <p:bldP spid="3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5619" y="1624446"/>
            <a:ext cx="9462050" cy="538609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 anchor="ctr">
            <a:spAutoFit/>
          </a:bodyPr>
          <a:lstStyle/>
          <a:p>
            <a:pPr algn="ctr"/>
            <a:r>
              <a:rPr lang="en-US" sz="34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4400" b="1" dirty="0" err="1">
                <a:ln w="12700">
                  <a:solidFill>
                    <a:srgbClr val="FF0000"/>
                  </a:solidFill>
                  <a:prstDash val="solid"/>
                </a:ln>
                <a:solidFill>
                  <a:srgbClr val="92D050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endParaRPr lang="en-US" sz="49600" b="1" dirty="0">
              <a:ln w="12700">
                <a:solidFill>
                  <a:srgbClr val="FF0000"/>
                </a:solidFill>
                <a:prstDash val="solid"/>
              </a:ln>
              <a:solidFill>
                <a:srgbClr val="92D050"/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67BC886-7748-4303-B38A-D8D93B56B8F0}"/>
              </a:ext>
            </a:extLst>
          </p:cNvPr>
          <p:cNvSpPr/>
          <p:nvPr/>
        </p:nvSpPr>
        <p:spPr>
          <a:xfrm>
            <a:off x="2955235" y="1139685"/>
            <a:ext cx="6281530" cy="10734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4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টেকনিক্যাল</a:t>
            </a:r>
            <a:r>
              <a:rPr lang="en-US" sz="4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স্কুল</a:t>
            </a:r>
            <a:r>
              <a:rPr lang="en-US" sz="4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কলেজ</a:t>
            </a:r>
            <a:r>
              <a:rPr lang="en-US" sz="4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মেহেরপুর</a:t>
            </a:r>
            <a:r>
              <a:rPr lang="en-US" sz="4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এ </a:t>
            </a:r>
            <a:r>
              <a:rPr lang="en-US" sz="4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সকলকে</a:t>
            </a:r>
            <a:endParaRPr lang="en-US" sz="440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858724"/>
      </p:ext>
    </p:extLst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7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8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8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79425F8-668E-4664-BD29-C856AFDDD433}"/>
              </a:ext>
            </a:extLst>
          </p:cNvPr>
          <p:cNvSpPr/>
          <p:nvPr/>
        </p:nvSpPr>
        <p:spPr>
          <a:xfrm>
            <a:off x="3733800" y="416209"/>
            <a:ext cx="4724400" cy="9975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গভীর</a:t>
            </a:r>
            <a:r>
              <a:rPr lang="en-US" sz="5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ভাবে</a:t>
            </a:r>
            <a:r>
              <a:rPr lang="en-US" sz="5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লক্ষ্য</a:t>
            </a:r>
            <a:r>
              <a:rPr lang="en-US" sz="5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5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Media1ss[1]">
            <a:hlinkClick r:id="" action="ppaction://media"/>
            <a:extLst>
              <a:ext uri="{FF2B5EF4-FFF2-40B4-BE49-F238E27FC236}">
                <a16:creationId xmlns:a16="http://schemas.microsoft.com/office/drawing/2014/main" id="{4C8FEF4F-1B2A-C18D-1122-35E057F4A04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79594" y="2023782"/>
            <a:ext cx="7032812" cy="3955957"/>
          </a:xfrm>
          <a:prstGeom prst="roundRect">
            <a:avLst>
              <a:gd name="adj" fmla="val 50000"/>
            </a:avLst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plastic">
            <a:bevelT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42372900"/>
      </p:ext>
    </p:extLst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9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mute="1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8219"/>
            <a:ext cx="12192000" cy="6849781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9A3DA20-178C-49FF-A4F6-A58AA95F329B}"/>
              </a:ext>
            </a:extLst>
          </p:cNvPr>
          <p:cNvSpPr/>
          <p:nvPr/>
        </p:nvSpPr>
        <p:spPr>
          <a:xfrm>
            <a:off x="4363244" y="79513"/>
            <a:ext cx="3465512" cy="9975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5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5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CD790D3-36C8-43FB-A6D1-A36580697585}"/>
              </a:ext>
            </a:extLst>
          </p:cNvPr>
          <p:cNvSpPr/>
          <p:nvPr/>
        </p:nvSpPr>
        <p:spPr>
          <a:xfrm>
            <a:off x="4469295" y="5883965"/>
            <a:ext cx="3253409" cy="84151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রাইস</a:t>
            </a:r>
            <a:r>
              <a:rPr lang="en-US" sz="40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ট্রান্সপ্লান্টার</a:t>
            </a:r>
            <a:endParaRPr lang="en-US" sz="4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665E0E-0E2D-4966-AC34-906422A37FC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152" y="1162464"/>
            <a:ext cx="6145696" cy="4609272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74344932"/>
      </p:ext>
    </p:extLst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55FEF48-FF65-4B08-93B1-1D0BB2ED87C0}"/>
              </a:ext>
            </a:extLst>
          </p:cNvPr>
          <p:cNvSpPr/>
          <p:nvPr/>
        </p:nvSpPr>
        <p:spPr>
          <a:xfrm>
            <a:off x="4687888" y="304800"/>
            <a:ext cx="2819400" cy="9975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5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C0FCE78-90B3-439A-BCBD-5B1AF80A008F}"/>
              </a:ext>
            </a:extLst>
          </p:cNvPr>
          <p:cNvSpPr/>
          <p:nvPr/>
        </p:nvSpPr>
        <p:spPr>
          <a:xfrm>
            <a:off x="2239947" y="2871773"/>
            <a:ext cx="8838870" cy="2792339"/>
          </a:xfrm>
          <a:prstGeom prst="rect">
            <a:avLst/>
          </a:prstGeom>
          <a:noFill/>
        </p:spPr>
        <p:txBody>
          <a:bodyPr wrap="square" lIns="91667" tIns="45833" rIns="91667" bIns="45833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marL="571500" indent="-5715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4010" b="1" spc="150" dirty="0" err="1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রাইস</a:t>
            </a:r>
            <a:r>
              <a:rPr lang="en-US" sz="4010" b="1" spc="150" dirty="0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10" b="1" spc="150" dirty="0" err="1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ট্রান্সপ্লান্টার</a:t>
            </a:r>
            <a:r>
              <a:rPr lang="en-US" sz="4010" b="1" spc="150" dirty="0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10" b="1" spc="150" dirty="0" err="1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010" b="1" spc="150" dirty="0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10" b="1" spc="150" dirty="0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</a:t>
            </a:r>
            <a:r>
              <a:rPr lang="en-US" sz="4010" b="1" spc="150" dirty="0" err="1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তে</a:t>
            </a:r>
            <a:r>
              <a:rPr lang="en-US" sz="4010" b="1" spc="150" dirty="0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10" b="1" spc="150" dirty="0" err="1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10" b="1" spc="150" dirty="0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bn-IN" sz="4010" b="1" spc="150" dirty="0">
              <a:ln w="11430"/>
              <a:solidFill>
                <a:prstClr val="black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571500" indent="-5715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4010" b="1" spc="150" dirty="0" err="1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রাইস</a:t>
            </a:r>
            <a:r>
              <a:rPr lang="en-US" sz="4010" b="1" spc="150" dirty="0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10" b="1" spc="150" dirty="0" err="1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ট্রান্সপ্লান্টার</a:t>
            </a:r>
            <a:r>
              <a:rPr lang="en-US" sz="4010" b="1" spc="150" dirty="0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10" b="1" spc="150" dirty="0" err="1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4010" b="1" spc="150" dirty="0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4010" b="1" spc="150" dirty="0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প্রকারভেদ </a:t>
            </a:r>
            <a:r>
              <a:rPr lang="en-US" sz="4010" b="1" spc="150" dirty="0" err="1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বলতে</a:t>
            </a:r>
            <a:r>
              <a:rPr lang="bn-IN" sz="4010" b="1" spc="150" dirty="0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পারবে। </a:t>
            </a:r>
          </a:p>
          <a:p>
            <a:pPr marL="571500" indent="-5715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4010" b="1" spc="150" dirty="0" err="1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রাইস</a:t>
            </a:r>
            <a:r>
              <a:rPr lang="en-US" sz="4010" b="1" spc="150" dirty="0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10" b="1" spc="150" dirty="0" err="1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ট্রান্সপ্লান্টারের</a:t>
            </a:r>
            <a:r>
              <a:rPr lang="en-US" sz="4010" b="1" spc="150" dirty="0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10" b="1" spc="150" dirty="0" err="1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গঠন</a:t>
            </a:r>
            <a:r>
              <a:rPr lang="en-US" sz="4010" b="1" spc="150" dirty="0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10" b="1" spc="150" dirty="0" err="1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4010" b="1" spc="150" dirty="0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10" b="1" spc="150" dirty="0" err="1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10" b="1" spc="150" dirty="0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10" b="1" spc="150" dirty="0" err="1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10" b="1" spc="150" dirty="0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r>
              <a:rPr lang="bn-IN" sz="4010" b="1" spc="150" dirty="0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4441A6-F0CA-444F-93EF-993F12B8D654}"/>
              </a:ext>
            </a:extLst>
          </p:cNvPr>
          <p:cNvSpPr txBox="1"/>
          <p:nvPr/>
        </p:nvSpPr>
        <p:spPr>
          <a:xfrm>
            <a:off x="3018896" y="1905000"/>
            <a:ext cx="6157384" cy="709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</a:pPr>
            <a:r>
              <a:rPr lang="bn-BD" sz="401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 পাঠ শেষে শিক্ষার্থীরাঃ-</a:t>
            </a:r>
          </a:p>
        </p:txBody>
      </p:sp>
    </p:spTree>
    <p:extLst>
      <p:ext uri="{BB962C8B-B14F-4D97-AF65-F5344CB8AC3E}">
        <p14:creationId xmlns:p14="http://schemas.microsoft.com/office/powerpoint/2010/main" val="3616627926"/>
      </p:ext>
    </p:extLst>
  </p:cSld>
  <p:clrMapOvr>
    <a:masterClrMapping/>
  </p:clrMapOvr>
  <p:transition spd="slow">
    <p:cover dir="l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169030" y="288234"/>
            <a:ext cx="3853940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</a:bodyPr>
          <a:lstStyle/>
          <a:p>
            <a:r>
              <a:rPr lang="en-US" sz="5400" b="1" spc="150" dirty="0" err="1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রাইস</a:t>
            </a:r>
            <a:r>
              <a:rPr lang="en-US" sz="5400" b="1" spc="150" dirty="0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spc="150" dirty="0" err="1">
                <a:ln w="11430"/>
                <a:solidFill>
                  <a:prstClr val="black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ট্রান্সপ্লান্টার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533400" y="1524000"/>
            <a:ext cx="1115906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spc="150" dirty="0" err="1">
                <a:ln w="11430"/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4000" b="1" spc="150" dirty="0">
                <a:ln w="11430"/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spc="150" dirty="0" err="1">
                <a:ln w="11430"/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যন্ত্রের</a:t>
            </a:r>
            <a:r>
              <a:rPr lang="en-US" sz="4000" b="1" spc="150" dirty="0">
                <a:ln w="11430"/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spc="150" dirty="0" err="1">
                <a:ln w="11430"/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সাহায্যে</a:t>
            </a:r>
            <a:r>
              <a:rPr lang="en-US" sz="4000" b="1" spc="150" dirty="0">
                <a:ln w="11430"/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spc="150" dirty="0" err="1">
                <a:ln w="11430"/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</a:t>
            </a:r>
            <a:r>
              <a:rPr lang="en-US" sz="4000" b="1" spc="150" dirty="0">
                <a:ln w="11430"/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spc="150" dirty="0" err="1">
                <a:ln w="11430"/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সময়ে</a:t>
            </a:r>
            <a:r>
              <a:rPr lang="en-US" sz="4000" b="1" spc="150" dirty="0">
                <a:ln w="11430"/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spc="150" dirty="0" err="1">
                <a:ln w="11430"/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</a:t>
            </a:r>
            <a:r>
              <a:rPr lang="en-US" sz="4000" b="1" spc="150" dirty="0">
                <a:ln w="11430"/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spc="150" dirty="0" err="1">
                <a:ln w="11430"/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পরিশ্রমে</a:t>
            </a:r>
            <a:r>
              <a:rPr lang="en-US" sz="4000" b="1" spc="150" dirty="0">
                <a:ln w="11430"/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spc="150" dirty="0" err="1">
                <a:ln w="11430"/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অধিক</a:t>
            </a:r>
            <a:r>
              <a:rPr lang="en-US" sz="4000" b="1" spc="150" dirty="0">
                <a:ln w="11430"/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spc="150" dirty="0" err="1">
                <a:ln w="11430"/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যাইগায়</a:t>
            </a:r>
            <a:r>
              <a:rPr lang="en-US" sz="4000" b="1" spc="150" dirty="0">
                <a:ln w="11430"/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spc="150" dirty="0" err="1">
                <a:ln w="11430"/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ধানের</a:t>
            </a:r>
            <a:r>
              <a:rPr lang="en-US" sz="4000" b="1" spc="150" dirty="0">
                <a:ln w="11430"/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spc="150" dirty="0" err="1">
                <a:ln w="11430"/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চারা</a:t>
            </a:r>
            <a:r>
              <a:rPr lang="en-US" sz="4000" b="1" spc="150" dirty="0">
                <a:ln w="11430"/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spc="150" dirty="0" err="1">
                <a:ln w="11430"/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রোপন</a:t>
            </a:r>
            <a:r>
              <a:rPr lang="en-US" sz="4000" b="1" spc="150" dirty="0">
                <a:ln w="11430"/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spc="150" dirty="0" err="1">
                <a:ln w="11430"/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4000" b="1" spc="150" dirty="0">
                <a:ln w="11430"/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spc="150" dirty="0" err="1">
                <a:ln w="11430"/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4000" b="1" spc="150" dirty="0">
                <a:ln w="11430"/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spc="150" dirty="0" err="1">
                <a:ln w="11430"/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4000" b="1" spc="150" dirty="0">
                <a:ln w="11430"/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spc="150" dirty="0" err="1">
                <a:ln w="11430"/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রাইস</a:t>
            </a:r>
            <a:r>
              <a:rPr lang="en-US" sz="4000" b="1" spc="150" dirty="0">
                <a:ln w="11430"/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spc="150" dirty="0" err="1">
                <a:ln w="11430"/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ট্রান্সপ্লান্টার</a:t>
            </a:r>
            <a:r>
              <a:rPr lang="en-US" sz="4000" b="1" spc="150" dirty="0">
                <a:ln w="11430"/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spc="150" dirty="0" err="1">
                <a:ln w="11430"/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4000" b="1" spc="150" dirty="0">
                <a:ln w="11430"/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A8734C-CEB0-4EF5-8124-B8FBB2E2B2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0" y="2895599"/>
            <a:ext cx="6667500" cy="350520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740817309"/>
      </p:ext>
    </p:extLst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52964" y="178904"/>
            <a:ext cx="6486071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</a:bodyPr>
          <a:lstStyle/>
          <a:p>
            <a:pPr lvl="0"/>
            <a:r>
              <a:rPr lang="en-US" sz="5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রাইস</a:t>
            </a:r>
            <a:r>
              <a:rPr lang="en-US" sz="5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ট্রান্সপ্লান্টারের</a:t>
            </a:r>
            <a:r>
              <a:rPr lang="bn-IN" sz="5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প্রকারভেদ</a:t>
            </a:r>
            <a:endParaRPr lang="en-US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108174" y="1719469"/>
            <a:ext cx="3975652" cy="57639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রাইস</a:t>
            </a:r>
            <a:r>
              <a:rPr lang="en-US" sz="5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ট্রান্সপ্লান্টার</a:t>
            </a:r>
            <a:endParaRPr lang="en-US" sz="2800" dirty="0"/>
          </a:p>
        </p:txBody>
      </p:sp>
      <p:cxnSp>
        <p:nvCxnSpPr>
          <p:cNvPr id="6" name="Straight Arrow Connector 5"/>
          <p:cNvCxnSpPr>
            <a:cxnSpLocks/>
          </p:cNvCxnSpPr>
          <p:nvPr/>
        </p:nvCxnSpPr>
        <p:spPr>
          <a:xfrm>
            <a:off x="6096000" y="2322363"/>
            <a:ext cx="0" cy="67262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3372185" y="3079814"/>
            <a:ext cx="0" cy="49305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8071111" y="3105046"/>
            <a:ext cx="0" cy="49305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cxnSpLocks/>
          </p:cNvCxnSpPr>
          <p:nvPr/>
        </p:nvCxnSpPr>
        <p:spPr>
          <a:xfrm>
            <a:off x="3352801" y="3053309"/>
            <a:ext cx="473102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1484244" y="3559866"/>
            <a:ext cx="3841507" cy="5880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1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হ্যান্ড</a:t>
            </a:r>
            <a:r>
              <a:rPr lang="en-US" sz="401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1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রাইস</a:t>
            </a:r>
            <a:r>
              <a:rPr lang="en-US" sz="401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1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ট্রান্সপ্লান্টার</a:t>
            </a:r>
            <a:r>
              <a:rPr lang="en-US" sz="401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1805" dirty="0"/>
          </a:p>
        </p:txBody>
      </p:sp>
      <p:sp>
        <p:nvSpPr>
          <p:cNvPr id="19" name="Rectangle 18"/>
          <p:cNvSpPr/>
          <p:nvPr/>
        </p:nvSpPr>
        <p:spPr>
          <a:xfrm>
            <a:off x="6096000" y="3579341"/>
            <a:ext cx="4131367" cy="5818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1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পাওয়ার</a:t>
            </a:r>
            <a:r>
              <a:rPr lang="en-US" sz="401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1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রাইস</a:t>
            </a:r>
            <a:r>
              <a:rPr lang="en-US" sz="401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1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ট্রান্সপ্লান্টার</a:t>
            </a:r>
            <a:endParaRPr lang="en-US" sz="1805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51E8C71-9241-4D77-9243-A45A4A03E3D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44488" y="4233740"/>
            <a:ext cx="3856382" cy="2445356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766A30C-6DAD-4392-B176-FF112E49D4E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2504" y="4273826"/>
            <a:ext cx="4068418" cy="2352261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330038630"/>
      </p:ext>
    </p:extLst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8" grpId="0" animBg="1"/>
      <p:bldP spid="1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477</TotalTime>
  <Words>345</Words>
  <Application>Microsoft Office PowerPoint</Application>
  <PresentationFormat>Widescreen</PresentationFormat>
  <Paragraphs>81</Paragraphs>
  <Slides>20</Slides>
  <Notes>5</Notes>
  <HiddenSlides>1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NikoshBAN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Hewlett-Packard Company</dc:creator>
  <cp:lastModifiedBy>Engr. Md. Shofi Uddin</cp:lastModifiedBy>
  <cp:revision>71</cp:revision>
  <dcterms:created xsi:type="dcterms:W3CDTF">2014-10-09T07:17:30Z</dcterms:created>
  <dcterms:modified xsi:type="dcterms:W3CDTF">2026-06-25T12:07:01Z</dcterms:modified>
</cp:coreProperties>
</file>