
<file path=[Content_Types].xml><?xml version="1.0" encoding="utf-8"?>
<Types xmlns="http://schemas.openxmlformats.org/package/2006/content-types">
  <Default Extension="mp3" ContentType="audio/mpeg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  <p:sldMasterId id="2147483705" r:id="rId2"/>
  </p:sldMasterIdLst>
  <p:notesMasterIdLst>
    <p:notesMasterId r:id="rId23"/>
  </p:notesMasterIdLst>
  <p:sldIdLst>
    <p:sldId id="638" r:id="rId3"/>
    <p:sldId id="643" r:id="rId4"/>
    <p:sldId id="640" r:id="rId5"/>
    <p:sldId id="280" r:id="rId6"/>
    <p:sldId id="352" r:id="rId7"/>
    <p:sldId id="348" r:id="rId8"/>
    <p:sldId id="281" r:id="rId9"/>
    <p:sldId id="285" r:id="rId10"/>
    <p:sldId id="257" r:id="rId11"/>
    <p:sldId id="258" r:id="rId12"/>
    <p:sldId id="259" r:id="rId13"/>
    <p:sldId id="287" r:id="rId14"/>
    <p:sldId id="645" r:id="rId15"/>
    <p:sldId id="289" r:id="rId16"/>
    <p:sldId id="290" r:id="rId17"/>
    <p:sldId id="291" r:id="rId18"/>
    <p:sldId id="292" r:id="rId19"/>
    <p:sldId id="263" r:id="rId20"/>
    <p:sldId id="270" r:id="rId21"/>
    <p:sldId id="642" r:id="rId22"/>
  </p:sldIdLst>
  <p:sldSz cx="13716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90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93F1A-0D31-4DFE-A222-8A42A88ABDB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57425" y="857250"/>
            <a:ext cx="46291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D1285-E061-4413-B7FB-DE0D13EB3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844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5D1285-E061-4413-B7FB-DE0D13EB331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494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500" y="1122363"/>
            <a:ext cx="10287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4500" y="3602038"/>
            <a:ext cx="10287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81650-2DFF-40BB-B46A-52899036FFE9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32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CEB6B-8998-4016-9D48-52C1CAF6F56F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709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831" y="1709739"/>
            <a:ext cx="118300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831" y="4589464"/>
            <a:ext cx="118300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81B67-9B2D-49DA-B850-278C9B4D4934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505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1825625"/>
            <a:ext cx="58293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725" y="1825625"/>
            <a:ext cx="58293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EC21F-8826-4E9C-9062-206BCB0394D5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84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365126"/>
            <a:ext cx="1183005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62" y="1681163"/>
            <a:ext cx="580251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4762" y="2505075"/>
            <a:ext cx="580251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43725" y="1681163"/>
            <a:ext cx="58310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43725" y="2505075"/>
            <a:ext cx="58310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8C0F3-9B69-4A46-BECE-80288EF99CAC}" type="datetime1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94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D71B6-D125-4872-880D-008AE6CBBC46}" type="datetime1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132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800" b="1">
                <a:solidFill>
                  <a:srgbClr val="FF0000"/>
                </a:solidFill>
                <a:latin typeface="Monotype Corsiva" panose="03010101010201010101" pitchFamily="66" charset="0"/>
              </a:defRPr>
            </a:lvl1pPr>
          </a:lstStyle>
          <a:p>
            <a:pPr algn="ctr"/>
            <a:fld id="{7C29E4D9-134B-4392-842B-8A01D4773E8C}" type="datetime1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 b="0">
                <a:solidFill>
                  <a:srgbClr val="FF0000"/>
                </a:solidFill>
                <a:latin typeface="Monotype Corsiva" panose="03010101010201010101" pitchFamily="66" charset="0"/>
              </a:defRPr>
            </a:lvl1pPr>
          </a:lstStyle>
          <a:p>
            <a:r>
              <a:rPr lang="en-US"/>
              <a:t>Mobile No - 01715205765</a:t>
            </a:r>
          </a:p>
        </p:txBody>
      </p:sp>
    </p:spTree>
    <p:extLst>
      <p:ext uri="{BB962C8B-B14F-4D97-AF65-F5344CB8AC3E}">
        <p14:creationId xmlns:p14="http://schemas.microsoft.com/office/powerpoint/2010/main" val="1238463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9A1E5-11C3-6727-036B-6DCA1A985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542145-E15A-BE9C-8EA2-E2F2E087B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A11D5-3D6C-45E3-A845-8E527221CBCB}" type="datetime1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A56C62-7E78-875B-3ED6-9998D163A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1BEF05-FCBA-FD33-2C1D-5825B9443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24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EFB2B-22D0-8AD0-6306-BB9D859CB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7D2A11-FA2E-5734-B512-4766295FC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C040C-C076-491E-811A-154CF594F40B}" type="datetime1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4750E0-D4F5-7254-DB2E-2FC199208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73DB7-8BEB-222E-7FF1-977B64301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91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457200"/>
            <a:ext cx="4423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1087" y="987426"/>
            <a:ext cx="694372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2057400"/>
            <a:ext cx="4423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56CC9-A91B-4C28-A48D-59A2C719B0F8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393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457200"/>
            <a:ext cx="4423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31087" y="987426"/>
            <a:ext cx="6943725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2057400"/>
            <a:ext cx="4423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92458-335C-4021-97B3-8C22A3C63902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5513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BF5C6-FF84-4BE3-B343-75CEB045B68C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157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15512" y="365125"/>
            <a:ext cx="2957513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5" y="365125"/>
            <a:ext cx="8701088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824AA-FDF1-4D13-B112-B2D2F7D33956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461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58300" y="6172211"/>
            <a:ext cx="3771900" cy="365125"/>
          </a:xfrm>
          <a:prstGeom prst="rect">
            <a:avLst/>
          </a:prstGeom>
        </p:spPr>
        <p:txBody>
          <a:bodyPr lIns="109728" tIns="54864" rIns="109728" bIns="54864"/>
          <a:lstStyle/>
          <a:p>
            <a:fld id="{ECA5C172-E5BD-4DC2-926D-F54BDABE4072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6" y="6172211"/>
            <a:ext cx="5029201" cy="365125"/>
          </a:xfrm>
          <a:prstGeom prst="rect">
            <a:avLst/>
          </a:prstGeom>
        </p:spPr>
        <p:txBody>
          <a:bodyPr lIns="109728" tIns="54864" rIns="109728" bIns="54864"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15000" y="6172211"/>
            <a:ext cx="2743200" cy="365125"/>
          </a:xfrm>
          <a:prstGeom prst="rect">
            <a:avLst/>
          </a:prstGeom>
        </p:spPr>
        <p:txBody>
          <a:bodyPr lIns="109728" tIns="54864" rIns="109728" bIns="54864"/>
          <a:lstStyle/>
          <a:p>
            <a:fld id="{9EC87CF1-E6E2-4FD3-961A-35520D21E15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689940" y="4372169"/>
            <a:ext cx="9768767" cy="1143000"/>
          </a:xfrm>
          <a:prstGeom prst="rect">
            <a:avLst/>
          </a:prstGeom>
        </p:spPr>
        <p:txBody>
          <a:bodyPr lIns="109728" tIns="54864" rIns="109728" bIns="54864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714500" y="731520"/>
            <a:ext cx="9601200" cy="3474720"/>
          </a:xfrm>
          <a:prstGeom prst="rect">
            <a:avLst/>
          </a:prstGeom>
        </p:spPr>
        <p:txBody>
          <a:bodyPr lIns="109728" tIns="54864" rIns="109728" bIns="54864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834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0DD95-F647-9CC0-C5D6-81A3644E9A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4500" y="1122363"/>
            <a:ext cx="10287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D2844A-24EA-3FFA-4F7B-9D96B368B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4500" y="3602038"/>
            <a:ext cx="10287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9B5B19-594B-0B77-9B1C-555D0F68D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93BDF-D90B-4510-926B-0657814C7B44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51969-1214-749C-D85F-232EE068B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15B35-B134-322A-F8C7-3CE28C695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241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61E2E-8D84-B7CE-27DF-38EA17445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6307E-83C6-3045-B89B-81302BBDE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4E855-0749-DF3A-98D5-8D1C42FCB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7CA5C-23DA-47EE-8143-B1D8E2DE4C1B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33246-8BB6-3D9C-B186-7A4763D1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88096-5B3A-531E-13D2-080B3DD57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530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B9372-07C8-C9CD-1EF7-FF798F1F2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625" y="1709738"/>
            <a:ext cx="118300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5FB50-B712-B02F-9D42-D49F0282AE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6625" y="4589463"/>
            <a:ext cx="118300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75DDF-7A84-A5AC-E9D9-A049A578C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A9483-2151-4264-BE2D-DE4532E9B176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7A562-4A12-FDB8-24AB-68AE897E8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4DD69-F667-1A43-B652-9FB71621B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60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1EDB1-0E9E-C9DD-274D-F3C6DF44F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E8B1F-5CC1-75EC-2F1C-F71F996DB3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42975" y="1825625"/>
            <a:ext cx="58388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035E0-900B-9E9F-14A6-2D544AB295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34200" y="1825625"/>
            <a:ext cx="58388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9A67B6-4A41-89BB-2E8D-4432BE694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E5B4-9787-4C79-AFA4-FDBA713C2176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988F51-A18F-79FF-5575-F13184184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F7B6E0-4AE3-D82D-00E1-DEF9E45E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44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B291D-1BF0-200B-7A89-77F2B354E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563" y="365125"/>
            <a:ext cx="1183005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81B1AE-C6A5-09A3-1AF1-47DBE32712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4563" y="1681163"/>
            <a:ext cx="58023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869CE2-BAAD-5672-1FED-FF5CE3C21A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44563" y="2505075"/>
            <a:ext cx="580231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195DB4-749C-407A-4407-CFB542443F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43725" y="1681163"/>
            <a:ext cx="58308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D5A373-2494-445D-5C26-FFA9D7FE49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43725" y="2505075"/>
            <a:ext cx="58308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EC7D29-55CE-2FF6-2745-1A446A953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1E5C-B660-4CC8-8C22-5ECBA5EE2588}" type="datetime1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0A5287-1F6E-361F-75D4-C028124D9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AB9328-89EC-FB16-F260-3E23D623C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656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45BA5-61B9-AD44-E08F-D502AE562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D8A2CA-4D26-FC67-7C27-6FC74B98F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91E2-9393-40E5-B653-E38E8516092C}" type="datetime1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F36315-0B90-FA1C-DFF4-55D935432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24EBBF-0897-F23C-A2A3-39C6D4D64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6204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785766-A314-4B77-056B-C9308D605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1742-F175-4403-8391-43E6AC05FF4E}" type="datetime1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86F31D-A8CE-BE6D-56CA-9E6D67AB6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13B472-E632-87BA-9811-F73963102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984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DB0C2-E67B-7AD4-DD58-CC3ECEA48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563" y="457200"/>
            <a:ext cx="442436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64800-C667-D73B-D8F1-7CB9CDCC7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0888" y="987425"/>
            <a:ext cx="694372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CE8CA3-C41A-9217-5132-EE0E2A8569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4563" y="2057400"/>
            <a:ext cx="442436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855972-959D-D6AE-83BE-7FCB1AC33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BAD-03F8-4A93-8A89-1CDD23F20477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330C56-3CB4-443F-F21B-4E708C84D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1D6562-E509-664F-E7EA-EF15122A1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8840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649FA-B190-4D57-3A75-B1AB98830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563" y="457200"/>
            <a:ext cx="442436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8D451A-E56A-782B-FFCE-65C2045EA6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30888" y="987425"/>
            <a:ext cx="694372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F5EE0-8092-89ED-2668-D8ECA3672C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4563" y="2057400"/>
            <a:ext cx="442436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37EDD3-F13E-4619-70D0-E082621E8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EF53-24BC-403B-8B6B-115FAA78130B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81569C-6CC3-A801-4612-C2B6FC0FE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2B5315-97A0-F9EC-6150-31D7DE579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6051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CEF75-6082-3138-BEDC-61C12279C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52489-E2F5-907B-5FE8-64B03EA19E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280A3A-1C9A-FAB5-FFC5-E592A1927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02EE-E45F-4A09-9FAC-0519DB7A1596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8D86FD-EAB3-15DC-3546-E35415A63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BE5B2A-B4E5-4D96-98B2-1CA85AA1B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360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A2530D-A562-EB79-B08B-772A39098B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815513" y="365125"/>
            <a:ext cx="2957512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DFCE8B-D0AE-5721-9B6B-84CF238CC8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42975" y="365125"/>
            <a:ext cx="8720138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D1A6E-E871-5C60-31FF-7F9F9860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79930-40A3-42C2-9FF8-C840DD39A01D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7DFC9-97E4-D05F-4978-3908202A7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86DEA-4FD7-F598-8613-661561E99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278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2975" y="365126"/>
            <a:ext cx="118300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975" y="1825625"/>
            <a:ext cx="118300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975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515FA-03A2-4052-ABA0-99C5CA99F36A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3425" y="6356351"/>
            <a:ext cx="4629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86925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45E18-F497-4D4C-8D8D-A1D11468B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34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704" r:id="rId8"/>
    <p:sldLayoutId id="2147483703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A81DA3-F172-07F2-664D-E06F29B48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2975" y="365125"/>
            <a:ext cx="118300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B31533-931A-A195-5BB9-FBD26F234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2975" y="1825625"/>
            <a:ext cx="118300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D4D6F-81C1-3CC1-0E4D-FD2F9BB410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42975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E58F0-6891-4D28-A067-D9360F42D400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0883E-CB80-1967-71F7-520CFB8915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43425" y="6356350"/>
            <a:ext cx="4629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0229E-4BD4-1471-A234-A389585DB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86925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0ED13-F12E-4FE4-A0F5-98371D878F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122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wm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Box 91">
            <a:extLst>
              <a:ext uri="{FF2B5EF4-FFF2-40B4-BE49-F238E27FC236}">
                <a16:creationId xmlns:a16="http://schemas.microsoft.com/office/drawing/2014/main" id="{AC3DA02F-97A7-38E6-1969-B27C8BE79BF1}"/>
              </a:ext>
            </a:extLst>
          </p:cNvPr>
          <p:cNvSpPr txBox="1"/>
          <p:nvPr/>
        </p:nvSpPr>
        <p:spPr>
          <a:xfrm>
            <a:off x="-2280976" y="5324771"/>
            <a:ext cx="5773245" cy="450573"/>
          </a:xfrm>
          <a:prstGeom prst="rect">
            <a:avLst/>
          </a:prstGeom>
          <a:noFill/>
        </p:spPr>
        <p:txBody>
          <a:bodyPr wrap="square" lIns="60960" tIns="30480" rIns="60960" bIns="30480" rtlCol="0">
            <a:spAutoFit/>
          </a:bodyPr>
          <a:lstStyle/>
          <a:p>
            <a:pPr algn="ctr"/>
            <a:r>
              <a:rPr lang="en-US" sz="2528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৩৬ </a:t>
            </a:r>
            <a:r>
              <a:rPr lang="en-US" sz="2528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নং</a:t>
            </a:r>
            <a:r>
              <a:rPr lang="en-US" sz="2528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528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কংশেরকুল</a:t>
            </a:r>
            <a:r>
              <a:rPr lang="en-US" sz="2528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r>
              <a:rPr lang="en-US" sz="2528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সঃ</a:t>
            </a:r>
            <a:r>
              <a:rPr lang="en-US" sz="2528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528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প্রাঃ</a:t>
            </a:r>
            <a:r>
              <a:rPr lang="en-US" sz="2528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528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বিঃ</a:t>
            </a:r>
            <a:r>
              <a:rPr lang="en-US" sz="2528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528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* </a:t>
            </a:r>
            <a:r>
              <a:rPr lang="en-US" sz="2528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ভালুকা,ময়মনসিংহ</a:t>
            </a:r>
            <a:r>
              <a:rPr lang="en-US" sz="2528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ru-RU" sz="2528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NikoshBAN" panose="02000000000000000000" pitchFamily="2" charset="0"/>
            </a:endParaRPr>
          </a:p>
        </p:txBody>
      </p:sp>
      <p:pic>
        <p:nvPicPr>
          <p:cNvPr id="84" name="সংখ্যার গান - বাচ্চাদের ১ থেকে ৯ সংখ্যা শেখা _ Fun Counting Song for Kids - Learn Numbers in Bangla">
            <a:hlinkClick r:id="" action="ppaction://media"/>
            <a:extLst>
              <a:ext uri="{FF2B5EF4-FFF2-40B4-BE49-F238E27FC236}">
                <a16:creationId xmlns:a16="http://schemas.microsoft.com/office/drawing/2014/main" id="{CEC54F32-05C6-B43A-26CB-2A6DEF61AC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83250" y="780496"/>
            <a:ext cx="385077" cy="385077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2733FC-B538-624C-BBB1-D07373D83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5B1F7-44C6-43FB-95D6-CCBCDBB96493}" type="datetime1">
              <a:rPr lang="en-US" smtClean="0"/>
              <a:t>6/25/2026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A47B36-98C8-A782-22F2-A10F20F02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87CF1-E6E2-4FD3-961A-35520D21E155}" type="slidenum">
              <a:rPr lang="en-US" smtClean="0"/>
              <a:t>1</a:t>
            </a:fld>
            <a:endParaRPr lang="en-US"/>
          </a:p>
        </p:txBody>
      </p:sp>
      <p:sp>
        <p:nvSpPr>
          <p:cNvPr id="90" name="Date Placeholder 1"/>
          <p:cNvSpPr txBox="1">
            <a:spLocks/>
          </p:cNvSpPr>
          <p:nvPr/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109728" tIns="54864" rIns="109728" bIns="54864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B329578-FAC6-4F67-9F62-EC80BA1383C2}" type="datetime1">
              <a:rPr lang="en-US" smtClean="0"/>
              <a:pPr/>
              <a:t>6/25/2026</a:t>
            </a:fld>
            <a:endParaRPr lang="en-US"/>
          </a:p>
        </p:txBody>
      </p:sp>
      <p:sp>
        <p:nvSpPr>
          <p:cNvPr id="9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49148" y="6223828"/>
            <a:ext cx="4717774" cy="365125"/>
          </a:xfrm>
        </p:spPr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94" name="Slide Number Placeholder 3"/>
          <p:cNvSpPr txBox="1">
            <a:spLocks/>
          </p:cNvSpPr>
          <p:nvPr/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109728" tIns="54864" rIns="109728" bIns="54864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CD4CD2-8FC0-4130-8AAA-82B94DB103DE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891" y="0"/>
            <a:ext cx="13716001" cy="6858000"/>
          </a:xfrm>
          <a:prstGeom prst="rect">
            <a:avLst/>
          </a:prstGeom>
        </p:spPr>
      </p:pic>
      <p:grpSp>
        <p:nvGrpSpPr>
          <p:cNvPr id="97" name="Group 96">
            <a:extLst>
              <a:ext uri="{FF2B5EF4-FFF2-40B4-BE49-F238E27FC236}">
                <a16:creationId xmlns:a16="http://schemas.microsoft.com/office/drawing/2014/main" id="{46876A3C-B6A5-4780-ADE3-120C544EE8D7}"/>
              </a:ext>
            </a:extLst>
          </p:cNvPr>
          <p:cNvGrpSpPr/>
          <p:nvPr/>
        </p:nvGrpSpPr>
        <p:grpSpPr>
          <a:xfrm>
            <a:off x="1118172" y="3640001"/>
            <a:ext cx="2388038" cy="2373295"/>
            <a:chOff x="-595312" y="342900"/>
            <a:chExt cx="3886200" cy="3886200"/>
          </a:xfrm>
        </p:grpSpPr>
        <p:sp>
          <p:nvSpPr>
            <p:cNvPr id="98" name="Oval 76">
              <a:extLst>
                <a:ext uri="{FF2B5EF4-FFF2-40B4-BE49-F238E27FC236}">
                  <a16:creationId xmlns:a16="http://schemas.microsoft.com/office/drawing/2014/main" id="{01A8241F-C420-4A33-8890-1B423C109793}"/>
                </a:ext>
              </a:extLst>
            </p:cNvPr>
            <p:cNvSpPr/>
            <p:nvPr/>
          </p:nvSpPr>
          <p:spPr>
            <a:xfrm rot="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99" name="Oval 77">
              <a:extLst>
                <a:ext uri="{FF2B5EF4-FFF2-40B4-BE49-F238E27FC236}">
                  <a16:creationId xmlns:a16="http://schemas.microsoft.com/office/drawing/2014/main" id="{87FBFFD5-77D1-4F99-9585-3FCA8AFB18D8}"/>
                </a:ext>
              </a:extLst>
            </p:cNvPr>
            <p:cNvSpPr/>
            <p:nvPr/>
          </p:nvSpPr>
          <p:spPr>
            <a:xfrm rot="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0" name="Oval 78">
              <a:extLst>
                <a:ext uri="{FF2B5EF4-FFF2-40B4-BE49-F238E27FC236}">
                  <a16:creationId xmlns:a16="http://schemas.microsoft.com/office/drawing/2014/main" id="{85D27667-1761-4413-B41F-7E91DEC85055}"/>
                </a:ext>
              </a:extLst>
            </p:cNvPr>
            <p:cNvSpPr/>
            <p:nvPr/>
          </p:nvSpPr>
          <p:spPr>
            <a:xfrm rot="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1" name="Oval 79">
              <a:extLst>
                <a:ext uri="{FF2B5EF4-FFF2-40B4-BE49-F238E27FC236}">
                  <a16:creationId xmlns:a16="http://schemas.microsoft.com/office/drawing/2014/main" id="{C31DED1F-8AFA-4781-ACAB-90327A883AA7}"/>
                </a:ext>
              </a:extLst>
            </p:cNvPr>
            <p:cNvSpPr/>
            <p:nvPr/>
          </p:nvSpPr>
          <p:spPr>
            <a:xfrm rot="1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2" name="Oval 80">
              <a:extLst>
                <a:ext uri="{FF2B5EF4-FFF2-40B4-BE49-F238E27FC236}">
                  <a16:creationId xmlns:a16="http://schemas.microsoft.com/office/drawing/2014/main" id="{DA3386B0-4DBB-4B38-8ADA-2C40C2FF25A1}"/>
                </a:ext>
              </a:extLst>
            </p:cNvPr>
            <p:cNvSpPr/>
            <p:nvPr/>
          </p:nvSpPr>
          <p:spPr>
            <a:xfrm rot="1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3" name="Oval 81">
              <a:extLst>
                <a:ext uri="{FF2B5EF4-FFF2-40B4-BE49-F238E27FC236}">
                  <a16:creationId xmlns:a16="http://schemas.microsoft.com/office/drawing/2014/main" id="{FA805DF1-FEA4-41D9-BB4E-D5A31A3418BB}"/>
                </a:ext>
              </a:extLst>
            </p:cNvPr>
            <p:cNvSpPr/>
            <p:nvPr/>
          </p:nvSpPr>
          <p:spPr>
            <a:xfrm rot="1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4" name="Oval 82">
              <a:extLst>
                <a:ext uri="{FF2B5EF4-FFF2-40B4-BE49-F238E27FC236}">
                  <a16:creationId xmlns:a16="http://schemas.microsoft.com/office/drawing/2014/main" id="{CD97BC72-5E53-445B-93DE-7787762B0CD5}"/>
                </a:ext>
              </a:extLst>
            </p:cNvPr>
            <p:cNvSpPr/>
            <p:nvPr/>
          </p:nvSpPr>
          <p:spPr>
            <a:xfrm rot="2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5" name="Oval 83">
              <a:extLst>
                <a:ext uri="{FF2B5EF4-FFF2-40B4-BE49-F238E27FC236}">
                  <a16:creationId xmlns:a16="http://schemas.microsoft.com/office/drawing/2014/main" id="{02AA45B0-7652-4D13-B19A-835BFAB4B60C}"/>
                </a:ext>
              </a:extLst>
            </p:cNvPr>
            <p:cNvSpPr/>
            <p:nvPr/>
          </p:nvSpPr>
          <p:spPr>
            <a:xfrm rot="2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6" name="Oval 84">
              <a:extLst>
                <a:ext uri="{FF2B5EF4-FFF2-40B4-BE49-F238E27FC236}">
                  <a16:creationId xmlns:a16="http://schemas.microsoft.com/office/drawing/2014/main" id="{7A1B391E-4F70-411C-8301-58928EBCFB26}"/>
                </a:ext>
              </a:extLst>
            </p:cNvPr>
            <p:cNvSpPr/>
            <p:nvPr/>
          </p:nvSpPr>
          <p:spPr>
            <a:xfrm rot="2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7" name="Oval 85">
              <a:extLst>
                <a:ext uri="{FF2B5EF4-FFF2-40B4-BE49-F238E27FC236}">
                  <a16:creationId xmlns:a16="http://schemas.microsoft.com/office/drawing/2014/main" id="{82EBBB97-9A02-47F9-878C-35DCCAB9BB76}"/>
                </a:ext>
              </a:extLst>
            </p:cNvPr>
            <p:cNvSpPr/>
            <p:nvPr/>
          </p:nvSpPr>
          <p:spPr>
            <a:xfrm rot="3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8" name="Oval 86">
              <a:extLst>
                <a:ext uri="{FF2B5EF4-FFF2-40B4-BE49-F238E27FC236}">
                  <a16:creationId xmlns:a16="http://schemas.microsoft.com/office/drawing/2014/main" id="{A4F7477B-E03B-47C9-B78B-8ED6170CA5F1}"/>
                </a:ext>
              </a:extLst>
            </p:cNvPr>
            <p:cNvSpPr/>
            <p:nvPr/>
          </p:nvSpPr>
          <p:spPr>
            <a:xfrm rot="3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09" name="Oval 87">
              <a:extLst>
                <a:ext uri="{FF2B5EF4-FFF2-40B4-BE49-F238E27FC236}">
                  <a16:creationId xmlns:a16="http://schemas.microsoft.com/office/drawing/2014/main" id="{97081689-3470-47A3-B09C-4AA419483BCA}"/>
                </a:ext>
              </a:extLst>
            </p:cNvPr>
            <p:cNvSpPr/>
            <p:nvPr/>
          </p:nvSpPr>
          <p:spPr>
            <a:xfrm rot="3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0" name="Oval 88">
              <a:extLst>
                <a:ext uri="{FF2B5EF4-FFF2-40B4-BE49-F238E27FC236}">
                  <a16:creationId xmlns:a16="http://schemas.microsoft.com/office/drawing/2014/main" id="{A3993B3D-BCE1-4FA9-B52D-A6455071B9A0}"/>
                </a:ext>
              </a:extLst>
            </p:cNvPr>
            <p:cNvSpPr/>
            <p:nvPr/>
          </p:nvSpPr>
          <p:spPr>
            <a:xfrm rot="3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1" name="Oval 89">
              <a:extLst>
                <a:ext uri="{FF2B5EF4-FFF2-40B4-BE49-F238E27FC236}">
                  <a16:creationId xmlns:a16="http://schemas.microsoft.com/office/drawing/2014/main" id="{C8A75740-4A26-401A-A28B-93E65D5B4D81}"/>
                </a:ext>
              </a:extLst>
            </p:cNvPr>
            <p:cNvSpPr/>
            <p:nvPr/>
          </p:nvSpPr>
          <p:spPr>
            <a:xfrm rot="4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2" name="Oval 90">
              <a:extLst>
                <a:ext uri="{FF2B5EF4-FFF2-40B4-BE49-F238E27FC236}">
                  <a16:creationId xmlns:a16="http://schemas.microsoft.com/office/drawing/2014/main" id="{EF2D0FCD-0A99-4069-8A63-E7FE5ECC0BD4}"/>
                </a:ext>
              </a:extLst>
            </p:cNvPr>
            <p:cNvSpPr/>
            <p:nvPr/>
          </p:nvSpPr>
          <p:spPr>
            <a:xfrm rot="4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3" name="Oval 91">
              <a:extLst>
                <a:ext uri="{FF2B5EF4-FFF2-40B4-BE49-F238E27FC236}">
                  <a16:creationId xmlns:a16="http://schemas.microsoft.com/office/drawing/2014/main" id="{69846AF0-42FF-4458-9C8C-693A9E767205}"/>
                </a:ext>
              </a:extLst>
            </p:cNvPr>
            <p:cNvSpPr/>
            <p:nvPr/>
          </p:nvSpPr>
          <p:spPr>
            <a:xfrm rot="4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4" name="Oval 92">
              <a:extLst>
                <a:ext uri="{FF2B5EF4-FFF2-40B4-BE49-F238E27FC236}">
                  <a16:creationId xmlns:a16="http://schemas.microsoft.com/office/drawing/2014/main" id="{C5BBFD6B-2AA6-457B-B5B2-BF70D230CA6F}"/>
                </a:ext>
              </a:extLst>
            </p:cNvPr>
            <p:cNvSpPr/>
            <p:nvPr/>
          </p:nvSpPr>
          <p:spPr>
            <a:xfrm rot="5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5" name="Oval 93">
              <a:extLst>
                <a:ext uri="{FF2B5EF4-FFF2-40B4-BE49-F238E27FC236}">
                  <a16:creationId xmlns:a16="http://schemas.microsoft.com/office/drawing/2014/main" id="{49990C18-F818-4D40-B5D4-34C387DE17AC}"/>
                </a:ext>
              </a:extLst>
            </p:cNvPr>
            <p:cNvSpPr/>
            <p:nvPr/>
          </p:nvSpPr>
          <p:spPr>
            <a:xfrm rot="5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6" name="Oval 94">
              <a:extLst>
                <a:ext uri="{FF2B5EF4-FFF2-40B4-BE49-F238E27FC236}">
                  <a16:creationId xmlns:a16="http://schemas.microsoft.com/office/drawing/2014/main" id="{C4162FB2-380A-4B33-AF79-E3829ECF3E52}"/>
                </a:ext>
              </a:extLst>
            </p:cNvPr>
            <p:cNvSpPr/>
            <p:nvPr/>
          </p:nvSpPr>
          <p:spPr>
            <a:xfrm rot="5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7" name="Oval 95">
              <a:extLst>
                <a:ext uri="{FF2B5EF4-FFF2-40B4-BE49-F238E27FC236}">
                  <a16:creationId xmlns:a16="http://schemas.microsoft.com/office/drawing/2014/main" id="{A1FBC006-0CED-4F8D-915C-0DB20D165C56}"/>
                </a:ext>
              </a:extLst>
            </p:cNvPr>
            <p:cNvSpPr/>
            <p:nvPr/>
          </p:nvSpPr>
          <p:spPr>
            <a:xfrm rot="6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8" name="Oval 96">
              <a:extLst>
                <a:ext uri="{FF2B5EF4-FFF2-40B4-BE49-F238E27FC236}">
                  <a16:creationId xmlns:a16="http://schemas.microsoft.com/office/drawing/2014/main" id="{1322B4FA-12BA-4E22-988E-F1C91D7DE7EA}"/>
                </a:ext>
              </a:extLst>
            </p:cNvPr>
            <p:cNvSpPr/>
            <p:nvPr/>
          </p:nvSpPr>
          <p:spPr>
            <a:xfrm rot="6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19" name="Oval 97">
              <a:extLst>
                <a:ext uri="{FF2B5EF4-FFF2-40B4-BE49-F238E27FC236}">
                  <a16:creationId xmlns:a16="http://schemas.microsoft.com/office/drawing/2014/main" id="{EAAC5341-2A18-415E-8842-9D8C5341A4E2}"/>
                </a:ext>
              </a:extLst>
            </p:cNvPr>
            <p:cNvSpPr/>
            <p:nvPr/>
          </p:nvSpPr>
          <p:spPr>
            <a:xfrm rot="6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0" name="Oval 98">
              <a:extLst>
                <a:ext uri="{FF2B5EF4-FFF2-40B4-BE49-F238E27FC236}">
                  <a16:creationId xmlns:a16="http://schemas.microsoft.com/office/drawing/2014/main" id="{F61C3B31-1341-4B1E-9C12-81B60DAE9175}"/>
                </a:ext>
              </a:extLst>
            </p:cNvPr>
            <p:cNvSpPr/>
            <p:nvPr/>
          </p:nvSpPr>
          <p:spPr>
            <a:xfrm rot="6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1" name="Oval 99">
              <a:extLst>
                <a:ext uri="{FF2B5EF4-FFF2-40B4-BE49-F238E27FC236}">
                  <a16:creationId xmlns:a16="http://schemas.microsoft.com/office/drawing/2014/main" id="{7E49F6E4-62F3-46EB-BCE6-88FC749B9ECE}"/>
                </a:ext>
              </a:extLst>
            </p:cNvPr>
            <p:cNvSpPr/>
            <p:nvPr/>
          </p:nvSpPr>
          <p:spPr>
            <a:xfrm rot="7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2" name="Oval 100">
              <a:extLst>
                <a:ext uri="{FF2B5EF4-FFF2-40B4-BE49-F238E27FC236}">
                  <a16:creationId xmlns:a16="http://schemas.microsoft.com/office/drawing/2014/main" id="{7A06304A-D2F3-4FE5-BCA5-4EC2A9801804}"/>
                </a:ext>
              </a:extLst>
            </p:cNvPr>
            <p:cNvSpPr/>
            <p:nvPr/>
          </p:nvSpPr>
          <p:spPr>
            <a:xfrm rot="7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3" name="Oval 101">
              <a:extLst>
                <a:ext uri="{FF2B5EF4-FFF2-40B4-BE49-F238E27FC236}">
                  <a16:creationId xmlns:a16="http://schemas.microsoft.com/office/drawing/2014/main" id="{B3B41A64-5440-44F5-9648-88326A3A80C7}"/>
                </a:ext>
              </a:extLst>
            </p:cNvPr>
            <p:cNvSpPr/>
            <p:nvPr/>
          </p:nvSpPr>
          <p:spPr>
            <a:xfrm rot="7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4" name="Oval 102">
              <a:extLst>
                <a:ext uri="{FF2B5EF4-FFF2-40B4-BE49-F238E27FC236}">
                  <a16:creationId xmlns:a16="http://schemas.microsoft.com/office/drawing/2014/main" id="{E510C665-A291-4AA5-BAD3-AC654FD25579}"/>
                </a:ext>
              </a:extLst>
            </p:cNvPr>
            <p:cNvSpPr/>
            <p:nvPr/>
          </p:nvSpPr>
          <p:spPr>
            <a:xfrm rot="8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5" name="Oval 103">
              <a:extLst>
                <a:ext uri="{FF2B5EF4-FFF2-40B4-BE49-F238E27FC236}">
                  <a16:creationId xmlns:a16="http://schemas.microsoft.com/office/drawing/2014/main" id="{D6DF71D4-6702-4B92-B125-67C31818332D}"/>
                </a:ext>
              </a:extLst>
            </p:cNvPr>
            <p:cNvSpPr/>
            <p:nvPr/>
          </p:nvSpPr>
          <p:spPr>
            <a:xfrm rot="8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6" name="Oval 104">
              <a:extLst>
                <a:ext uri="{FF2B5EF4-FFF2-40B4-BE49-F238E27FC236}">
                  <a16:creationId xmlns:a16="http://schemas.microsoft.com/office/drawing/2014/main" id="{EDACD0E6-80BA-4DC1-B713-439414BE66AE}"/>
                </a:ext>
              </a:extLst>
            </p:cNvPr>
            <p:cNvSpPr/>
            <p:nvPr/>
          </p:nvSpPr>
          <p:spPr>
            <a:xfrm rot="8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7" name="Oval 105">
              <a:extLst>
                <a:ext uri="{FF2B5EF4-FFF2-40B4-BE49-F238E27FC236}">
                  <a16:creationId xmlns:a16="http://schemas.microsoft.com/office/drawing/2014/main" id="{6084FA64-ABB9-4C72-A9F8-53F0E9647664}"/>
                </a:ext>
              </a:extLst>
            </p:cNvPr>
            <p:cNvSpPr/>
            <p:nvPr/>
          </p:nvSpPr>
          <p:spPr>
            <a:xfrm rot="9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8" name="Oval 106">
              <a:extLst>
                <a:ext uri="{FF2B5EF4-FFF2-40B4-BE49-F238E27FC236}">
                  <a16:creationId xmlns:a16="http://schemas.microsoft.com/office/drawing/2014/main" id="{D4BAF1DE-3150-42A7-8740-A08A16E0DE3C}"/>
                </a:ext>
              </a:extLst>
            </p:cNvPr>
            <p:cNvSpPr/>
            <p:nvPr/>
          </p:nvSpPr>
          <p:spPr>
            <a:xfrm rot="9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29" name="Oval 107">
              <a:extLst>
                <a:ext uri="{FF2B5EF4-FFF2-40B4-BE49-F238E27FC236}">
                  <a16:creationId xmlns:a16="http://schemas.microsoft.com/office/drawing/2014/main" id="{F80D9EC3-328B-4178-9C0E-ECD928C2618F}"/>
                </a:ext>
              </a:extLst>
            </p:cNvPr>
            <p:cNvSpPr/>
            <p:nvPr/>
          </p:nvSpPr>
          <p:spPr>
            <a:xfrm rot="9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0" name="Oval 108">
              <a:extLst>
                <a:ext uri="{FF2B5EF4-FFF2-40B4-BE49-F238E27FC236}">
                  <a16:creationId xmlns:a16="http://schemas.microsoft.com/office/drawing/2014/main" id="{D5796F53-44BF-40CB-94A0-D8C9E021CB23}"/>
                </a:ext>
              </a:extLst>
            </p:cNvPr>
            <p:cNvSpPr/>
            <p:nvPr/>
          </p:nvSpPr>
          <p:spPr>
            <a:xfrm rot="9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1" name="Oval 109">
              <a:extLst>
                <a:ext uri="{FF2B5EF4-FFF2-40B4-BE49-F238E27FC236}">
                  <a16:creationId xmlns:a16="http://schemas.microsoft.com/office/drawing/2014/main" id="{6B18C837-109E-4F00-9AB1-16247A57E7DB}"/>
                </a:ext>
              </a:extLst>
            </p:cNvPr>
            <p:cNvSpPr/>
            <p:nvPr/>
          </p:nvSpPr>
          <p:spPr>
            <a:xfrm rot="10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2" name="Oval 110">
              <a:extLst>
                <a:ext uri="{FF2B5EF4-FFF2-40B4-BE49-F238E27FC236}">
                  <a16:creationId xmlns:a16="http://schemas.microsoft.com/office/drawing/2014/main" id="{4BCBB0F6-054C-4760-920A-1F254F3B3160}"/>
                </a:ext>
              </a:extLst>
            </p:cNvPr>
            <p:cNvSpPr/>
            <p:nvPr/>
          </p:nvSpPr>
          <p:spPr>
            <a:xfrm rot="10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3" name="Oval 111">
              <a:extLst>
                <a:ext uri="{FF2B5EF4-FFF2-40B4-BE49-F238E27FC236}">
                  <a16:creationId xmlns:a16="http://schemas.microsoft.com/office/drawing/2014/main" id="{E61BE170-C762-45CA-BC55-D43EEE8D690C}"/>
                </a:ext>
              </a:extLst>
            </p:cNvPr>
            <p:cNvSpPr/>
            <p:nvPr/>
          </p:nvSpPr>
          <p:spPr>
            <a:xfrm rot="10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4" name="Oval 112">
              <a:extLst>
                <a:ext uri="{FF2B5EF4-FFF2-40B4-BE49-F238E27FC236}">
                  <a16:creationId xmlns:a16="http://schemas.microsoft.com/office/drawing/2014/main" id="{47A905AF-6CBC-4D95-84EE-420207055729}"/>
                </a:ext>
              </a:extLst>
            </p:cNvPr>
            <p:cNvSpPr/>
            <p:nvPr/>
          </p:nvSpPr>
          <p:spPr>
            <a:xfrm rot="11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5" name="Oval 113">
              <a:extLst>
                <a:ext uri="{FF2B5EF4-FFF2-40B4-BE49-F238E27FC236}">
                  <a16:creationId xmlns:a16="http://schemas.microsoft.com/office/drawing/2014/main" id="{796CAD68-7B3B-4BDC-BF92-FD6E9ABF70E9}"/>
                </a:ext>
              </a:extLst>
            </p:cNvPr>
            <p:cNvSpPr/>
            <p:nvPr/>
          </p:nvSpPr>
          <p:spPr>
            <a:xfrm rot="11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6" name="Oval 114">
              <a:extLst>
                <a:ext uri="{FF2B5EF4-FFF2-40B4-BE49-F238E27FC236}">
                  <a16:creationId xmlns:a16="http://schemas.microsoft.com/office/drawing/2014/main" id="{98F3D11A-8D52-4A10-9CC8-8B6FD5F21718}"/>
                </a:ext>
              </a:extLst>
            </p:cNvPr>
            <p:cNvSpPr/>
            <p:nvPr/>
          </p:nvSpPr>
          <p:spPr>
            <a:xfrm rot="11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7" name="Oval 115">
              <a:extLst>
                <a:ext uri="{FF2B5EF4-FFF2-40B4-BE49-F238E27FC236}">
                  <a16:creationId xmlns:a16="http://schemas.microsoft.com/office/drawing/2014/main" id="{DD5F3933-9A4F-4B76-A2FB-B3885EDCB5C3}"/>
                </a:ext>
              </a:extLst>
            </p:cNvPr>
            <p:cNvSpPr/>
            <p:nvPr/>
          </p:nvSpPr>
          <p:spPr>
            <a:xfrm rot="12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8" name="Oval 116">
              <a:extLst>
                <a:ext uri="{FF2B5EF4-FFF2-40B4-BE49-F238E27FC236}">
                  <a16:creationId xmlns:a16="http://schemas.microsoft.com/office/drawing/2014/main" id="{C1008301-5F7E-4744-BD37-C9D0646FBA08}"/>
                </a:ext>
              </a:extLst>
            </p:cNvPr>
            <p:cNvSpPr/>
            <p:nvPr/>
          </p:nvSpPr>
          <p:spPr>
            <a:xfrm rot="12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39" name="Oval 117">
              <a:extLst>
                <a:ext uri="{FF2B5EF4-FFF2-40B4-BE49-F238E27FC236}">
                  <a16:creationId xmlns:a16="http://schemas.microsoft.com/office/drawing/2014/main" id="{E2544F63-818E-43F8-AC46-AFA859738132}"/>
                </a:ext>
              </a:extLst>
            </p:cNvPr>
            <p:cNvSpPr/>
            <p:nvPr/>
          </p:nvSpPr>
          <p:spPr>
            <a:xfrm rot="12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0" name="Oval 118">
              <a:extLst>
                <a:ext uri="{FF2B5EF4-FFF2-40B4-BE49-F238E27FC236}">
                  <a16:creationId xmlns:a16="http://schemas.microsoft.com/office/drawing/2014/main" id="{3418F514-F7CC-4188-8688-261EE280F15D}"/>
                </a:ext>
              </a:extLst>
            </p:cNvPr>
            <p:cNvSpPr/>
            <p:nvPr/>
          </p:nvSpPr>
          <p:spPr>
            <a:xfrm rot="12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1" name="Oval 119">
              <a:extLst>
                <a:ext uri="{FF2B5EF4-FFF2-40B4-BE49-F238E27FC236}">
                  <a16:creationId xmlns:a16="http://schemas.microsoft.com/office/drawing/2014/main" id="{B2F8E49C-A32B-4368-9A23-65CEEBDD9412}"/>
                </a:ext>
              </a:extLst>
            </p:cNvPr>
            <p:cNvSpPr/>
            <p:nvPr/>
          </p:nvSpPr>
          <p:spPr>
            <a:xfrm rot="13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2" name="Oval 120">
              <a:extLst>
                <a:ext uri="{FF2B5EF4-FFF2-40B4-BE49-F238E27FC236}">
                  <a16:creationId xmlns:a16="http://schemas.microsoft.com/office/drawing/2014/main" id="{68537377-8623-420A-861B-037A3D8224C7}"/>
                </a:ext>
              </a:extLst>
            </p:cNvPr>
            <p:cNvSpPr/>
            <p:nvPr/>
          </p:nvSpPr>
          <p:spPr>
            <a:xfrm rot="13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3" name="Oval 121">
              <a:extLst>
                <a:ext uri="{FF2B5EF4-FFF2-40B4-BE49-F238E27FC236}">
                  <a16:creationId xmlns:a16="http://schemas.microsoft.com/office/drawing/2014/main" id="{8D0B6954-499F-415E-BBAE-106F3F28AA4B}"/>
                </a:ext>
              </a:extLst>
            </p:cNvPr>
            <p:cNvSpPr/>
            <p:nvPr/>
          </p:nvSpPr>
          <p:spPr>
            <a:xfrm rot="13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4" name="Oval 122">
              <a:extLst>
                <a:ext uri="{FF2B5EF4-FFF2-40B4-BE49-F238E27FC236}">
                  <a16:creationId xmlns:a16="http://schemas.microsoft.com/office/drawing/2014/main" id="{85552FBC-A234-4648-A477-22A3EF8FFF40}"/>
                </a:ext>
              </a:extLst>
            </p:cNvPr>
            <p:cNvSpPr/>
            <p:nvPr/>
          </p:nvSpPr>
          <p:spPr>
            <a:xfrm rot="14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5" name="Oval 123">
              <a:extLst>
                <a:ext uri="{FF2B5EF4-FFF2-40B4-BE49-F238E27FC236}">
                  <a16:creationId xmlns:a16="http://schemas.microsoft.com/office/drawing/2014/main" id="{108249F0-A83C-4644-B9B4-D2FA531F36CD}"/>
                </a:ext>
              </a:extLst>
            </p:cNvPr>
            <p:cNvSpPr/>
            <p:nvPr/>
          </p:nvSpPr>
          <p:spPr>
            <a:xfrm rot="14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6" name="Oval 124">
              <a:extLst>
                <a:ext uri="{FF2B5EF4-FFF2-40B4-BE49-F238E27FC236}">
                  <a16:creationId xmlns:a16="http://schemas.microsoft.com/office/drawing/2014/main" id="{9DA27E30-6106-49C9-9CA3-4554C6BFF7F1}"/>
                </a:ext>
              </a:extLst>
            </p:cNvPr>
            <p:cNvSpPr/>
            <p:nvPr/>
          </p:nvSpPr>
          <p:spPr>
            <a:xfrm rot="14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7" name="Oval 125">
              <a:extLst>
                <a:ext uri="{FF2B5EF4-FFF2-40B4-BE49-F238E27FC236}">
                  <a16:creationId xmlns:a16="http://schemas.microsoft.com/office/drawing/2014/main" id="{05EB9350-EE61-45D3-BA94-5038C2177438}"/>
                </a:ext>
              </a:extLst>
            </p:cNvPr>
            <p:cNvSpPr/>
            <p:nvPr/>
          </p:nvSpPr>
          <p:spPr>
            <a:xfrm rot="15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8" name="Oval 126">
              <a:extLst>
                <a:ext uri="{FF2B5EF4-FFF2-40B4-BE49-F238E27FC236}">
                  <a16:creationId xmlns:a16="http://schemas.microsoft.com/office/drawing/2014/main" id="{80B94E08-A77D-44DB-A3B1-C6739F87A3C9}"/>
                </a:ext>
              </a:extLst>
            </p:cNvPr>
            <p:cNvSpPr/>
            <p:nvPr/>
          </p:nvSpPr>
          <p:spPr>
            <a:xfrm rot="15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49" name="Oval 127">
              <a:extLst>
                <a:ext uri="{FF2B5EF4-FFF2-40B4-BE49-F238E27FC236}">
                  <a16:creationId xmlns:a16="http://schemas.microsoft.com/office/drawing/2014/main" id="{F2853393-A15F-4B56-8AEA-5C8C97CB8D04}"/>
                </a:ext>
              </a:extLst>
            </p:cNvPr>
            <p:cNvSpPr/>
            <p:nvPr/>
          </p:nvSpPr>
          <p:spPr>
            <a:xfrm rot="15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0" name="Oval 128">
              <a:extLst>
                <a:ext uri="{FF2B5EF4-FFF2-40B4-BE49-F238E27FC236}">
                  <a16:creationId xmlns:a16="http://schemas.microsoft.com/office/drawing/2014/main" id="{F8BBF725-6184-488E-A9C0-31461F25349F}"/>
                </a:ext>
              </a:extLst>
            </p:cNvPr>
            <p:cNvSpPr/>
            <p:nvPr/>
          </p:nvSpPr>
          <p:spPr>
            <a:xfrm rot="15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1" name="Oval 129">
              <a:extLst>
                <a:ext uri="{FF2B5EF4-FFF2-40B4-BE49-F238E27FC236}">
                  <a16:creationId xmlns:a16="http://schemas.microsoft.com/office/drawing/2014/main" id="{4EAE3D3A-F07D-40E5-AE03-81D46746A2F6}"/>
                </a:ext>
              </a:extLst>
            </p:cNvPr>
            <p:cNvSpPr/>
            <p:nvPr/>
          </p:nvSpPr>
          <p:spPr>
            <a:xfrm rot="16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2" name="Oval 130">
              <a:extLst>
                <a:ext uri="{FF2B5EF4-FFF2-40B4-BE49-F238E27FC236}">
                  <a16:creationId xmlns:a16="http://schemas.microsoft.com/office/drawing/2014/main" id="{4548584F-A2D6-4348-8DA0-FEB1A19C07CE}"/>
                </a:ext>
              </a:extLst>
            </p:cNvPr>
            <p:cNvSpPr/>
            <p:nvPr/>
          </p:nvSpPr>
          <p:spPr>
            <a:xfrm rot="16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3" name="Oval 131">
              <a:extLst>
                <a:ext uri="{FF2B5EF4-FFF2-40B4-BE49-F238E27FC236}">
                  <a16:creationId xmlns:a16="http://schemas.microsoft.com/office/drawing/2014/main" id="{1DF4D2DF-A72B-4A86-993A-4111BAD425ED}"/>
                </a:ext>
              </a:extLst>
            </p:cNvPr>
            <p:cNvSpPr/>
            <p:nvPr/>
          </p:nvSpPr>
          <p:spPr>
            <a:xfrm rot="16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4" name="Oval 132">
              <a:extLst>
                <a:ext uri="{FF2B5EF4-FFF2-40B4-BE49-F238E27FC236}">
                  <a16:creationId xmlns:a16="http://schemas.microsoft.com/office/drawing/2014/main" id="{160AABED-5DE5-4D69-B4C7-CDEB221EC0F1}"/>
                </a:ext>
              </a:extLst>
            </p:cNvPr>
            <p:cNvSpPr/>
            <p:nvPr/>
          </p:nvSpPr>
          <p:spPr>
            <a:xfrm rot="17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5" name="Oval 133">
              <a:extLst>
                <a:ext uri="{FF2B5EF4-FFF2-40B4-BE49-F238E27FC236}">
                  <a16:creationId xmlns:a16="http://schemas.microsoft.com/office/drawing/2014/main" id="{4AED780B-7743-49A8-950A-6B2AFE85EB0F}"/>
                </a:ext>
              </a:extLst>
            </p:cNvPr>
            <p:cNvSpPr/>
            <p:nvPr/>
          </p:nvSpPr>
          <p:spPr>
            <a:xfrm rot="17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6" name="Oval 134">
              <a:extLst>
                <a:ext uri="{FF2B5EF4-FFF2-40B4-BE49-F238E27FC236}">
                  <a16:creationId xmlns:a16="http://schemas.microsoft.com/office/drawing/2014/main" id="{C85F54D5-1984-4383-AE20-02DD30C8C0DE}"/>
                </a:ext>
              </a:extLst>
            </p:cNvPr>
            <p:cNvSpPr/>
            <p:nvPr/>
          </p:nvSpPr>
          <p:spPr>
            <a:xfrm rot="17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7" name="Oval 135">
              <a:extLst>
                <a:ext uri="{FF2B5EF4-FFF2-40B4-BE49-F238E27FC236}">
                  <a16:creationId xmlns:a16="http://schemas.microsoft.com/office/drawing/2014/main" id="{001F1E2B-51DE-40DF-9CA5-E240CEF94C36}"/>
                </a:ext>
              </a:extLst>
            </p:cNvPr>
            <p:cNvSpPr/>
            <p:nvPr/>
          </p:nvSpPr>
          <p:spPr>
            <a:xfrm rot="18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8" name="Oval 136">
              <a:extLst>
                <a:ext uri="{FF2B5EF4-FFF2-40B4-BE49-F238E27FC236}">
                  <a16:creationId xmlns:a16="http://schemas.microsoft.com/office/drawing/2014/main" id="{E1EBC0B8-86D5-4DFA-9945-31AEE9B04BCC}"/>
                </a:ext>
              </a:extLst>
            </p:cNvPr>
            <p:cNvSpPr/>
            <p:nvPr/>
          </p:nvSpPr>
          <p:spPr>
            <a:xfrm rot="18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59" name="Oval 137">
              <a:extLst>
                <a:ext uri="{FF2B5EF4-FFF2-40B4-BE49-F238E27FC236}">
                  <a16:creationId xmlns:a16="http://schemas.microsoft.com/office/drawing/2014/main" id="{ACB85DE7-2FC9-4FA5-AA09-C914AB3AB331}"/>
                </a:ext>
              </a:extLst>
            </p:cNvPr>
            <p:cNvSpPr/>
            <p:nvPr/>
          </p:nvSpPr>
          <p:spPr>
            <a:xfrm rot="18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0" name="Oval 138">
              <a:extLst>
                <a:ext uri="{FF2B5EF4-FFF2-40B4-BE49-F238E27FC236}">
                  <a16:creationId xmlns:a16="http://schemas.microsoft.com/office/drawing/2014/main" id="{552510BD-5A39-48DE-8E8B-5BDA0FB9C93D}"/>
                </a:ext>
              </a:extLst>
            </p:cNvPr>
            <p:cNvSpPr/>
            <p:nvPr/>
          </p:nvSpPr>
          <p:spPr>
            <a:xfrm rot="189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1" name="Oval 139">
              <a:extLst>
                <a:ext uri="{FF2B5EF4-FFF2-40B4-BE49-F238E27FC236}">
                  <a16:creationId xmlns:a16="http://schemas.microsoft.com/office/drawing/2014/main" id="{B314A78E-833C-4EA4-90CC-672E1242F730}"/>
                </a:ext>
              </a:extLst>
            </p:cNvPr>
            <p:cNvSpPr/>
            <p:nvPr/>
          </p:nvSpPr>
          <p:spPr>
            <a:xfrm rot="192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2" name="Oval 140">
              <a:extLst>
                <a:ext uri="{FF2B5EF4-FFF2-40B4-BE49-F238E27FC236}">
                  <a16:creationId xmlns:a16="http://schemas.microsoft.com/office/drawing/2014/main" id="{891D9916-8BF3-4358-8170-48AB3A3EE797}"/>
                </a:ext>
              </a:extLst>
            </p:cNvPr>
            <p:cNvSpPr/>
            <p:nvPr/>
          </p:nvSpPr>
          <p:spPr>
            <a:xfrm rot="195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3" name="Oval 141">
              <a:extLst>
                <a:ext uri="{FF2B5EF4-FFF2-40B4-BE49-F238E27FC236}">
                  <a16:creationId xmlns:a16="http://schemas.microsoft.com/office/drawing/2014/main" id="{DB94D838-1733-4B3A-AD6B-86CD6E1348A2}"/>
                </a:ext>
              </a:extLst>
            </p:cNvPr>
            <p:cNvSpPr/>
            <p:nvPr/>
          </p:nvSpPr>
          <p:spPr>
            <a:xfrm rot="198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4" name="Oval 142">
              <a:extLst>
                <a:ext uri="{FF2B5EF4-FFF2-40B4-BE49-F238E27FC236}">
                  <a16:creationId xmlns:a16="http://schemas.microsoft.com/office/drawing/2014/main" id="{C0DE2374-0959-4EFA-A539-6D369D2B9ED5}"/>
                </a:ext>
              </a:extLst>
            </p:cNvPr>
            <p:cNvSpPr/>
            <p:nvPr/>
          </p:nvSpPr>
          <p:spPr>
            <a:xfrm rot="201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5" name="Oval 143">
              <a:extLst>
                <a:ext uri="{FF2B5EF4-FFF2-40B4-BE49-F238E27FC236}">
                  <a16:creationId xmlns:a16="http://schemas.microsoft.com/office/drawing/2014/main" id="{CB86D1E1-7B85-439A-88F5-B57D660241DB}"/>
                </a:ext>
              </a:extLst>
            </p:cNvPr>
            <p:cNvSpPr/>
            <p:nvPr/>
          </p:nvSpPr>
          <p:spPr>
            <a:xfrm rot="204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6" name="Oval 144">
              <a:extLst>
                <a:ext uri="{FF2B5EF4-FFF2-40B4-BE49-F238E27FC236}">
                  <a16:creationId xmlns:a16="http://schemas.microsoft.com/office/drawing/2014/main" id="{E2E25A74-4161-4359-A0CE-F590D098E90C}"/>
                </a:ext>
              </a:extLst>
            </p:cNvPr>
            <p:cNvSpPr/>
            <p:nvPr/>
          </p:nvSpPr>
          <p:spPr>
            <a:xfrm rot="207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7" name="Oval 145">
              <a:extLst>
                <a:ext uri="{FF2B5EF4-FFF2-40B4-BE49-F238E27FC236}">
                  <a16:creationId xmlns:a16="http://schemas.microsoft.com/office/drawing/2014/main" id="{F4F9AE5B-9D1F-41A7-8463-4276CF8D5170}"/>
                </a:ext>
              </a:extLst>
            </p:cNvPr>
            <p:cNvSpPr/>
            <p:nvPr/>
          </p:nvSpPr>
          <p:spPr>
            <a:xfrm rot="210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8" name="Oval 146">
              <a:extLst>
                <a:ext uri="{FF2B5EF4-FFF2-40B4-BE49-F238E27FC236}">
                  <a16:creationId xmlns:a16="http://schemas.microsoft.com/office/drawing/2014/main" id="{7DA2EA5D-52BA-4F20-8264-DB7551BC5E5D}"/>
                </a:ext>
              </a:extLst>
            </p:cNvPr>
            <p:cNvSpPr/>
            <p:nvPr/>
          </p:nvSpPr>
          <p:spPr>
            <a:xfrm rot="213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  <p:sp>
          <p:nvSpPr>
            <p:cNvPr id="169" name="Oval 147">
              <a:extLst>
                <a:ext uri="{FF2B5EF4-FFF2-40B4-BE49-F238E27FC236}">
                  <a16:creationId xmlns:a16="http://schemas.microsoft.com/office/drawing/2014/main" id="{CE32DB6F-5030-4ADA-B490-11779D430760}"/>
                </a:ext>
              </a:extLst>
            </p:cNvPr>
            <p:cNvSpPr/>
            <p:nvPr/>
          </p:nvSpPr>
          <p:spPr>
            <a:xfrm rot="21600000">
              <a:off x="190500" y="342900"/>
              <a:ext cx="2314575" cy="3886200"/>
            </a:xfrm>
            <a:prstGeom prst="cloudCallout">
              <a:avLst/>
            </a:prstGeom>
            <a:noFill/>
            <a:ln cap="rnd">
              <a:gradFill>
                <a:gsLst>
                  <a:gs pos="0">
                    <a:srgbClr val="002060"/>
                  </a:gs>
                  <a:gs pos="36000">
                    <a:srgbClr val="FF0000"/>
                  </a:gs>
                  <a:gs pos="78000">
                    <a:srgbClr val="FFFF00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66" dirty="0"/>
            </a:p>
          </p:txBody>
        </p:sp>
      </p:grpSp>
      <p:sp>
        <p:nvSpPr>
          <p:cNvPr id="170" name="Rectangle 169">
            <a:extLst>
              <a:ext uri="{FF2B5EF4-FFF2-40B4-BE49-F238E27FC236}">
                <a16:creationId xmlns:a16="http://schemas.microsoft.com/office/drawing/2014/main" id="{3BDB3F74-E5DB-453E-8C4A-40FF41DA8473}"/>
              </a:ext>
            </a:extLst>
          </p:cNvPr>
          <p:cNvSpPr/>
          <p:nvPr/>
        </p:nvSpPr>
        <p:spPr>
          <a:xfrm>
            <a:off x="5306401" y="322181"/>
            <a:ext cx="5820086" cy="899493"/>
          </a:xfrm>
          <a:prstGeom prst="rect">
            <a:avLst/>
          </a:prstGeom>
          <a:noFill/>
        </p:spPr>
        <p:txBody>
          <a:bodyPr wrap="square" lIns="77145" tIns="38572" rIns="77145" bIns="38572" numCol="1">
            <a:prstTxWarp prst="text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672" b="1" dirty="0" err="1" smtClean="0">
                <a:ln w="76200">
                  <a:solidFill>
                    <a:srgbClr val="7030A0"/>
                  </a:solidFill>
                </a:ln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সবাইকে</a:t>
            </a:r>
            <a:r>
              <a:rPr lang="en-US" sz="2672" b="1" dirty="0" smtClean="0">
                <a:ln w="76200">
                  <a:solidFill>
                    <a:srgbClr val="7030A0"/>
                  </a:solidFill>
                </a:ln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672" b="1" dirty="0" err="1" smtClean="0">
                <a:ln w="76200">
                  <a:solidFill>
                    <a:srgbClr val="7030A0"/>
                  </a:solidFill>
                </a:ln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স্বাগতম</a:t>
            </a:r>
            <a:r>
              <a:rPr lang="en-US" sz="2672" b="1" dirty="0" smtClean="0">
                <a:ln w="76200">
                  <a:solidFill>
                    <a:srgbClr val="7030A0"/>
                  </a:solidFill>
                </a:ln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2672" b="1" dirty="0">
              <a:ln w="76200">
                <a:solidFill>
                  <a:srgbClr val="7030A0"/>
                </a:solidFill>
              </a:ln>
              <a:solidFill>
                <a:srgbClr val="C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171" name="Picture 170" descr="C:\Program Files\Microsoft Office\MEDIA\CAGCAT10\j0195384.wmf">
            <a:extLst>
              <a:ext uri="{FF2B5EF4-FFF2-40B4-BE49-F238E27FC236}">
                <a16:creationId xmlns:a16="http://schemas.microsoft.com/office/drawing/2014/main" id="{A49109D7-8040-FC03-9A1E-EBC222820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045" y="4201928"/>
            <a:ext cx="3361411" cy="265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2" name="laptop"/>
          <p:cNvSpPr>
            <a:spLocks noEditPoints="1" noChangeArrowheads="1"/>
          </p:cNvSpPr>
          <p:nvPr/>
        </p:nvSpPr>
        <p:spPr bwMode="auto">
          <a:xfrm>
            <a:off x="765261" y="230529"/>
            <a:ext cx="3330532" cy="1756513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77145" tIns="38572" rIns="77145" bIns="38572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3200" i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প্রাথমিক</a:t>
            </a:r>
            <a:r>
              <a:rPr lang="en-US" sz="3200" i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i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গণিত</a:t>
            </a:r>
            <a:r>
              <a:rPr lang="en-US" sz="3600" i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600" i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3" name="computr3">
            <a:extLst>
              <a:ext uri="{FF2B5EF4-FFF2-40B4-BE49-F238E27FC236}">
                <a16:creationId xmlns:a16="http://schemas.microsoft.com/office/drawing/2014/main" id="{B7DF48EC-88F0-A4F2-3BF6-3BC6C7E12934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4362011" y="4535633"/>
            <a:ext cx="2737755" cy="1831945"/>
          </a:xfrm>
          <a:custGeom>
            <a:avLst/>
            <a:gdLst>
              <a:gd name="T0" fmla="*/ 0 w 21600"/>
              <a:gd name="T1" fmla="*/ 10800 h 21600"/>
              <a:gd name="T2" fmla="*/ 10800 w 21600"/>
              <a:gd name="T3" fmla="*/ 0 h 21600"/>
              <a:gd name="T4" fmla="*/ 10800 w 21600"/>
              <a:gd name="T5" fmla="*/ 21600 h 21600"/>
              <a:gd name="T6" fmla="*/ 18135 w 21600"/>
              <a:gd name="T7" fmla="*/ 10800 h 21600"/>
              <a:gd name="T8" fmla="*/ 7811 w 21600"/>
              <a:gd name="T9" fmla="*/ 2584 h 21600"/>
              <a:gd name="T10" fmla="*/ 16359 w 21600"/>
              <a:gd name="T11" fmla="*/ 1176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8250" y="17743"/>
                </a:moveTo>
                <a:lnTo>
                  <a:pt x="17557" y="16971"/>
                </a:lnTo>
                <a:lnTo>
                  <a:pt x="5429" y="16971"/>
                </a:lnTo>
                <a:lnTo>
                  <a:pt x="4736" y="17743"/>
                </a:lnTo>
                <a:lnTo>
                  <a:pt x="18250" y="17743"/>
                </a:lnTo>
                <a:close/>
              </a:path>
              <a:path w="21600" h="21600" extrusionOk="0">
                <a:moveTo>
                  <a:pt x="18250" y="17743"/>
                </a:moveTo>
                <a:moveTo>
                  <a:pt x="19405" y="19131"/>
                </a:moveTo>
                <a:lnTo>
                  <a:pt x="18712" y="18360"/>
                </a:lnTo>
                <a:lnTo>
                  <a:pt x="4274" y="18360"/>
                </a:lnTo>
                <a:lnTo>
                  <a:pt x="3581" y="19131"/>
                </a:lnTo>
                <a:lnTo>
                  <a:pt x="19405" y="19131"/>
                </a:lnTo>
                <a:close/>
              </a:path>
              <a:path w="21600" h="21600" extrusionOk="0">
                <a:moveTo>
                  <a:pt x="19405" y="19131"/>
                </a:moveTo>
                <a:moveTo>
                  <a:pt x="20560" y="20520"/>
                </a:moveTo>
                <a:lnTo>
                  <a:pt x="19867" y="19749"/>
                </a:lnTo>
                <a:lnTo>
                  <a:pt x="3119" y="19749"/>
                </a:lnTo>
                <a:lnTo>
                  <a:pt x="2426" y="20520"/>
                </a:lnTo>
                <a:lnTo>
                  <a:pt x="20560" y="20520"/>
                </a:lnTo>
                <a:close/>
              </a:path>
              <a:path w="21600" h="21600" extrusionOk="0">
                <a:moveTo>
                  <a:pt x="20560" y="20520"/>
                </a:moveTo>
                <a:moveTo>
                  <a:pt x="4620" y="16971"/>
                </a:moveTo>
                <a:lnTo>
                  <a:pt x="5313" y="16200"/>
                </a:lnTo>
                <a:lnTo>
                  <a:pt x="7624" y="16200"/>
                </a:lnTo>
                <a:lnTo>
                  <a:pt x="7624" y="14194"/>
                </a:lnTo>
                <a:lnTo>
                  <a:pt x="5891" y="14194"/>
                </a:lnTo>
                <a:lnTo>
                  <a:pt x="5891" y="0"/>
                </a:lnTo>
                <a:lnTo>
                  <a:pt x="12013" y="0"/>
                </a:lnTo>
                <a:lnTo>
                  <a:pt x="18135" y="0"/>
                </a:lnTo>
                <a:lnTo>
                  <a:pt x="18135" y="10800"/>
                </a:lnTo>
                <a:lnTo>
                  <a:pt x="18135" y="14194"/>
                </a:lnTo>
                <a:lnTo>
                  <a:pt x="16402" y="14194"/>
                </a:lnTo>
                <a:lnTo>
                  <a:pt x="16402" y="16200"/>
                </a:lnTo>
                <a:lnTo>
                  <a:pt x="17788" y="16200"/>
                </a:lnTo>
                <a:lnTo>
                  <a:pt x="19059" y="17743"/>
                </a:lnTo>
                <a:lnTo>
                  <a:pt x="21022" y="19903"/>
                </a:lnTo>
                <a:lnTo>
                  <a:pt x="21253" y="20057"/>
                </a:lnTo>
                <a:lnTo>
                  <a:pt x="21369" y="20366"/>
                </a:lnTo>
                <a:lnTo>
                  <a:pt x="21600" y="20674"/>
                </a:lnTo>
                <a:lnTo>
                  <a:pt x="21600" y="20829"/>
                </a:lnTo>
                <a:lnTo>
                  <a:pt x="21600" y="20983"/>
                </a:lnTo>
                <a:lnTo>
                  <a:pt x="21600" y="21137"/>
                </a:lnTo>
                <a:lnTo>
                  <a:pt x="21600" y="21291"/>
                </a:lnTo>
                <a:lnTo>
                  <a:pt x="21484" y="21446"/>
                </a:lnTo>
                <a:lnTo>
                  <a:pt x="21369" y="21446"/>
                </a:lnTo>
                <a:lnTo>
                  <a:pt x="21138" y="21600"/>
                </a:lnTo>
                <a:lnTo>
                  <a:pt x="21022" y="21600"/>
                </a:lnTo>
                <a:lnTo>
                  <a:pt x="10973" y="21600"/>
                </a:lnTo>
                <a:lnTo>
                  <a:pt x="2079" y="21600"/>
                </a:lnTo>
                <a:lnTo>
                  <a:pt x="1848" y="21600"/>
                </a:lnTo>
                <a:lnTo>
                  <a:pt x="1733" y="21446"/>
                </a:lnTo>
                <a:lnTo>
                  <a:pt x="1617" y="21446"/>
                </a:lnTo>
                <a:lnTo>
                  <a:pt x="1502" y="21291"/>
                </a:lnTo>
                <a:lnTo>
                  <a:pt x="1386" y="21291"/>
                </a:lnTo>
                <a:lnTo>
                  <a:pt x="1386" y="21137"/>
                </a:lnTo>
                <a:lnTo>
                  <a:pt x="1386" y="20983"/>
                </a:lnTo>
                <a:lnTo>
                  <a:pt x="1386" y="20829"/>
                </a:lnTo>
                <a:lnTo>
                  <a:pt x="1502" y="20674"/>
                </a:lnTo>
                <a:lnTo>
                  <a:pt x="1617" y="20366"/>
                </a:lnTo>
                <a:lnTo>
                  <a:pt x="1733" y="20057"/>
                </a:lnTo>
                <a:lnTo>
                  <a:pt x="1964" y="19903"/>
                </a:lnTo>
                <a:lnTo>
                  <a:pt x="0" y="19903"/>
                </a:lnTo>
                <a:lnTo>
                  <a:pt x="0" y="10800"/>
                </a:lnTo>
                <a:lnTo>
                  <a:pt x="0" y="2777"/>
                </a:lnTo>
                <a:lnTo>
                  <a:pt x="4620" y="2777"/>
                </a:lnTo>
                <a:lnTo>
                  <a:pt x="4620" y="16971"/>
                </a:lnTo>
                <a:moveTo>
                  <a:pt x="4620" y="16971"/>
                </a:moveTo>
                <a:moveTo>
                  <a:pt x="4620" y="16971"/>
                </a:moveTo>
                <a:lnTo>
                  <a:pt x="4158" y="17434"/>
                </a:lnTo>
                <a:lnTo>
                  <a:pt x="2541" y="19286"/>
                </a:lnTo>
                <a:lnTo>
                  <a:pt x="1964" y="19903"/>
                </a:lnTo>
                <a:lnTo>
                  <a:pt x="4620" y="16971"/>
                </a:lnTo>
                <a:close/>
              </a:path>
              <a:path w="21600" h="21600" extrusionOk="0">
                <a:moveTo>
                  <a:pt x="7624" y="2314"/>
                </a:moveTo>
                <a:moveTo>
                  <a:pt x="16402" y="2314"/>
                </a:moveTo>
                <a:lnTo>
                  <a:pt x="16402" y="11880"/>
                </a:lnTo>
                <a:lnTo>
                  <a:pt x="7624" y="11880"/>
                </a:lnTo>
                <a:lnTo>
                  <a:pt x="7624" y="2314"/>
                </a:lnTo>
                <a:close/>
              </a:path>
              <a:path w="21600" h="21600" extrusionOk="0">
                <a:moveTo>
                  <a:pt x="578" y="4011"/>
                </a:moveTo>
                <a:moveTo>
                  <a:pt x="4043" y="4011"/>
                </a:moveTo>
                <a:lnTo>
                  <a:pt x="4043" y="4320"/>
                </a:lnTo>
                <a:lnTo>
                  <a:pt x="578" y="4320"/>
                </a:lnTo>
                <a:lnTo>
                  <a:pt x="578" y="4011"/>
                </a:lnTo>
                <a:close/>
                <a:moveTo>
                  <a:pt x="7624" y="14194"/>
                </a:moveTo>
                <a:lnTo>
                  <a:pt x="16402" y="14194"/>
                </a:lnTo>
                <a:lnTo>
                  <a:pt x="16402" y="16200"/>
                </a:lnTo>
                <a:lnTo>
                  <a:pt x="7624" y="16200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4287" tIns="32144" rIns="64287" bIns="32144" numCol="1" anchor="t" anchorCtr="0" compatLnSpc="1">
            <a:prstTxWarp prst="textNoShape">
              <a:avLst/>
            </a:prstTxWarp>
          </a:bodyPr>
          <a:lstStyle/>
          <a:p>
            <a:endParaRPr lang="ru-RU" sz="1266"/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87539B43-E91D-A8C0-A465-2F03DB5113ED}"/>
              </a:ext>
            </a:extLst>
          </p:cNvPr>
          <p:cNvSpPr txBox="1"/>
          <p:nvPr/>
        </p:nvSpPr>
        <p:spPr>
          <a:xfrm rot="21387350">
            <a:off x="10894142" y="4536868"/>
            <a:ext cx="1002890" cy="689163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rtlCol="0">
            <a:spAutoFit/>
          </a:bodyPr>
          <a:lstStyle/>
          <a:p>
            <a:pPr algn="ctr"/>
            <a:r>
              <a:rPr lang="en-US" sz="914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want </a:t>
            </a:r>
          </a:p>
          <a:p>
            <a:pPr algn="ctr"/>
            <a:r>
              <a:rPr lang="en-US" sz="914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join </a:t>
            </a:r>
          </a:p>
          <a:p>
            <a:pPr algn="ctr"/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 </a:t>
            </a:r>
          </a:p>
          <a:p>
            <a:pPr algn="ctr"/>
            <a:r>
              <a:rPr lang="en-US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CLASS </a:t>
            </a:r>
            <a:endParaRPr lang="en-US" sz="105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5" name="Picture 1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284" y="4381082"/>
            <a:ext cx="763673" cy="8730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574" y="4713051"/>
            <a:ext cx="1157591" cy="87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4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7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</p:childTnLst>
        </p:cTn>
      </p:par>
    </p:tnLst>
    <p:bldLst>
      <p:bldP spid="92" grpId="0"/>
      <p:bldP spid="1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: Diagonal Corners Snipped 31">
            <a:extLst>
              <a:ext uri="{FF2B5EF4-FFF2-40B4-BE49-F238E27FC236}">
                <a16:creationId xmlns:a16="http://schemas.microsoft.com/office/drawing/2014/main" id="{53DCB6A2-EE45-44C9-B23B-7A2762BCC26E}"/>
              </a:ext>
            </a:extLst>
          </p:cNvPr>
          <p:cNvSpPr/>
          <p:nvPr/>
        </p:nvSpPr>
        <p:spPr>
          <a:xfrm>
            <a:off x="0" y="1315844"/>
            <a:ext cx="6255834" cy="5051501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b="1" dirty="0" err="1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সোহেল</a:t>
            </a:r>
            <a:r>
              <a:rPr lang="en-US" sz="8000" b="1" dirty="0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b="1" dirty="0" err="1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মিয়া</a:t>
            </a:r>
            <a:endParaRPr lang="en-US" sz="8000" b="1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সহকারি</a:t>
            </a:r>
            <a:r>
              <a:rPr lang="en-US" sz="4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শিক্ষক</a:t>
            </a:r>
            <a:endParaRPr lang="en-US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2844" dirty="0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৩৬ </a:t>
            </a:r>
            <a:r>
              <a:rPr lang="en-US" sz="2844" dirty="0" err="1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নং</a:t>
            </a:r>
            <a:r>
              <a:rPr lang="en-US" sz="2844" dirty="0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44" dirty="0" err="1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কংশেরকুল</a:t>
            </a:r>
            <a:r>
              <a:rPr lang="en-US" sz="2844" dirty="0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44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সরকারি</a:t>
            </a:r>
            <a:r>
              <a:rPr lang="en-US" sz="2844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44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প্রাথমিক</a:t>
            </a:r>
            <a:r>
              <a:rPr lang="en-US" sz="2844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44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বিদ্যালয়</a:t>
            </a:r>
            <a:endParaRPr lang="en-US" sz="2844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2844" dirty="0" err="1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ভালুকা</a:t>
            </a:r>
            <a:r>
              <a:rPr lang="en-US" sz="2844" dirty="0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, </a:t>
            </a:r>
            <a:r>
              <a:rPr lang="en-US" sz="2844" dirty="0" err="1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ময়মনসিংহ</a:t>
            </a:r>
            <a:r>
              <a:rPr lang="en-US" sz="2844" dirty="0" smtClean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2844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2844" b="1" dirty="0">
                <a:solidFill>
                  <a:schemeClr val="tx1"/>
                </a:solidFill>
                <a:latin typeface="Arial Narrow" panose="020B0606020202030204" pitchFamily="34" charset="0"/>
                <a:cs typeface="NikoshBAN" panose="02000000000000000000" pitchFamily="2" charset="0"/>
              </a:rPr>
              <a:t>Gmail : </a:t>
            </a:r>
            <a:r>
              <a:rPr lang="en-US" sz="2844" b="1" dirty="0" smtClean="0">
                <a:solidFill>
                  <a:schemeClr val="tx1"/>
                </a:solidFill>
                <a:latin typeface="Arial Narrow" panose="020B0606020202030204" pitchFamily="34" charset="0"/>
                <a:cs typeface="NikoshBAN" panose="02000000000000000000" pitchFamily="2" charset="0"/>
              </a:rPr>
              <a:t>shohelkgps@gmail.com</a:t>
            </a:r>
            <a:endParaRPr lang="en-US" sz="2844" b="1" dirty="0">
              <a:solidFill>
                <a:schemeClr val="tx1"/>
              </a:solidFill>
              <a:latin typeface="Arial Narrow" panose="020B0606020202030204" pitchFamily="34" charset="0"/>
              <a:cs typeface="NikoshBAN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7CB0AD8-7431-4B1A-B79B-10D7DFEBA6BF}"/>
              </a:ext>
            </a:extLst>
          </p:cNvPr>
          <p:cNvSpPr/>
          <p:nvPr/>
        </p:nvSpPr>
        <p:spPr>
          <a:xfrm>
            <a:off x="4860596" y="516184"/>
            <a:ext cx="3681237" cy="923330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  <a:cs typeface="NikoshBAN" panose="02000000000000000000" pitchFamily="2" charset="0"/>
              </a:rPr>
              <a:t>শিক্ষক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  <a:cs typeface="NikoshBAN" panose="02000000000000000000" pitchFamily="2" charset="0"/>
              </a:rPr>
              <a:t> 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  <a:cs typeface="NikoshBAN" panose="02000000000000000000" pitchFamily="2" charset="0"/>
              </a:rPr>
              <a:t>পরিচিতি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Monotype Corsiva" panose="03010101010201010101" pitchFamily="66" charset="0"/>
              <a:cs typeface="NikoshBAN" panose="02000000000000000000" pitchFamily="2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58F423-3784-990D-0373-DE3606907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EC9EBE4B-3DDD-4E52-AC4B-625EA5737377}" type="datetime1">
              <a:rPr lang="en-US" smtClean="0"/>
              <a:t>6/25/2026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DCAD4-F3BF-4A80-1B07-47095012E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667" y="1728438"/>
            <a:ext cx="3779085" cy="4650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582" y="1059365"/>
            <a:ext cx="4357339" cy="579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28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911721A-4B53-4A65-95BD-6EBAC9EC1F5D}"/>
              </a:ext>
            </a:extLst>
          </p:cNvPr>
          <p:cNvSpPr/>
          <p:nvPr/>
        </p:nvSpPr>
        <p:spPr>
          <a:xfrm>
            <a:off x="4516244" y="417747"/>
            <a:ext cx="39201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r>
              <a:rPr lang="en-US" sz="6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60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পরিচিতি</a:t>
            </a:r>
            <a:endParaRPr lang="en-US" sz="5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6DAAB1-D6DC-45DA-9378-B1D9F02DA689}"/>
              </a:ext>
            </a:extLst>
          </p:cNvPr>
          <p:cNvSpPr txBox="1"/>
          <p:nvPr/>
        </p:nvSpPr>
        <p:spPr>
          <a:xfrm>
            <a:off x="100362" y="1776418"/>
            <a:ext cx="5698272" cy="440120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শ্রেণিঃ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পঞ্চম</a:t>
            </a:r>
            <a:endParaRPr lang="bn-IN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বিষয়ঃ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প্রাথমিক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গণিত</a:t>
            </a:r>
            <a:endParaRPr lang="bn-IN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পাঠঃ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ঐকিক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নিয়ম</a:t>
            </a:r>
            <a:endParaRPr lang="bn-IN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পাঠ্যাংশঃ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সমস্যা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উদাহরণ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- ১১ (</a:t>
            </a:r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itchFamily="2" charset="0"/>
              </a:rPr>
              <a:t>পৃষ্ঠা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itchFamily="2" charset="0"/>
              </a:rPr>
              <a:t> - ২৪) </a:t>
            </a:r>
            <a:endParaRPr lang="bn-IN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সময়ঃ</a:t>
            </a: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৫0 </a:t>
            </a:r>
            <a:r>
              <a:rPr lang="en-US" sz="4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মিনিট</a:t>
            </a:r>
            <a:endParaRPr lang="en-US" sz="4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তারিখঃ</a:t>
            </a:r>
            <a:r>
              <a:rPr lang="en-US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১১/০৬/২০২৬ইং। </a:t>
            </a:r>
            <a:endParaRPr lang="bn-IN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E5D7F8-145C-377E-3858-B65172AF6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805" y="1396639"/>
            <a:ext cx="3718153" cy="51651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1F12EB-DAFA-80ED-F103-19DBED9F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51AC50EC-E307-4863-B5F7-A0ECA534B6D4}" type="datetime1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198337-CB9D-E3A1-BD43-637368E19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273" y="1583472"/>
            <a:ext cx="3434575" cy="46835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1065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FA6E52-B4B8-4ACD-9038-3DD50D042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60" y="411045"/>
            <a:ext cx="3805751" cy="31924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19E44C-A21A-4FB0-B451-F19D22F38D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4062" y="1024294"/>
            <a:ext cx="2508171" cy="17594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FD1FC5B-8469-46F4-9A75-D21369AD8DDA}"/>
              </a:ext>
            </a:extLst>
          </p:cNvPr>
          <p:cNvSpPr txBox="1"/>
          <p:nvPr/>
        </p:nvSpPr>
        <p:spPr>
          <a:xfrm>
            <a:off x="5233180" y="248358"/>
            <a:ext cx="3249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পূর্ব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জ্ঞান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যাচাই</a:t>
            </a:r>
            <a:endParaRPr lang="en-US" sz="4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1C7B32-FFBA-45C7-949A-4F609939C765}"/>
              </a:ext>
            </a:extLst>
          </p:cNvPr>
          <p:cNvSpPr txBox="1"/>
          <p:nvPr/>
        </p:nvSpPr>
        <p:spPr>
          <a:xfrm>
            <a:off x="2028135" y="4836484"/>
            <a:ext cx="84101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একটি তরমু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জের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দাম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৪টি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আমের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দামের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সমান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21FA7A-C1F5-47A0-8F72-33D963A7244D}"/>
              </a:ext>
            </a:extLst>
          </p:cNvPr>
          <p:cNvSpPr txBox="1"/>
          <p:nvPr/>
        </p:nvSpPr>
        <p:spPr>
          <a:xfrm>
            <a:off x="1464388" y="5758961"/>
            <a:ext cx="10787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একটি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তরমুজের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দাম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৩০০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টাকা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হলে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ি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আ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ম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র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দ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া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ম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ক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ত?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0D59C3-B208-4EB2-938D-3B5872C1DA05}"/>
              </a:ext>
            </a:extLst>
          </p:cNvPr>
          <p:cNvSpPr txBox="1"/>
          <p:nvPr/>
        </p:nvSpPr>
        <p:spPr>
          <a:xfrm>
            <a:off x="1985277" y="3853320"/>
            <a:ext cx="2097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৩০০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টাকা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E607C1-B59C-465D-8462-2FE9F9032476}"/>
              </a:ext>
            </a:extLst>
          </p:cNvPr>
          <p:cNvSpPr txBox="1"/>
          <p:nvPr/>
        </p:nvSpPr>
        <p:spPr>
          <a:xfrm>
            <a:off x="6091775" y="3581513"/>
            <a:ext cx="19418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৩০০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টাকা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AD504D-CF27-47C8-8DA4-D30A327DA725}"/>
              </a:ext>
            </a:extLst>
          </p:cNvPr>
          <p:cNvSpPr txBox="1"/>
          <p:nvPr/>
        </p:nvSpPr>
        <p:spPr>
          <a:xfrm>
            <a:off x="9665979" y="2898492"/>
            <a:ext cx="1756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৭৫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টাকা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2E4E36-BD54-4AAF-9AB0-BF692DDC7CDA}"/>
              </a:ext>
            </a:extLst>
          </p:cNvPr>
          <p:cNvSpPr txBox="1"/>
          <p:nvPr/>
        </p:nvSpPr>
        <p:spPr>
          <a:xfrm>
            <a:off x="5303873" y="4285927"/>
            <a:ext cx="2351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৩০০÷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৪=৭৫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87FDA8-A3D8-F1C6-A530-E30F01D33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B9EC1676-BF78-47BD-84D6-338C6DBCF65B}" type="datetime1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5AC13B-25F1-1130-7E6C-CEE5562F4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293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2" grpId="1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19310" y="105141"/>
            <a:ext cx="42773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আজকের</a:t>
            </a:r>
            <a:r>
              <a:rPr lang="en-US" sz="6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6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পাঠ</a:t>
            </a:r>
            <a:r>
              <a:rPr lang="en-US" sz="6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	</a:t>
            </a:r>
            <a:endParaRPr lang="bn-BD" sz="6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2746869"/>
            <a:ext cx="10363200" cy="280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চার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প্রক্রিয়া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সম্পর্কিত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সমস্যার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সমাধান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(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ঐকিক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নিয়ম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- </a:t>
            </a:r>
            <a:r>
              <a:rPr lang="en-US" sz="5867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উদাহরণ</a:t>
            </a:r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১১/পৃষ্ঠা-২৪)</a:t>
            </a:r>
          </a:p>
          <a:p>
            <a:pPr algn="ctr"/>
            <a:r>
              <a:rPr lang="en-US" sz="5867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	</a:t>
            </a:r>
            <a:endParaRPr lang="bn-BD" sz="5867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2CEAC2-80DE-075E-AC4E-72BC20A5A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C5EED430-40B6-4DBF-8A1A-FCD18F22F619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BB7C6E-B0CB-1630-0C08-8EF3E26F7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7724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7468" y="2413002"/>
            <a:ext cx="123501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8006" indent="-508006">
              <a:buFont typeface="Wingdings" panose="05000000000000000000" pitchFamily="2" charset="2"/>
              <a:buChar char="v"/>
            </a:pP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2.7.3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- 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গুণ ও ভাগ সংক্রান্ত সমস্যার সমাধান করতে পারবে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।</a:t>
            </a:r>
          </a:p>
          <a:p>
            <a:pPr marL="508006" indent="-508006">
              <a:buFont typeface="Wingdings" panose="05000000000000000000" pitchFamily="2" charset="2"/>
              <a:buChar char="v"/>
            </a:pP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2.7.6 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- 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যোগ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,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বি</a:t>
            </a:r>
            <a:r>
              <a:rPr lang="en-US" sz="4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য়ো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গ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,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গুণ ও ভাগ সংক্রান্ত চার </a:t>
            </a:r>
            <a:r>
              <a:rPr lang="bn-IN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স্তরবিশিষ্ট সমস্যা সমাধান করে যৌক্তিক ব্যাখ্যা প্রদান করতে পারবে</a:t>
            </a:r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।</a:t>
            </a:r>
          </a:p>
          <a:p>
            <a:pPr marL="508006" indent="-508006">
              <a:buFont typeface="Wingdings" panose="05000000000000000000" pitchFamily="2" charset="2"/>
              <a:buChar char="v"/>
            </a:pPr>
            <a:r>
              <a:rPr lang="bn-IN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2.7.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৭ - </a:t>
            </a:r>
            <a:r>
              <a:rPr lang="en-US" sz="4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চার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প্রক্রি</a:t>
            </a:r>
            <a:r>
              <a:rPr lang="en-US" sz="4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য়া</a:t>
            </a:r>
            <a:r>
              <a:rPr lang="bn-IN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 সংক্রান্ত দৈনন্দিন জীবনের বিভিন্ন সমস্যার সমাধান করতে পারবে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।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42361" y="629887"/>
            <a:ext cx="26627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শিখনফল</a:t>
            </a:r>
            <a:endParaRPr lang="en-US" sz="6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13CC8-2756-C843-5F00-E11D1DBD4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70D974B6-0941-42E2-95A3-9C060534A6CE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B5ABB-8193-4A75-6D19-7D0605EEE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61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EDE7B7-2A65-46CE-9DEC-7E126D3D0B8B}"/>
              </a:ext>
            </a:extLst>
          </p:cNvPr>
          <p:cNvSpPr txBox="1"/>
          <p:nvPr/>
        </p:nvSpPr>
        <p:spPr>
          <a:xfrm>
            <a:off x="3772871" y="233407"/>
            <a:ext cx="5259673" cy="923330"/>
          </a:xfrm>
          <a:prstGeom prst="rect">
            <a:avLst/>
          </a:prstGeo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IN" sz="5400" dirty="0">
                <a:latin typeface="NikoshBAN" panose="02000000000000000000" pitchFamily="2" charset="0"/>
                <a:cs typeface="NikoshBAN" panose="02000000000000000000" pitchFamily="2" charset="0"/>
              </a:rPr>
              <a:t>আজকের সমস্যা </a:t>
            </a:r>
            <a:endParaRPr lang="en-US" sz="5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FCCBF7-1EB4-44BD-A6E5-190F691D2834}"/>
              </a:ext>
            </a:extLst>
          </p:cNvPr>
          <p:cNvSpPr txBox="1"/>
          <p:nvPr/>
        </p:nvSpPr>
        <p:spPr>
          <a:xfrm>
            <a:off x="524106" y="1797991"/>
            <a:ext cx="75382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en-US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ও</a:t>
            </a:r>
            <a:r>
              <a:rPr lang="bn-IN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মেয়ের</a:t>
            </a:r>
            <a:r>
              <a:rPr lang="bn-IN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বয়সের </a:t>
            </a:r>
            <a:r>
              <a:rPr lang="bn-IN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৫৬ </a:t>
            </a:r>
            <a:r>
              <a:rPr lang="as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ছর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540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5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৩ 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গুণ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as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া</a:t>
            </a:r>
            <a:r>
              <a:rPr lang="as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as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্</a:t>
            </a:r>
            <a:r>
              <a:rPr lang="as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ত্যেকের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  <a:r>
              <a:rPr lang="bn-I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06F798-3057-C444-D4F6-69D3F87CC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12D2F942-A784-4AD0-975F-871B9F1A53B0}" type="datetime1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A772FF-CCAE-8E14-F32F-3A7BF9694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207" y="1092818"/>
            <a:ext cx="5288598" cy="5196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7477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0855" y="2503213"/>
            <a:ext cx="2064328" cy="429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745183" y="2511680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19571" y="2511680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8873839" y="2511680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823825" y="1773330"/>
            <a:ext cx="191129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46047" y="1632669"/>
            <a:ext cx="1828800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72175" y="1823432"/>
            <a:ext cx="148616" cy="67978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680855" y="1786661"/>
            <a:ext cx="136164" cy="70808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 flipH="1">
            <a:off x="10785771" y="1961589"/>
            <a:ext cx="152396" cy="55274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eft-Right Arrow 21"/>
          <p:cNvSpPr/>
          <p:nvPr/>
        </p:nvSpPr>
        <p:spPr>
          <a:xfrm>
            <a:off x="2823825" y="2273879"/>
            <a:ext cx="1911298" cy="236210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Left-Right Arrow 23"/>
          <p:cNvSpPr/>
          <p:nvPr/>
        </p:nvSpPr>
        <p:spPr>
          <a:xfrm>
            <a:off x="4920791" y="2255782"/>
            <a:ext cx="5879525" cy="264364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4745183" y="440459"/>
            <a:ext cx="428798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চিত্রে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আমরা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দেখতে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পেলাম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325290" y="3689138"/>
            <a:ext cx="451821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৩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গুণ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E9E57FF-965A-42A9-B74B-341C41F12954}"/>
              </a:ext>
            </a:extLst>
          </p:cNvPr>
          <p:cNvSpPr txBox="1"/>
          <p:nvPr/>
        </p:nvSpPr>
        <p:spPr>
          <a:xfrm>
            <a:off x="4018824" y="440459"/>
            <a:ext cx="534747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>
                <a:latin typeface="NikoshBAN" panose="02000000000000000000" pitchFamily="2" charset="0"/>
                <a:cs typeface="NikoshBAN" panose="02000000000000000000" pitchFamily="2" charset="0"/>
              </a:rPr>
              <a:t>ও মেয়ের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err="1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3600">
                <a:latin typeface="NikoshBAN" panose="02000000000000000000" pitchFamily="2" charset="0"/>
                <a:cs typeface="NikoshBAN" panose="02000000000000000000" pitchFamily="2" charset="0"/>
              </a:rPr>
              <a:t> ৫৬ 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ছ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র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0CDD34-0967-46F7-92FD-9C6A16756FDA}"/>
              </a:ext>
            </a:extLst>
          </p:cNvPr>
          <p:cNvSpPr txBox="1"/>
          <p:nvPr/>
        </p:nvSpPr>
        <p:spPr>
          <a:xfrm>
            <a:off x="4173447" y="5216282"/>
            <a:ext cx="482189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600">
                <a:latin typeface="NikoshBAN" panose="02000000000000000000" pitchFamily="2" charset="0"/>
                <a:cs typeface="NikoshBAN" panose="02000000000000000000" pitchFamily="2" charset="0"/>
              </a:rPr>
              <a:t>মেয়ের </a:t>
            </a:r>
            <a:r>
              <a:rPr lang="en-US" sz="36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600">
                <a:latin typeface="NikoshBAN" panose="02000000000000000000" pitchFamily="2" charset="0"/>
                <a:cs typeface="NikoshBAN" panose="02000000000000000000" pitchFamily="2" charset="0"/>
              </a:rPr>
              <a:t> ৪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গুণ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600">
                <a:latin typeface="NikoshBAN" panose="02000000000000000000" pitchFamily="2" charset="0"/>
                <a:cs typeface="NikoshBAN" panose="02000000000000000000" pitchFamily="2" charset="0"/>
              </a:rPr>
              <a:t>= </a:t>
            </a:r>
            <a:r>
              <a:rPr lang="en-US" sz="3600">
                <a:latin typeface="NikoshBAN" panose="02000000000000000000" pitchFamily="2" charset="0"/>
                <a:cs typeface="NikoshBAN" panose="02000000000000000000" pitchFamily="2" charset="0"/>
              </a:rPr>
              <a:t>৫৬</a:t>
            </a:r>
            <a:r>
              <a:rPr lang="bn-IN" sz="36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বছর 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EC223C-A585-3619-F145-97D04786F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9DDD1-7370-4FB4-816F-70E09AFC1BA1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E0EF81-C1DF-4A5C-E780-07709288B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E9FEE4-E17C-1460-F57B-185B8BA84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13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4" grpId="0" animBg="1"/>
      <p:bldP spid="26" grpId="0" animBg="1"/>
      <p:bldP spid="27" grpId="0" animBg="1"/>
      <p:bldP spid="20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0677" y="2493814"/>
            <a:ext cx="2064328" cy="429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698861" y="2493814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68704" y="2493814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783885" y="2493814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088769" y="1681603"/>
            <a:ext cx="18288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মাতার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25601" y="1678721"/>
            <a:ext cx="124692" cy="81221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626204" y="1691944"/>
            <a:ext cx="130068" cy="81221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695810" y="1745864"/>
            <a:ext cx="152403" cy="74506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-Right Arrow 12"/>
          <p:cNvSpPr/>
          <p:nvPr/>
        </p:nvSpPr>
        <p:spPr>
          <a:xfrm>
            <a:off x="2756272" y="2270702"/>
            <a:ext cx="1934248" cy="218787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-Right Arrow 13"/>
          <p:cNvSpPr/>
          <p:nvPr/>
        </p:nvSpPr>
        <p:spPr>
          <a:xfrm>
            <a:off x="4830377" y="2272145"/>
            <a:ext cx="5869045" cy="218786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747932" y="1694578"/>
            <a:ext cx="196436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49783" y="544087"/>
            <a:ext cx="7107382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মাতা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ও 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গুণ?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63640" y="4288263"/>
            <a:ext cx="655319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ও 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=মেয়ের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৪ গুণ।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DAB321-EEC1-F376-F1A8-84F45FAE5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375D-EA03-4CE0-8A39-EB7BA6483C3E}" type="datetime1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C36F18-CDBD-AE1B-65B6-D4A1BDD25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EDBDA27E-D53F-28B2-4D43-A64C3DCD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97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56167" y="2475280"/>
            <a:ext cx="2064328" cy="429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620495" y="2485502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684823" y="2489659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749151" y="2493816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774875" y="1553587"/>
            <a:ext cx="182880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44267" y="1900404"/>
            <a:ext cx="110836" cy="5527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66303" y="1876387"/>
            <a:ext cx="110836" cy="5527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702643" y="1927577"/>
            <a:ext cx="110836" cy="55274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-Right Arrow 12"/>
          <p:cNvSpPr/>
          <p:nvPr/>
        </p:nvSpPr>
        <p:spPr>
          <a:xfrm>
            <a:off x="2677139" y="2272525"/>
            <a:ext cx="1940845" cy="238685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-Right Arrow 13"/>
          <p:cNvSpPr/>
          <p:nvPr/>
        </p:nvSpPr>
        <p:spPr>
          <a:xfrm>
            <a:off x="4807669" y="2272145"/>
            <a:ext cx="5853405" cy="217514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718708" y="1721541"/>
            <a:ext cx="189927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96497" y="369028"/>
            <a:ext cx="7689270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যেহেতু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ও 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= মেয়ের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৪ গুণ।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552430" y="2901351"/>
            <a:ext cx="110836" cy="5527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688820" y="2901351"/>
            <a:ext cx="110836" cy="5527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3856633" y="3488686"/>
            <a:ext cx="562494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ও 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৫৬ বছর।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1" name="Left-Right Arrow 20"/>
          <p:cNvSpPr/>
          <p:nvPr/>
        </p:nvSpPr>
        <p:spPr>
          <a:xfrm>
            <a:off x="2677139" y="2997075"/>
            <a:ext cx="7983935" cy="183711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872350" y="3499624"/>
            <a:ext cx="5624946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= ৫৬÷৪=১৪ বছর।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18707" y="1818216"/>
            <a:ext cx="1899275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latin typeface="NikoshBAN" panose="02000000000000000000" pitchFamily="2" charset="0"/>
                <a:cs typeface="NikoshBAN" panose="02000000000000000000" pitchFamily="2" charset="0"/>
              </a:rPr>
              <a:t>মেয়ের </a:t>
            </a:r>
            <a:r>
              <a:rPr lang="en-US" sz="2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2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20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2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40764" y="1834075"/>
            <a:ext cx="1877217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latin typeface="NikoshBAN" panose="02000000000000000000" pitchFamily="2" charset="0"/>
                <a:cs typeface="NikoshBAN" panose="02000000000000000000" pitchFamily="2" charset="0"/>
              </a:rPr>
              <a:t>মেয়ের </a:t>
            </a:r>
            <a:r>
              <a:rPr lang="en-US" sz="20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2000">
                <a:latin typeface="NikoshBAN" panose="02000000000000000000" pitchFamily="2" charset="0"/>
                <a:cs typeface="NikoshBAN" panose="02000000000000000000" pitchFamily="2" charset="0"/>
              </a:rPr>
              <a:t> ৯ </a:t>
            </a:r>
            <a:r>
              <a:rPr lang="en-US" sz="2000" dirty="0" err="1">
                <a:latin typeface="NikoshBAN" panose="02000000000000000000" pitchFamily="2" charset="0"/>
                <a:cs typeface="NikoshBAN" panose="02000000000000000000" pitchFamily="2" charset="0"/>
              </a:rPr>
              <a:t>বছর</a:t>
            </a:r>
            <a:endParaRPr lang="en-US" sz="2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D2093B-53E1-A789-3B5C-8A8B70A0E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66E70-84F4-44C1-B93A-AA66025DCEF7}" type="datetime1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753095-DE03-1613-FEA1-BC05D2D7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CA909B9B-D8F2-C4A7-6BD1-0EC8C219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0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31" grpId="0" animBg="1"/>
      <p:bldP spid="32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6025" y="2474116"/>
            <a:ext cx="2064328" cy="429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62481" y="2474116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590433" y="2480473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54761" y="2480474"/>
            <a:ext cx="2064328" cy="4294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599658" y="1892211"/>
            <a:ext cx="110836" cy="5527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87883" y="1921374"/>
            <a:ext cx="110836" cy="5527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588404" y="1909294"/>
            <a:ext cx="110836" cy="55274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-Right Arrow 12"/>
          <p:cNvSpPr/>
          <p:nvPr/>
        </p:nvSpPr>
        <p:spPr>
          <a:xfrm>
            <a:off x="2630219" y="2252445"/>
            <a:ext cx="1955583" cy="241370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-Right Arrow 13"/>
          <p:cNvSpPr/>
          <p:nvPr/>
        </p:nvSpPr>
        <p:spPr>
          <a:xfrm>
            <a:off x="4694547" y="2272143"/>
            <a:ext cx="5844619" cy="221672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676293" y="1667670"/>
            <a:ext cx="1863434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>
                <a:latin typeface="NikoshBAN" panose="02000000000000000000" pitchFamily="2" charset="0"/>
                <a:cs typeface="NikoshBAN" panose="02000000000000000000" pitchFamily="2" charset="0"/>
              </a:rPr>
              <a:t>মেয়ের বয়স ১৪ </a:t>
            </a:r>
            <a:r>
              <a:rPr lang="en-US" dirty="0" err="1">
                <a:latin typeface="NikoshBAN" panose="02000000000000000000" pitchFamily="2" charset="0"/>
                <a:cs typeface="NikoshBAN" panose="02000000000000000000" pitchFamily="2" charset="0"/>
              </a:rPr>
              <a:t>বছর</a:t>
            </a:r>
            <a:endParaRPr lang="en-US" sz="2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77004" y="1583807"/>
            <a:ext cx="245225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03952" y="462586"/>
            <a:ext cx="5534029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যেহেতু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৩ গুণ।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07187" y="3017791"/>
            <a:ext cx="439188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=১৪×৩=৪২ বছর।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14686" y="1568127"/>
            <a:ext cx="3020288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200">
                <a:latin typeface="NikoshBAN" panose="02000000000000000000" pitchFamily="2" charset="0"/>
                <a:cs typeface="NikoshBAN" panose="02000000000000000000" pitchFamily="2" charset="0"/>
              </a:rPr>
              <a:t> ৪২ বছর।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01CB82-0F81-999C-5A1A-A70C562FE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B6319-E4F3-470A-B3CE-4E66A26F1751}" type="datetime1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BD3811-3251-414C-18F6-365D7E91C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6F2F7-9422-7BF5-9FC2-7E794062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924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3BAE53-F799-4CD6-BBED-659A31DC2CD9}"/>
              </a:ext>
            </a:extLst>
          </p:cNvPr>
          <p:cNvSpPr txBox="1"/>
          <p:nvPr/>
        </p:nvSpPr>
        <p:spPr>
          <a:xfrm>
            <a:off x="3543273" y="549299"/>
            <a:ext cx="59204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ও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মেয়ের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বয়সের সমষ্টি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50CC3D-E2A2-4FC7-BE03-2B4202C6631E}"/>
              </a:ext>
            </a:extLst>
          </p:cNvPr>
          <p:cNvSpPr txBox="1"/>
          <p:nvPr/>
        </p:nvSpPr>
        <p:spPr>
          <a:xfrm>
            <a:off x="3457049" y="557927"/>
            <a:ext cx="6330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গুণ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3674A8-7611-4ED9-AFA5-0A2A3788B02C}"/>
              </a:ext>
            </a:extLst>
          </p:cNvPr>
          <p:cNvSpPr txBox="1"/>
          <p:nvPr/>
        </p:nvSpPr>
        <p:spPr>
          <a:xfrm>
            <a:off x="2172132" y="1984792"/>
            <a:ext cx="9371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ও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মেয়ের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বয়সের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=মেয়ের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য়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স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ক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ত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গ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ু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ণ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E4C381-64E7-48D3-A37E-E1BFACC4D1CC}"/>
              </a:ext>
            </a:extLst>
          </p:cNvPr>
          <p:cNvSpPr txBox="1"/>
          <p:nvPr/>
        </p:nvSpPr>
        <p:spPr>
          <a:xfrm>
            <a:off x="3662203" y="1102040"/>
            <a:ext cx="59204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ও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মেয়ের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বয়সের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৫৬ বছর। 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FBCA86-9CB3-448B-952A-AA7FB8A88442}"/>
              </a:ext>
            </a:extLst>
          </p:cNvPr>
          <p:cNvSpPr txBox="1"/>
          <p:nvPr/>
        </p:nvSpPr>
        <p:spPr>
          <a:xfrm>
            <a:off x="3251896" y="1574217"/>
            <a:ext cx="6330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40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৩ গুণ। 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D0E3F3-90ED-4016-877C-B1DBBA5A661C}"/>
              </a:ext>
            </a:extLst>
          </p:cNvPr>
          <p:cNvSpPr txBox="1"/>
          <p:nvPr/>
        </p:nvSpPr>
        <p:spPr>
          <a:xfrm>
            <a:off x="2487252" y="2421863"/>
            <a:ext cx="9786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ও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মেয়ের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বয়সের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=মেয়ের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য়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স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as-IN" sz="4000"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(৩+১)=৪ গুণ।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89BB2A-AFD5-427F-A4EB-888DA05F08AD}"/>
              </a:ext>
            </a:extLst>
          </p:cNvPr>
          <p:cNvSpPr txBox="1"/>
          <p:nvPr/>
        </p:nvSpPr>
        <p:spPr>
          <a:xfrm>
            <a:off x="1676960" y="4626207"/>
            <a:ext cx="6330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4000" err="1"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৪ গুণ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= ৫৬ </a:t>
            </a:r>
            <a:r>
              <a:rPr lang="as-IN" sz="400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ছর।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9CB6E9-4B4E-45EC-B791-E88E0ABD0CDA}"/>
              </a:ext>
            </a:extLst>
          </p:cNvPr>
          <p:cNvSpPr txBox="1"/>
          <p:nvPr/>
        </p:nvSpPr>
        <p:spPr>
          <a:xfrm>
            <a:off x="1661513" y="5212738"/>
            <a:ext cx="6330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মেয়ের </a:t>
            </a:r>
            <a:r>
              <a:rPr lang="en-US" sz="40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=৫৬÷৪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=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১৪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বছর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। 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92CDE8-48AE-44AF-8874-8C88577560C4}"/>
              </a:ext>
            </a:extLst>
          </p:cNvPr>
          <p:cNvSpPr txBox="1"/>
          <p:nvPr/>
        </p:nvSpPr>
        <p:spPr>
          <a:xfrm>
            <a:off x="1785600" y="5812890"/>
            <a:ext cx="6330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১৪×৩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=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৪২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বছর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6DD202-ECD1-4F6B-A2A9-0B09C929B599}"/>
              </a:ext>
            </a:extLst>
          </p:cNvPr>
          <p:cNvSpPr txBox="1"/>
          <p:nvPr/>
        </p:nvSpPr>
        <p:spPr>
          <a:xfrm>
            <a:off x="926621" y="851926"/>
            <a:ext cx="1701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সমাধানঃ 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D6177F7-A538-435D-9B5B-07D123FEEE9B}"/>
              </a:ext>
            </a:extLst>
          </p:cNvPr>
          <p:cNvSpPr/>
          <p:nvPr/>
        </p:nvSpPr>
        <p:spPr>
          <a:xfrm>
            <a:off x="2530200" y="3501452"/>
            <a:ext cx="2156978" cy="41688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C1F59A-03EC-4879-BBAD-1FC8D0C43727}"/>
              </a:ext>
            </a:extLst>
          </p:cNvPr>
          <p:cNvSpPr/>
          <p:nvPr/>
        </p:nvSpPr>
        <p:spPr>
          <a:xfrm>
            <a:off x="8997202" y="3499029"/>
            <a:ext cx="2153046" cy="4200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282EEA4-2B47-4056-A1E0-C1EBE4453284}"/>
              </a:ext>
            </a:extLst>
          </p:cNvPr>
          <p:cNvSpPr txBox="1"/>
          <p:nvPr/>
        </p:nvSpPr>
        <p:spPr>
          <a:xfrm>
            <a:off x="2125328" y="3882055"/>
            <a:ext cx="2360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>
                <a:latin typeface="NikoshBAN" panose="02000000000000000000" pitchFamily="2" charset="0"/>
                <a:cs typeface="NikoshBAN" panose="02000000000000000000" pitchFamily="2" charset="0"/>
              </a:rPr>
              <a:t> মেয়ের বয়স </a:t>
            </a:r>
            <a:r>
              <a:rPr lang="bn-IN" sz="360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B247F09-D071-4A1C-B5EC-21536AAB31B9}"/>
              </a:ext>
            </a:extLst>
          </p:cNvPr>
          <p:cNvSpPr txBox="1"/>
          <p:nvPr/>
        </p:nvSpPr>
        <p:spPr>
          <a:xfrm>
            <a:off x="7039843" y="3873153"/>
            <a:ext cx="2153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31" name="Arrow: Bent-Up 30">
            <a:extLst>
              <a:ext uri="{FF2B5EF4-FFF2-40B4-BE49-F238E27FC236}">
                <a16:creationId xmlns:a16="http://schemas.microsoft.com/office/drawing/2014/main" id="{1F041330-8932-4851-8A4F-955C776D1E1D}"/>
              </a:ext>
            </a:extLst>
          </p:cNvPr>
          <p:cNvSpPr/>
          <p:nvPr/>
        </p:nvSpPr>
        <p:spPr>
          <a:xfrm rot="5400000">
            <a:off x="5612379" y="3120500"/>
            <a:ext cx="391709" cy="2253732"/>
          </a:xfrm>
          <a:prstGeom prst="bentUpArrow">
            <a:avLst/>
          </a:prstGeom>
          <a:solidFill>
            <a:schemeClr val="accent3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Arrow: Bent 32">
            <a:extLst>
              <a:ext uri="{FF2B5EF4-FFF2-40B4-BE49-F238E27FC236}">
                <a16:creationId xmlns:a16="http://schemas.microsoft.com/office/drawing/2014/main" id="{C22A8BC8-DDE2-497D-9002-B8B698AB3518}"/>
              </a:ext>
            </a:extLst>
          </p:cNvPr>
          <p:cNvSpPr/>
          <p:nvPr/>
        </p:nvSpPr>
        <p:spPr>
          <a:xfrm rot="10800000">
            <a:off x="8951002" y="3903632"/>
            <a:ext cx="2714577" cy="420010"/>
          </a:xfrm>
          <a:prstGeom prst="bent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7F4ABD5-5BC1-4BF6-99CA-0B4D23F90CC3}"/>
              </a:ext>
            </a:extLst>
          </p:cNvPr>
          <p:cNvSpPr/>
          <p:nvPr/>
        </p:nvSpPr>
        <p:spPr>
          <a:xfrm>
            <a:off x="6844156" y="3498325"/>
            <a:ext cx="2153046" cy="4200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EA0E019-D560-4336-926C-8FA2605BD332}"/>
              </a:ext>
            </a:extLst>
          </p:cNvPr>
          <p:cNvSpPr/>
          <p:nvPr/>
        </p:nvSpPr>
        <p:spPr>
          <a:xfrm>
            <a:off x="4689144" y="3502958"/>
            <a:ext cx="2153046" cy="4200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C72ED08-6580-4A88-81DF-A26613C4E52D}"/>
              </a:ext>
            </a:extLst>
          </p:cNvPr>
          <p:cNvSpPr txBox="1"/>
          <p:nvPr/>
        </p:nvSpPr>
        <p:spPr>
          <a:xfrm>
            <a:off x="11773144" y="3590416"/>
            <a:ext cx="1189544" cy="52322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latin typeface="NikoshBAN" panose="02000000000000000000" pitchFamily="2" charset="0"/>
                <a:cs typeface="NikoshBAN" panose="02000000000000000000" pitchFamily="2" charset="0"/>
              </a:rPr>
              <a:t>৫৬</a:t>
            </a:r>
            <a:r>
              <a:rPr lang="bn-IN" sz="2800" b="1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বছর  </a:t>
            </a:r>
            <a:r>
              <a:rPr lang="en-US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r>
              <a:rPr lang="bn-IN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2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5" name="Arrow: Bent 44">
            <a:extLst>
              <a:ext uri="{FF2B5EF4-FFF2-40B4-BE49-F238E27FC236}">
                <a16:creationId xmlns:a16="http://schemas.microsoft.com/office/drawing/2014/main" id="{DAE7C7F5-8858-4F60-BEF0-732747B10AFF}"/>
              </a:ext>
            </a:extLst>
          </p:cNvPr>
          <p:cNvSpPr/>
          <p:nvPr/>
        </p:nvSpPr>
        <p:spPr>
          <a:xfrm rot="5400000">
            <a:off x="6910094" y="-1076871"/>
            <a:ext cx="436955" cy="9196744"/>
          </a:xfrm>
          <a:prstGeom prst="bentArrow">
            <a:avLst>
              <a:gd name="adj1" fmla="val 25000"/>
              <a:gd name="adj2" fmla="val 35977"/>
              <a:gd name="adj3" fmla="val 27159"/>
              <a:gd name="adj4" fmla="val 41592"/>
            </a:avLst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936040A0-E6B2-0148-F995-32664434E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8E272451-EBE2-4E55-81D8-3D7F5E9B24BE}" type="datetime1">
              <a:rPr lang="en-US" smtClean="0"/>
              <a:t>6/25/2026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BE199A60-644D-74C9-9D7D-217EA33E6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43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 animBg="1"/>
      <p:bldP spid="13" grpId="1" animBg="1"/>
      <p:bldP spid="15" grpId="0" animBg="1"/>
      <p:bldP spid="17" grpId="0"/>
      <p:bldP spid="18" grpId="0"/>
      <p:bldP spid="31" grpId="0" animBg="1"/>
      <p:bldP spid="33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6419E4-954F-A230-8129-F8A5F607D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E1AD3-DE62-432E-A529-F21B6206D2C7}" type="datetime1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523E27-F060-C66F-4DD2-73B61FCFA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F6975D-E4D7-D785-D21A-5CE98875C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A0175-5D69-42F5-B0AC-8D3343A0CFEE}" type="slidenum">
              <a:rPr lang="en-US" smtClean="0"/>
              <a:t>13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7F1219-8510-F8C4-2A4E-C67B8844D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76118" y="1174770"/>
            <a:ext cx="3548451" cy="46634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C0DD55-3975-4F21-2A83-2E305549DB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6110" y="1141735"/>
            <a:ext cx="3518459" cy="46964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2A6B32-1BE9-4545-DFDB-042A5C16945B}"/>
              </a:ext>
            </a:extLst>
          </p:cNvPr>
          <p:cNvSpPr txBox="1"/>
          <p:nvPr/>
        </p:nvSpPr>
        <p:spPr>
          <a:xfrm>
            <a:off x="3357715" y="258683"/>
            <a:ext cx="6858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তোমার</a:t>
            </a:r>
            <a:r>
              <a:rPr lang="en-US" sz="4800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বইয়ের</a:t>
            </a:r>
            <a:r>
              <a:rPr lang="en-US" sz="4800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২৪ </a:t>
            </a:r>
            <a:r>
              <a:rPr lang="en-US" sz="4800" dirty="0" err="1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পৃষ্ঠা</a:t>
            </a:r>
            <a:r>
              <a:rPr lang="en-US" sz="4800" dirty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খোল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5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2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1481E-6 7.40741E-7 L 0.33854 -0.0023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1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AB8C68-4914-4E4A-9110-AA3D816DE3B2}"/>
              </a:ext>
            </a:extLst>
          </p:cNvPr>
          <p:cNvSpPr txBox="1"/>
          <p:nvPr/>
        </p:nvSpPr>
        <p:spPr>
          <a:xfrm>
            <a:off x="5119618" y="362505"/>
            <a:ext cx="3162298" cy="923330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400" dirty="0" err="1">
                <a:solidFill>
                  <a:srgbClr val="0070C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দলীয়</a:t>
            </a:r>
            <a:r>
              <a:rPr lang="en-US" sz="5400" dirty="0">
                <a:solidFill>
                  <a:srgbClr val="0070C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0070C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r>
              <a:rPr lang="en-US" sz="5400" dirty="0">
                <a:solidFill>
                  <a:srgbClr val="0070C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r>
              <a:rPr lang="bn-IN" sz="5400" dirty="0">
                <a:solidFill>
                  <a:srgbClr val="0070C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5400" dirty="0">
              <a:solidFill>
                <a:srgbClr val="0070C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B64901-8E1C-40E9-BC35-7F6F515D22B0}"/>
              </a:ext>
            </a:extLst>
          </p:cNvPr>
          <p:cNvSpPr txBox="1"/>
          <p:nvPr/>
        </p:nvSpPr>
        <p:spPr>
          <a:xfrm>
            <a:off x="553345" y="2884967"/>
            <a:ext cx="74309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পিতা ও পুত্রের বয়সের সমষ্টি 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৬০ </a:t>
            </a:r>
            <a:r>
              <a:rPr lang="as-IN" sz="44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ছর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পিতার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প</a:t>
            </a:r>
            <a:r>
              <a:rPr lang="as-IN" sz="4400" dirty="0">
                <a:latin typeface="NikoshBAN" panose="02000000000000000000" pitchFamily="2" charset="0"/>
                <a:cs typeface="NikoshBAN" panose="02000000000000000000" pitchFamily="2" charset="0"/>
              </a:rPr>
              <a:t>ু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ত</a:t>
            </a:r>
            <a:r>
              <a:rPr lang="as-IN" sz="4400" dirty="0">
                <a:latin typeface="NikoshBAN" panose="02000000000000000000" pitchFamily="2" charset="0"/>
                <a:cs typeface="NikoshBAN" panose="02000000000000000000" pitchFamily="2" charset="0"/>
              </a:rPr>
              <a:t>্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as-IN" sz="4400" dirty="0"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র </a:t>
            </a:r>
            <a:r>
              <a:rPr lang="as-IN" sz="44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য়সের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৪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গুণ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তাদের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প্রত্যেকের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E2204-47D3-4313-AE51-133C57855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626ABB2F-F7EB-4414-A5C4-0AC49FEF100E}" type="datetime1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D39758-1737-157F-6C5A-923E008CF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325" y="1433395"/>
            <a:ext cx="4116660" cy="5145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91502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1469270" y="1852064"/>
            <a:ext cx="71175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পিতার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র্তমান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৪৮ ব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ছ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র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হ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ল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ছর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হবে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 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4C2F82-617D-4B58-9533-F06A301AB769}"/>
              </a:ext>
            </a:extLst>
          </p:cNvPr>
          <p:cNvSpPr txBox="1"/>
          <p:nvPr/>
        </p:nvSpPr>
        <p:spPr>
          <a:xfrm>
            <a:off x="1441553" y="3483538"/>
            <a:ext cx="7541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৫ বছর পর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পিতার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বয়স হবে ৪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৮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+৫=৫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৩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বছর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505D2-B410-4325-945A-361C97B4B56D}"/>
              </a:ext>
            </a:extLst>
          </p:cNvPr>
          <p:cNvSpPr txBox="1"/>
          <p:nvPr/>
        </p:nvSpPr>
        <p:spPr>
          <a:xfrm>
            <a:off x="5402606" y="217811"/>
            <a:ext cx="2674594" cy="70788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একটু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দেখ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826A1D0-DCEA-42CD-81E7-8411D992513D}"/>
              </a:ext>
            </a:extLst>
          </p:cNvPr>
          <p:cNvCxnSpPr>
            <a:cxnSpLocks/>
          </p:cNvCxnSpPr>
          <p:nvPr/>
        </p:nvCxnSpPr>
        <p:spPr>
          <a:xfrm>
            <a:off x="9628111" y="3837482"/>
            <a:ext cx="2646337" cy="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7EF9894-10E7-4B4E-8F8E-F66A90D5144A}"/>
              </a:ext>
            </a:extLst>
          </p:cNvPr>
          <p:cNvCxnSpPr>
            <a:cxnSpLocks/>
          </p:cNvCxnSpPr>
          <p:nvPr/>
        </p:nvCxnSpPr>
        <p:spPr>
          <a:xfrm flipV="1">
            <a:off x="9628110" y="1169234"/>
            <a:ext cx="0" cy="266824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970A17C-48C0-4235-80F3-B543A3677948}"/>
              </a:ext>
            </a:extLst>
          </p:cNvPr>
          <p:cNvCxnSpPr/>
          <p:nvPr/>
        </p:nvCxnSpPr>
        <p:spPr>
          <a:xfrm flipV="1">
            <a:off x="9628111" y="1852063"/>
            <a:ext cx="2001759" cy="19854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B96CD7-01E0-49D1-AFC8-E3343D2DC6FB}"/>
              </a:ext>
            </a:extLst>
          </p:cNvPr>
          <p:cNvSpPr txBox="1"/>
          <p:nvPr/>
        </p:nvSpPr>
        <p:spPr>
          <a:xfrm>
            <a:off x="10024767" y="3812424"/>
            <a:ext cx="1982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৫ বছর পর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772301-9684-4179-A9B7-C36860B06188}"/>
              </a:ext>
            </a:extLst>
          </p:cNvPr>
          <p:cNvSpPr txBox="1"/>
          <p:nvPr/>
        </p:nvSpPr>
        <p:spPr>
          <a:xfrm>
            <a:off x="1316463" y="4333220"/>
            <a:ext cx="77921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একই ভাবে, </a:t>
            </a:r>
          </a:p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পুত্রের বর্তমান বয়স 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১২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বছর হলে ৫ বছর পর পুত্রের বয়স হবে ১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+৫=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১৭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বছর</a:t>
            </a:r>
            <a:r>
              <a:rPr lang="en-US" sz="400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0806692-D343-4A51-9024-26270B27D832}"/>
              </a:ext>
            </a:extLst>
          </p:cNvPr>
          <p:cNvSpPr txBox="1"/>
          <p:nvPr/>
        </p:nvSpPr>
        <p:spPr>
          <a:xfrm>
            <a:off x="10401357" y="1872039"/>
            <a:ext cx="7631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৪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৮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E69BF7-432A-424B-BFC5-FEAB9A77FF51}"/>
              </a:ext>
            </a:extLst>
          </p:cNvPr>
          <p:cNvSpPr txBox="1"/>
          <p:nvPr/>
        </p:nvSpPr>
        <p:spPr>
          <a:xfrm>
            <a:off x="10830322" y="2159839"/>
            <a:ext cx="533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3195A2-257F-486D-AD31-E4510A683815}"/>
              </a:ext>
            </a:extLst>
          </p:cNvPr>
          <p:cNvSpPr txBox="1"/>
          <p:nvPr/>
        </p:nvSpPr>
        <p:spPr>
          <a:xfrm>
            <a:off x="11113679" y="1872039"/>
            <a:ext cx="604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3F346F1-174B-4502-B2C9-D8FA07D6EDB9}"/>
              </a:ext>
            </a:extLst>
          </p:cNvPr>
          <p:cNvSpPr txBox="1"/>
          <p:nvPr/>
        </p:nvSpPr>
        <p:spPr>
          <a:xfrm>
            <a:off x="11018877" y="1376785"/>
            <a:ext cx="718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৩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 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88B8EA-607F-57AB-214E-D20A0FEA3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9A7A5B73-841D-4318-AED4-0529C5632FFC}" type="datetime1">
              <a:rPr lang="en-US" smtClean="0"/>
              <a:t>6/25/2026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8614CDB-48E9-3C45-706F-5FF2C0A80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42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/>
      <p:bldP spid="16" grpId="0"/>
      <p:bldP spid="17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5619611" y="384167"/>
            <a:ext cx="2654594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একক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8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en-US" sz="4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1109593" y="1414840"/>
            <a:ext cx="68635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পিতা ও পুত্রের বয়সের সমষ্টি ১০০ বছর</a:t>
            </a:r>
            <a:r>
              <a:rPr lang="bn-IN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40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bn-IN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পিতার বয়স পুত্রের বয়সের ৩ গুণ।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1628067" y="3434448"/>
            <a:ext cx="81729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r>
              <a:rPr lang="bn-IN" sz="40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. পুত্রের বয়স কত?    </a:t>
            </a:r>
            <a:endParaRPr lang="en-US" sz="4000" dirty="0">
              <a:solidFill>
                <a:srgbClr val="7030A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1628066" y="4227677"/>
            <a:ext cx="4288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.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পিতার বয়স কত?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46918-E4DA-1781-1847-817AA4A6E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637E9301-D27D-44DD-B51F-09BCF63D4B66}" type="datetime1">
              <a:rPr lang="en-US" smtClean="0"/>
              <a:t>6/25/2026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0B14FB3-4278-3DEF-16DE-B4D0BECDB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140" y="1873403"/>
            <a:ext cx="3507377" cy="43935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10075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503088-32E0-4292-9E41-BA718A3D77BA}"/>
              </a:ext>
            </a:extLst>
          </p:cNvPr>
          <p:cNvSpPr/>
          <p:nvPr/>
        </p:nvSpPr>
        <p:spPr>
          <a:xfrm>
            <a:off x="1168924" y="1470898"/>
            <a:ext cx="11415860" cy="472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5529507" y="313119"/>
            <a:ext cx="1543353" cy="7078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মূল্যায়ন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9CD12CB-13BD-4F2B-A481-81468D5B2E76}"/>
              </a:ext>
            </a:extLst>
          </p:cNvPr>
          <p:cNvSpPr txBox="1"/>
          <p:nvPr/>
        </p:nvSpPr>
        <p:spPr>
          <a:xfrm>
            <a:off x="1131216" y="1470899"/>
            <a:ext cx="11434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মা ও পুত্রের বয়সের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সমষ্টি ৬৮ বছর। 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মায়ের বয়স পুত্রের বয়সের ৩ গুণ। 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8A40F2C4-66A7-4F85-847A-E270031CD7A4}"/>
              </a:ext>
            </a:extLst>
          </p:cNvPr>
          <p:cNvSpPr txBox="1"/>
          <p:nvPr/>
        </p:nvSpPr>
        <p:spPr>
          <a:xfrm>
            <a:off x="2126010" y="2863893"/>
            <a:ext cx="70493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q"/>
            </a:pP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মা ও পুত্রের প্র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ত্যেকে</a:t>
            </a: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র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বয়স কত?   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F3803ED9-22B7-4FC3-B242-3DBF50F446C2}"/>
              </a:ext>
            </a:extLst>
          </p:cNvPr>
          <p:cNvSpPr txBox="1"/>
          <p:nvPr/>
        </p:nvSpPr>
        <p:spPr>
          <a:xfrm>
            <a:off x="2126009" y="4072032"/>
            <a:ext cx="8450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q"/>
            </a:pPr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৬ বছর পর মা ও পুত্রের বয়সের সমষ্টি </a:t>
            </a:r>
            <a:r>
              <a:rPr lang="bn-IN" sz="4000">
                <a:latin typeface="NikoshBAN" panose="02000000000000000000" pitchFamily="2" charset="0"/>
                <a:cs typeface="NikoshBAN" panose="02000000000000000000" pitchFamily="2" charset="0"/>
              </a:rPr>
              <a:t>কত হবে?       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408AF34-D42C-26DF-DACD-B3FE9D270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B54098FE-8536-4C0F-A6A0-8D920E94149B}" type="datetime1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857F65-CADE-A498-BD01-497F37F30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32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Same Side Corner Rectangle 3"/>
          <p:cNvSpPr/>
          <p:nvPr/>
        </p:nvSpPr>
        <p:spPr>
          <a:xfrm>
            <a:off x="3906980" y="554182"/>
            <a:ext cx="5237020" cy="869265"/>
          </a:xfrm>
          <a:prstGeom prst="snip2SameRect">
            <a:avLst>
              <a:gd name="adj1" fmla="val 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মিলিয়ে</a:t>
            </a:r>
            <a:r>
              <a:rPr lang="en-US" sz="54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নেই</a:t>
            </a:r>
            <a:r>
              <a:rPr lang="en-US" sz="54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6" name="Flowchart: Punched Tape 5"/>
          <p:cNvSpPr/>
          <p:nvPr/>
        </p:nvSpPr>
        <p:spPr>
          <a:xfrm>
            <a:off x="1233055" y="2920621"/>
            <a:ext cx="11129543" cy="3425588"/>
          </a:xfrm>
          <a:prstGeom prst="flowChartPunchedTap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000" dirty="0" err="1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পুত্রের</a:t>
            </a:r>
            <a:r>
              <a:rPr lang="en-US" sz="50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000" dirty="0" err="1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50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= ৬৮÷৪= </a:t>
            </a:r>
            <a:r>
              <a:rPr lang="en-US" sz="500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১৭ বছর।</a:t>
            </a:r>
            <a:endParaRPr lang="en-US" sz="5000" dirty="0">
              <a:solidFill>
                <a:schemeClr val="bg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5000" dirty="0" err="1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50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000" dirty="0" err="1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500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= ১৭</a:t>
            </a:r>
            <a:r>
              <a:rPr lang="en-US" sz="540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×৩= ৫১ বছর।</a:t>
            </a:r>
            <a:endParaRPr lang="en-US" sz="5000" dirty="0">
              <a:solidFill>
                <a:schemeClr val="bg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FC095A-0197-2E54-7387-2431AC270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318B-3B59-463C-9059-10B98A54D5E1}" type="datetime1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9E49F5-38B2-E83A-35EE-E495FFAE8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47B19C-4527-966A-5DF6-658994183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20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Same Side Corner Rectangle 3"/>
          <p:cNvSpPr/>
          <p:nvPr/>
        </p:nvSpPr>
        <p:spPr>
          <a:xfrm>
            <a:off x="3796144" y="152401"/>
            <a:ext cx="5237020" cy="736134"/>
          </a:xfrm>
          <a:prstGeom prst="snip2SameRect">
            <a:avLst>
              <a:gd name="adj1" fmla="val 0"/>
              <a:gd name="adj2" fmla="val 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বাড়ীর</a:t>
            </a:r>
            <a:r>
              <a:rPr lang="en-US" sz="5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5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Flowchart: Alternate Process 2"/>
          <p:cNvSpPr/>
          <p:nvPr/>
        </p:nvSpPr>
        <p:spPr>
          <a:xfrm>
            <a:off x="2758605" y="1938090"/>
            <a:ext cx="7400156" cy="39832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পুত্রের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সমষ্টি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৬০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বছর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মায়ের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পুত্রের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বয়সের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৩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গুণ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তাদের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প্রত্যেকের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বয়স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কত</a:t>
            </a:r>
            <a:r>
              <a:rPr lang="en-US" sz="54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6F8A37-2178-0C66-E0D5-8FD36573D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EEE04-8BEB-47A6-9E9D-0973FC1FBBB0}" type="datetime1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E27F66-E830-2E73-B6EC-92C5B9231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s-IN" smtClean="0"/>
              <a:t>সোহেল মিয়া, স শি, কংশেরকুল স প্রা বি, ভালুকা, ময়মনসিংহ। ০১৭২১৪৯১৪১১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10D07-000A-6451-F78B-82A053FC5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5E18-F497-4D4C-8D8D-A1D11468B71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13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12994" y="2074127"/>
            <a:ext cx="61666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ক্লাসে</a:t>
            </a:r>
            <a:r>
              <a:rPr lang="en-US" sz="8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থাকার</a:t>
            </a:r>
            <a:r>
              <a:rPr lang="en-US" sz="8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জন্য</a:t>
            </a:r>
            <a:r>
              <a:rPr lang="en-US" sz="8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সবাইকে</a:t>
            </a:r>
            <a:r>
              <a:rPr lang="en-US" sz="8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ধন্যবাদ</a:t>
            </a:r>
            <a:r>
              <a:rPr lang="en-US" sz="8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  </a:t>
            </a:r>
            <a:endParaRPr lang="en-US" sz="8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99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523</TotalTime>
  <Words>968</Words>
  <Application>Microsoft Office PowerPoint</Application>
  <PresentationFormat>Custom</PresentationFormat>
  <Paragraphs>148</Paragraphs>
  <Slides>20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Arial</vt:lpstr>
      <vt:lpstr>Arial Narrow</vt:lpstr>
      <vt:lpstr>Calibri</vt:lpstr>
      <vt:lpstr>Calibri Light</vt:lpstr>
      <vt:lpstr>Monotype Corsiva</vt:lpstr>
      <vt:lpstr>NikoshBAN</vt:lpstr>
      <vt:lpstr>Times New Roman</vt:lpstr>
      <vt:lpstr>Vrinda</vt:lpstr>
      <vt:lpstr>Wingdings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Belayet Hossain</dc:creator>
  <cp:lastModifiedBy>Stars</cp:lastModifiedBy>
  <cp:revision>181</cp:revision>
  <dcterms:created xsi:type="dcterms:W3CDTF">2019-10-31T12:47:31Z</dcterms:created>
  <dcterms:modified xsi:type="dcterms:W3CDTF">2026-06-25T02:01:38Z</dcterms:modified>
</cp:coreProperties>
</file>