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1"/>
  </p:notesMasterIdLst>
  <p:sldIdLst>
    <p:sldId id="293" r:id="rId2"/>
    <p:sldId id="292" r:id="rId3"/>
    <p:sldId id="294" r:id="rId4"/>
    <p:sldId id="299" r:id="rId5"/>
    <p:sldId id="323" r:id="rId6"/>
    <p:sldId id="295" r:id="rId7"/>
    <p:sldId id="332" r:id="rId8"/>
    <p:sldId id="318" r:id="rId9"/>
    <p:sldId id="300" r:id="rId10"/>
    <p:sldId id="324" r:id="rId11"/>
    <p:sldId id="325" r:id="rId12"/>
    <p:sldId id="303" r:id="rId13"/>
    <p:sldId id="326" r:id="rId14"/>
    <p:sldId id="327" r:id="rId15"/>
    <p:sldId id="328" r:id="rId16"/>
    <p:sldId id="296" r:id="rId17"/>
    <p:sldId id="329" r:id="rId18"/>
    <p:sldId id="330" r:id="rId19"/>
    <p:sldId id="304" r:id="rId20"/>
    <p:sldId id="305" r:id="rId21"/>
    <p:sldId id="306" r:id="rId22"/>
    <p:sldId id="307" r:id="rId23"/>
    <p:sldId id="308" r:id="rId24"/>
    <p:sldId id="331" r:id="rId25"/>
    <p:sldId id="301" r:id="rId26"/>
    <p:sldId id="311" r:id="rId27"/>
    <p:sldId id="298" r:id="rId28"/>
    <p:sldId id="320" r:id="rId29"/>
    <p:sldId id="317"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33"/>
    <a:srgbClr val="FF99FF"/>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5E1DD2B-82DF-4F5B-BDBE-DE1A23CE0E7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D85EFE8-584B-46D6-B7D6-86F8BBDA2BD6}"/>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0CBFE4-6B85-4A47-8852-85EDB8FB6224}" type="datetimeFigureOut">
              <a:rPr lang="en-US" smtClean="0"/>
              <a:t>6/28/2026</a:t>
            </a:fld>
            <a:endParaRPr lang="en-US"/>
          </a:p>
        </p:txBody>
      </p:sp>
      <p:sp>
        <p:nvSpPr>
          <p:cNvPr id="4" name="Slide Image Placeholder 3">
            <a:extLst>
              <a:ext uri="{FF2B5EF4-FFF2-40B4-BE49-F238E27FC236}">
                <a16:creationId xmlns:a16="http://schemas.microsoft.com/office/drawing/2014/main" id="{075EE220-A886-4CD5-8B93-66CF47287210}"/>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a:extLst>
              <a:ext uri="{FF2B5EF4-FFF2-40B4-BE49-F238E27FC236}">
                <a16:creationId xmlns:a16="http://schemas.microsoft.com/office/drawing/2014/main" id="{21CBBDD5-F335-459C-9710-3340F7C23D53}"/>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1089EB32-F093-433E-BDC5-3A652508579A}"/>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a:extLst>
              <a:ext uri="{FF2B5EF4-FFF2-40B4-BE49-F238E27FC236}">
                <a16:creationId xmlns:a16="http://schemas.microsoft.com/office/drawing/2014/main" id="{34CA6723-A311-4B89-948B-50F15DAB20C5}"/>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979651-1833-4894-8C15-3CC3862463D2}"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3FEDC1-3ABE-4873-9EBB-9F4DE713D5F1}" type="slidenum">
              <a:rPr lang="en-US" smtClean="0"/>
              <a:t>28</a:t>
            </a:fld>
            <a:endParaRPr lang="en-US"/>
          </a:p>
        </p:txBody>
      </p:sp>
    </p:spTree>
    <p:extLst>
      <p:ext uri="{BB962C8B-B14F-4D97-AF65-F5344CB8AC3E}">
        <p14:creationId xmlns:p14="http://schemas.microsoft.com/office/powerpoint/2010/main" val="34193591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00A1699-41AF-4CC9-8561-75AADD022258}" type="datetimeFigureOut">
              <a:rPr lang="en-US" smtClean="0"/>
              <a:t>6/28/2026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090800-6ECD-4FE2-8CAA-EEA516CCDC1B}" type="slidenum">
              <a:rPr lang="en-US" smtClean="0"/>
              <a:t>‹#›</a:t>
            </a:fld>
            <a:endParaRPr lang="en-US"/>
          </a:p>
        </p:txBody>
      </p:sp>
    </p:spTree>
    <p:extLst>
      <p:ext uri="{BB962C8B-B14F-4D97-AF65-F5344CB8AC3E}">
        <p14:creationId xmlns:p14="http://schemas.microsoft.com/office/powerpoint/2010/main" val="2708477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00A1699-41AF-4CC9-8561-75AADD022258}" type="datetimeFigureOut">
              <a:rPr lang="en-US" smtClean="0"/>
              <a:t>6/28/2026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090800-6ECD-4FE2-8CAA-EEA516CCDC1B}" type="slidenum">
              <a:rPr lang="en-US" smtClean="0"/>
              <a:t>‹#›</a:t>
            </a:fld>
            <a:endParaRPr lang="en-US"/>
          </a:p>
        </p:txBody>
      </p:sp>
    </p:spTree>
    <p:extLst>
      <p:ext uri="{BB962C8B-B14F-4D97-AF65-F5344CB8AC3E}">
        <p14:creationId xmlns:p14="http://schemas.microsoft.com/office/powerpoint/2010/main" val="26405538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00A1699-41AF-4CC9-8561-75AADD022258}" type="datetimeFigureOut">
              <a:rPr lang="en-US" smtClean="0"/>
              <a:t>6/28/2026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090800-6ECD-4FE2-8CAA-EEA516CCDC1B}" type="slidenum">
              <a:rPr lang="en-US" smtClean="0"/>
              <a:t>‹#›</a:t>
            </a:fld>
            <a:endParaRPr lang="en-US"/>
          </a:p>
        </p:txBody>
      </p:sp>
    </p:spTree>
    <p:extLst>
      <p:ext uri="{BB962C8B-B14F-4D97-AF65-F5344CB8AC3E}">
        <p14:creationId xmlns:p14="http://schemas.microsoft.com/office/powerpoint/2010/main" val="3233640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00A1699-41AF-4CC9-8561-75AADD022258}" type="datetimeFigureOut">
              <a:rPr lang="en-US" smtClean="0"/>
              <a:t>6/28/2026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090800-6ECD-4FE2-8CAA-EEA516CCDC1B}" type="slidenum">
              <a:rPr lang="en-US" smtClean="0"/>
              <a:t>‹#›</a:t>
            </a:fld>
            <a:endParaRPr lang="en-US"/>
          </a:p>
        </p:txBody>
      </p:sp>
    </p:spTree>
    <p:extLst>
      <p:ext uri="{BB962C8B-B14F-4D97-AF65-F5344CB8AC3E}">
        <p14:creationId xmlns:p14="http://schemas.microsoft.com/office/powerpoint/2010/main" val="42300470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00A1699-41AF-4CC9-8561-75AADD022258}" type="datetimeFigureOut">
              <a:rPr lang="en-US" smtClean="0"/>
              <a:t>6/28/2026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090800-6ECD-4FE2-8CAA-EEA516CCDC1B}" type="slidenum">
              <a:rPr lang="en-US" smtClean="0"/>
              <a:t>‹#›</a:t>
            </a:fld>
            <a:endParaRPr lang="en-US"/>
          </a:p>
        </p:txBody>
      </p:sp>
    </p:spTree>
    <p:extLst>
      <p:ext uri="{BB962C8B-B14F-4D97-AF65-F5344CB8AC3E}">
        <p14:creationId xmlns:p14="http://schemas.microsoft.com/office/powerpoint/2010/main" val="33567121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00A1699-41AF-4CC9-8561-75AADD022258}" type="datetimeFigureOut">
              <a:rPr lang="en-US" smtClean="0"/>
              <a:t>6/28/2026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090800-6ECD-4FE2-8CAA-EEA516CCDC1B}" type="slidenum">
              <a:rPr lang="en-US" smtClean="0"/>
              <a:t>‹#›</a:t>
            </a:fld>
            <a:endParaRPr lang="en-US"/>
          </a:p>
        </p:txBody>
      </p:sp>
    </p:spTree>
    <p:extLst>
      <p:ext uri="{BB962C8B-B14F-4D97-AF65-F5344CB8AC3E}">
        <p14:creationId xmlns:p14="http://schemas.microsoft.com/office/powerpoint/2010/main" val="37092235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00A1699-41AF-4CC9-8561-75AADD022258}" type="datetimeFigureOut">
              <a:rPr lang="en-US" smtClean="0"/>
              <a:t>6/28/2026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2090800-6ECD-4FE2-8CAA-EEA516CCDC1B}" type="slidenum">
              <a:rPr lang="en-US" smtClean="0"/>
              <a:t>‹#›</a:t>
            </a:fld>
            <a:endParaRPr lang="en-US"/>
          </a:p>
        </p:txBody>
      </p:sp>
    </p:spTree>
    <p:extLst>
      <p:ext uri="{BB962C8B-B14F-4D97-AF65-F5344CB8AC3E}">
        <p14:creationId xmlns:p14="http://schemas.microsoft.com/office/powerpoint/2010/main" val="2248636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00A1699-41AF-4CC9-8561-75AADD022258}" type="datetimeFigureOut">
              <a:rPr lang="en-US" smtClean="0"/>
              <a:t>6/28/2026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2090800-6ECD-4FE2-8CAA-EEA516CCDC1B}" type="slidenum">
              <a:rPr lang="en-US" smtClean="0"/>
              <a:t>‹#›</a:t>
            </a:fld>
            <a:endParaRPr lang="en-US"/>
          </a:p>
        </p:txBody>
      </p:sp>
    </p:spTree>
    <p:extLst>
      <p:ext uri="{BB962C8B-B14F-4D97-AF65-F5344CB8AC3E}">
        <p14:creationId xmlns:p14="http://schemas.microsoft.com/office/powerpoint/2010/main" val="3839381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0A1699-41AF-4CC9-8561-75AADD022258}" type="datetimeFigureOut">
              <a:rPr lang="en-US" smtClean="0"/>
              <a:t>6/28/2026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2090800-6ECD-4FE2-8CAA-EEA516CCDC1B}" type="slidenum">
              <a:rPr lang="en-US" smtClean="0"/>
              <a:t>‹#›</a:t>
            </a:fld>
            <a:endParaRPr lang="en-US"/>
          </a:p>
        </p:txBody>
      </p:sp>
    </p:spTree>
    <p:extLst>
      <p:ext uri="{BB962C8B-B14F-4D97-AF65-F5344CB8AC3E}">
        <p14:creationId xmlns:p14="http://schemas.microsoft.com/office/powerpoint/2010/main" val="3545368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00A1699-41AF-4CC9-8561-75AADD022258}" type="datetimeFigureOut">
              <a:rPr lang="en-US" smtClean="0"/>
              <a:t>6/28/2026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090800-6ECD-4FE2-8CAA-EEA516CCDC1B}" type="slidenum">
              <a:rPr lang="en-US" smtClean="0"/>
              <a:t>‹#›</a:t>
            </a:fld>
            <a:endParaRPr lang="en-US"/>
          </a:p>
        </p:txBody>
      </p:sp>
    </p:spTree>
    <p:extLst>
      <p:ext uri="{BB962C8B-B14F-4D97-AF65-F5344CB8AC3E}">
        <p14:creationId xmlns:p14="http://schemas.microsoft.com/office/powerpoint/2010/main" val="3351033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00A1699-41AF-4CC9-8561-75AADD022258}" type="datetimeFigureOut">
              <a:rPr lang="en-US" smtClean="0"/>
              <a:t>6/28/2026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090800-6ECD-4FE2-8CAA-EEA516CCDC1B}" type="slidenum">
              <a:rPr lang="en-US" smtClean="0"/>
              <a:t>‹#›</a:t>
            </a:fld>
            <a:endParaRPr lang="en-US"/>
          </a:p>
        </p:txBody>
      </p:sp>
    </p:spTree>
    <p:extLst>
      <p:ext uri="{BB962C8B-B14F-4D97-AF65-F5344CB8AC3E}">
        <p14:creationId xmlns:p14="http://schemas.microsoft.com/office/powerpoint/2010/main" val="35603523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0A1699-41AF-4CC9-8561-75AADD022258}" type="datetimeFigureOut">
              <a:rPr lang="en-US" smtClean="0"/>
              <a:t>6/28/2026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090800-6ECD-4FE2-8CAA-EEA516CCDC1B}" type="slidenum">
              <a:rPr lang="en-US" smtClean="0"/>
              <a:t>‹#›</a:t>
            </a:fld>
            <a:endParaRPr lang="en-US"/>
          </a:p>
        </p:txBody>
      </p:sp>
    </p:spTree>
    <p:extLst>
      <p:ext uri="{BB962C8B-B14F-4D97-AF65-F5344CB8AC3E}">
        <p14:creationId xmlns:p14="http://schemas.microsoft.com/office/powerpoint/2010/main" val="26107515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f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7.jfif"/><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7.xml"/><Relationship Id="rId1" Type="http://schemas.openxmlformats.org/officeDocument/2006/relationships/video" Target="https://www.youtube.com/embed/ItBiLwjVAGM?feature=oembed"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0" y="0"/>
            <a:ext cx="12192000" cy="6858000"/>
          </a:xfrm>
          <a:custGeom>
            <a:avLst/>
            <a:gdLst>
              <a:gd name="connsiteX0" fmla="*/ 122829 w 12192000"/>
              <a:gd name="connsiteY0" fmla="*/ 95534 h 6858000"/>
              <a:gd name="connsiteX1" fmla="*/ 122829 w 12192000"/>
              <a:gd name="connsiteY1" fmla="*/ 6741994 h 6858000"/>
              <a:gd name="connsiteX2" fmla="*/ 12050972 w 12192000"/>
              <a:gd name="connsiteY2" fmla="*/ 6741994 h 6858000"/>
              <a:gd name="connsiteX3" fmla="*/ 12050972 w 12192000"/>
              <a:gd name="connsiteY3" fmla="*/ 95534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22829" y="95534"/>
                </a:moveTo>
                <a:lnTo>
                  <a:pt x="122829" y="6741994"/>
                </a:lnTo>
                <a:lnTo>
                  <a:pt x="12050972" y="6741994"/>
                </a:lnTo>
                <a:lnTo>
                  <a:pt x="12050972" y="95534"/>
                </a:lnTo>
                <a:close/>
                <a:moveTo>
                  <a:pt x="0" y="0"/>
                </a:moveTo>
                <a:lnTo>
                  <a:pt x="12192000" y="0"/>
                </a:lnTo>
                <a:lnTo>
                  <a:pt x="12192000" y="6858000"/>
                </a:lnTo>
                <a:lnTo>
                  <a:pt x="0" y="6858000"/>
                </a:lnTo>
                <a:close/>
              </a:path>
            </a:pathLst>
          </a:custGeom>
          <a:solidFill>
            <a:srgbClr val="FF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31298" y="83127"/>
            <a:ext cx="11922157" cy="6651780"/>
          </a:xfrm>
          <a:custGeom>
            <a:avLst/>
            <a:gdLst>
              <a:gd name="connsiteX0" fmla="*/ 126609 w 11929403"/>
              <a:gd name="connsiteY0" fmla="*/ 126609 h 6611815"/>
              <a:gd name="connsiteX1" fmla="*/ 126609 w 11929403"/>
              <a:gd name="connsiteY1" fmla="*/ 6471138 h 6611815"/>
              <a:gd name="connsiteX2" fmla="*/ 11788726 w 11929403"/>
              <a:gd name="connsiteY2" fmla="*/ 6471138 h 6611815"/>
              <a:gd name="connsiteX3" fmla="*/ 11788726 w 11929403"/>
              <a:gd name="connsiteY3" fmla="*/ 126609 h 6611815"/>
              <a:gd name="connsiteX4" fmla="*/ 0 w 11929403"/>
              <a:gd name="connsiteY4" fmla="*/ 0 h 6611815"/>
              <a:gd name="connsiteX5" fmla="*/ 11929403 w 11929403"/>
              <a:gd name="connsiteY5" fmla="*/ 0 h 6611815"/>
              <a:gd name="connsiteX6" fmla="*/ 11929403 w 11929403"/>
              <a:gd name="connsiteY6" fmla="*/ 6611815 h 6611815"/>
              <a:gd name="connsiteX7" fmla="*/ 0 w 11929403"/>
              <a:gd name="connsiteY7" fmla="*/ 6611815 h 6611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29403" h="6611815">
                <a:moveTo>
                  <a:pt x="126609" y="126609"/>
                </a:moveTo>
                <a:lnTo>
                  <a:pt x="126609" y="6471138"/>
                </a:lnTo>
                <a:lnTo>
                  <a:pt x="11788726" y="6471138"/>
                </a:lnTo>
                <a:lnTo>
                  <a:pt x="11788726" y="126609"/>
                </a:lnTo>
                <a:close/>
                <a:moveTo>
                  <a:pt x="0" y="0"/>
                </a:moveTo>
                <a:lnTo>
                  <a:pt x="11929403" y="0"/>
                </a:lnTo>
                <a:lnTo>
                  <a:pt x="11929403" y="6611815"/>
                </a:lnTo>
                <a:lnTo>
                  <a:pt x="0" y="6611815"/>
                </a:lnTo>
                <a:close/>
              </a:path>
            </a:pathLst>
          </a:custGeom>
          <a:gradFill>
            <a:gsLst>
              <a:gs pos="0">
                <a:srgbClr val="66FF99"/>
              </a:gs>
              <a:gs pos="100000">
                <a:srgbClr val="7979ED"/>
              </a:gs>
              <a:gs pos="22000">
                <a:srgbClr val="BB2970"/>
              </a:gs>
              <a:gs pos="68000">
                <a:srgbClr val="7752E0"/>
              </a:gs>
              <a:gs pos="23000">
                <a:srgbClr val="FFFF00"/>
              </a:gs>
              <a:gs pos="75000">
                <a:srgbClr val="FF0000"/>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2254098" y="556798"/>
            <a:ext cx="7543545" cy="707886"/>
          </a:xfrm>
          <a:prstGeom prst="rect">
            <a:avLst/>
          </a:prstGeom>
          <a:noFill/>
        </p:spPr>
        <p:txBody>
          <a:bodyPr wrap="square" rtlCol="0">
            <a:spAutoFit/>
          </a:bodyPr>
          <a:lstStyle/>
          <a:p>
            <a:pPr algn="ctr"/>
            <a:r>
              <a:rPr lang="ar-AE" sz="4000" b="1" dirty="0">
                <a:latin typeface="Arial" panose="020B0604020202020204" pitchFamily="34" charset="0"/>
                <a:cs typeface="Arial" panose="020B0604020202020204" pitchFamily="34" charset="0"/>
              </a:rPr>
              <a:t>اَلسَلامُ عَلَيْكُم وَرَحْمَةُ اَلله</a:t>
            </a:r>
            <a:endParaRPr lang="en-US" sz="4000" dirty="0">
              <a:latin typeface="Arial" panose="020B0604020202020204" pitchFamily="34" charset="0"/>
              <a:cs typeface="Arial" panose="020B0604020202020204" pitchFamily="34" charset="0"/>
            </a:endParaRPr>
          </a:p>
        </p:txBody>
      </p:sp>
      <p:sp>
        <p:nvSpPr>
          <p:cNvPr id="3" name="TextBox 2"/>
          <p:cNvSpPr txBox="1"/>
          <p:nvPr/>
        </p:nvSpPr>
        <p:spPr>
          <a:xfrm>
            <a:off x="327300" y="1475012"/>
            <a:ext cx="11485582" cy="1569660"/>
          </a:xfrm>
          <a:prstGeom prst="rect">
            <a:avLst/>
          </a:prstGeom>
          <a:noFill/>
        </p:spPr>
        <p:txBody>
          <a:bodyPr wrap="square" rtlCol="0">
            <a:spAutoFit/>
          </a:bodyPr>
          <a:lstStyle/>
          <a:p>
            <a:pPr algn="ctr"/>
            <a:r>
              <a:rPr lang="en-US" sz="4800" b="1" dirty="0" err="1">
                <a:solidFill>
                  <a:srgbClr val="00B05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আজকের</a:t>
            </a:r>
            <a:r>
              <a:rPr lang="en-US" sz="4800" b="1" dirty="0">
                <a:solidFill>
                  <a:srgbClr val="00B05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800" b="1" dirty="0" err="1">
                <a:solidFill>
                  <a:srgbClr val="00B05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ক্লাসে</a:t>
            </a:r>
            <a:r>
              <a:rPr lang="en-US" sz="4800" b="1" dirty="0">
                <a:solidFill>
                  <a:srgbClr val="00B05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800" b="1" dirty="0" err="1">
                <a:solidFill>
                  <a:srgbClr val="00B05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সবাইকে</a:t>
            </a:r>
            <a:r>
              <a:rPr lang="en-US" sz="4800" b="1" dirty="0">
                <a:solidFill>
                  <a:srgbClr val="00B05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800" b="1" dirty="0" err="1">
                <a:solidFill>
                  <a:srgbClr val="00B05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স্বাগতম</a:t>
            </a:r>
            <a:endParaRPr lang="en-US" sz="4800" b="1" dirty="0">
              <a:solidFill>
                <a:srgbClr val="00B05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a:p>
            <a:pPr algn="ctr"/>
            <a:r>
              <a:rPr lang="en-US" sz="4800" b="1" dirty="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p>
        </p:txBody>
      </p:sp>
      <p:sp>
        <p:nvSpPr>
          <p:cNvPr id="2" name="Oval 1">
            <a:extLst>
              <a:ext uri="{FF2B5EF4-FFF2-40B4-BE49-F238E27FC236}">
                <a16:creationId xmlns:a16="http://schemas.microsoft.com/office/drawing/2014/main" id="{5E4880E3-4A9D-4562-A534-A5E72925FF5A}"/>
              </a:ext>
            </a:extLst>
          </p:cNvPr>
          <p:cNvSpPr/>
          <p:nvPr/>
        </p:nvSpPr>
        <p:spPr>
          <a:xfrm>
            <a:off x="3530342" y="2339639"/>
            <a:ext cx="5030951" cy="4123914"/>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7932621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DBB75C5-1C2F-4BBC-BEBB-51702481E0BB}"/>
              </a:ext>
            </a:extLst>
          </p:cNvPr>
          <p:cNvSpPr/>
          <p:nvPr/>
        </p:nvSpPr>
        <p:spPr>
          <a:xfrm>
            <a:off x="0" y="0"/>
            <a:ext cx="12251267" cy="68580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703359B-EB88-4207-9E3B-D21A5B9F9A6A}"/>
              </a:ext>
            </a:extLst>
          </p:cNvPr>
          <p:cNvSpPr/>
          <p:nvPr/>
        </p:nvSpPr>
        <p:spPr>
          <a:xfrm>
            <a:off x="174662" y="143838"/>
            <a:ext cx="11897474" cy="658573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4EBF295-AB97-4E85-80EB-2CD94A86F7E0}"/>
              </a:ext>
            </a:extLst>
          </p:cNvPr>
          <p:cNvSpPr txBox="1"/>
          <p:nvPr/>
        </p:nvSpPr>
        <p:spPr>
          <a:xfrm>
            <a:off x="184935" y="102742"/>
            <a:ext cx="11876926" cy="6032421"/>
          </a:xfrm>
          <a:prstGeom prst="rect">
            <a:avLst/>
          </a:prstGeom>
          <a:noFill/>
        </p:spPr>
        <p:txBody>
          <a:bodyPr wrap="square" rtlCol="0">
            <a:spAutoFit/>
          </a:bodyPr>
          <a:lstStyle/>
          <a:p>
            <a:pPr algn="ctr"/>
            <a:r>
              <a:rPr lang="bn-BD" sz="5400" b="1" dirty="0">
                <a:ln w="0"/>
                <a:solidFill>
                  <a:srgbClr val="0070C0"/>
                </a:solidFill>
                <a:effectLst>
                  <a:outerShdw blurRad="38100" dist="19050" dir="2700000" algn="tl" rotWithShape="0">
                    <a:schemeClr val="dk1">
                      <a:alpha val="40000"/>
                    </a:schemeClr>
                  </a:outerShdw>
                </a:effectLst>
                <a:latin typeface="SutonnyOMJ" pitchFamily="2" charset="0"/>
                <a:cs typeface="SutonnyOMJ" pitchFamily="2" charset="0"/>
              </a:rPr>
              <a:t>আয়াতের অনুবাদ</a:t>
            </a:r>
            <a:endParaRPr lang="en-US" sz="5400" b="1" dirty="0">
              <a:ln w="0"/>
              <a:solidFill>
                <a:srgbClr val="0070C0"/>
              </a:solidFill>
              <a:effectLst>
                <a:outerShdw blurRad="38100" dist="19050" dir="2700000" algn="tl" rotWithShape="0">
                  <a:schemeClr val="dk1">
                    <a:alpha val="40000"/>
                  </a:schemeClr>
                </a:outerShdw>
              </a:effectLst>
              <a:latin typeface="SutonnyOMJ" pitchFamily="2" charset="0"/>
              <a:cs typeface="SutonnyOMJ" pitchFamily="2" charset="0"/>
            </a:endParaRPr>
          </a:p>
          <a:p>
            <a:r>
              <a:rPr lang="en-US" sz="3600" dirty="0">
                <a:solidFill>
                  <a:schemeClr val="accent2">
                    <a:lumMod val="75000"/>
                  </a:schemeClr>
                </a:solidFill>
              </a:rPr>
              <a:t>১ </a:t>
            </a:r>
            <a:r>
              <a:rPr lang="as-IN" sz="4000" dirty="0">
                <a:solidFill>
                  <a:schemeClr val="accent2">
                    <a:lumMod val="75000"/>
                  </a:schemeClr>
                </a:solidFill>
              </a:rPr>
              <a:t>নং</a:t>
            </a:r>
            <a:r>
              <a:rPr lang="as-IN" sz="3600" dirty="0">
                <a:solidFill>
                  <a:schemeClr val="accent2">
                    <a:lumMod val="75000"/>
                  </a:schemeClr>
                </a:solidFill>
              </a:rPr>
              <a:t> আয়াতের অনুবাদ</a:t>
            </a:r>
            <a:r>
              <a:rPr lang="en-US" sz="3600" dirty="0">
                <a:solidFill>
                  <a:schemeClr val="accent2">
                    <a:lumMod val="75000"/>
                  </a:schemeClr>
                </a:solidFill>
              </a:rPr>
              <a:t>:</a:t>
            </a:r>
          </a:p>
          <a:p>
            <a:pPr algn="just"/>
            <a:r>
              <a:rPr lang="en-US" sz="3600" b="1" dirty="0">
                <a:ln w="0"/>
                <a:solidFill>
                  <a:schemeClr val="accent2">
                    <a:lumMod val="75000"/>
                  </a:schemeClr>
                </a:solidFill>
                <a:latin typeface="SutonnyOMJ" pitchFamily="2" charset="0"/>
                <a:cs typeface="SutonnyOMJ" pitchFamily="2" charset="0"/>
              </a:rPr>
              <a:t>                                 </a:t>
            </a:r>
            <a:r>
              <a:rPr lang="as-IN" sz="3600" b="0" i="0" dirty="0">
                <a:solidFill>
                  <a:srgbClr val="383D41"/>
                </a:solidFill>
                <a:effectLst/>
                <a:latin typeface="NikoshBAN" panose="02000000000000000000"/>
              </a:rPr>
              <a:t>হে </a:t>
            </a:r>
            <a:r>
              <a:rPr lang="en-US" sz="3200" b="0" i="0" dirty="0" err="1">
                <a:solidFill>
                  <a:srgbClr val="383D41"/>
                </a:solidFill>
                <a:effectLst/>
                <a:latin typeface="NikoshBAN" panose="02000000000000000000"/>
              </a:rPr>
              <a:t>মানব</a:t>
            </a:r>
            <a:r>
              <a:rPr lang="as-IN" sz="3600" b="0" i="0" dirty="0">
                <a:solidFill>
                  <a:srgbClr val="383D41"/>
                </a:solidFill>
                <a:effectLst/>
                <a:latin typeface="NikoshBAN" panose="02000000000000000000"/>
              </a:rPr>
              <a:t> সমাজ! তোমরা তোমাদের প্রতিপালককে ভয় কর, যিনি তোমাদেরকে একটি মাত্র ব্যক্তি হতে পয়দা করেছেন এবং তা হতে তার জোড়া সৃষ্টি করেছেন, অতঃপর সেই দু’জন হতে বহু নর-নারী ছড়িয়ে দিয়েছেন এবং তোমরা আল্লাহকে ভয় কর, যাঁর নামে তোমরা পরস্পর পরস্পরের নিকট (হক্ব) চেয়ে থাক এবং সতর্ক থাক জ্ঞাতি-বন্ধন সম্পর্কে, নিশ্চয়ই আল্লাহ তোমাদের উপর তীক্ষ্ণ দৃষ্টি রাখেন। </a:t>
            </a:r>
            <a:endParaRPr lang="bn-BD" sz="3600" b="1" dirty="0">
              <a:ln w="0"/>
              <a:solidFill>
                <a:schemeClr val="accent2">
                  <a:lumMod val="75000"/>
                </a:schemeClr>
              </a:solidFill>
              <a:latin typeface="NikoshBAN" panose="02000000000000000000"/>
              <a:cs typeface="SutonnyOMJ" pitchFamily="2" charset="0"/>
            </a:endParaRPr>
          </a:p>
        </p:txBody>
      </p:sp>
      <p:sp>
        <p:nvSpPr>
          <p:cNvPr id="8" name="Rectangle: Rounded Corners 7">
            <a:extLst>
              <a:ext uri="{FF2B5EF4-FFF2-40B4-BE49-F238E27FC236}">
                <a16:creationId xmlns:a16="http://schemas.microsoft.com/office/drawing/2014/main" id="{EFED2C17-EFAF-4466-9584-5E1A824F60B7}"/>
              </a:ext>
            </a:extLst>
          </p:cNvPr>
          <p:cNvSpPr/>
          <p:nvPr/>
        </p:nvSpPr>
        <p:spPr>
          <a:xfrm>
            <a:off x="4202131" y="893851"/>
            <a:ext cx="4068566" cy="82194"/>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23283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CAB686F-DD29-4CC9-B8EE-93108D5A7CBA}"/>
              </a:ext>
            </a:extLst>
          </p:cNvPr>
          <p:cNvSpPr/>
          <p:nvPr/>
        </p:nvSpPr>
        <p:spPr>
          <a:xfrm>
            <a:off x="0" y="0"/>
            <a:ext cx="12192000" cy="685800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DEEE8D3D-E919-49BF-B68E-90D95CB19972}"/>
              </a:ext>
            </a:extLst>
          </p:cNvPr>
          <p:cNvSpPr/>
          <p:nvPr/>
        </p:nvSpPr>
        <p:spPr>
          <a:xfrm>
            <a:off x="164387" y="220894"/>
            <a:ext cx="11856377" cy="651895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0987992-3FD7-41F3-B547-0EF6CD741A47}"/>
              </a:ext>
            </a:extLst>
          </p:cNvPr>
          <p:cNvSpPr/>
          <p:nvPr/>
        </p:nvSpPr>
        <p:spPr>
          <a:xfrm>
            <a:off x="0" y="1078787"/>
            <a:ext cx="164387" cy="4746660"/>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A23EC85-1FAF-4951-B690-512DAEEDBBD3}"/>
              </a:ext>
            </a:extLst>
          </p:cNvPr>
          <p:cNvSpPr/>
          <p:nvPr/>
        </p:nvSpPr>
        <p:spPr>
          <a:xfrm>
            <a:off x="934948" y="0"/>
            <a:ext cx="10387173" cy="205483"/>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3EF13E4-7305-4605-9F88-DD75D6A202F7}"/>
              </a:ext>
            </a:extLst>
          </p:cNvPr>
          <p:cNvSpPr/>
          <p:nvPr/>
        </p:nvSpPr>
        <p:spPr>
          <a:xfrm>
            <a:off x="3133617" y="-15411"/>
            <a:ext cx="5578867" cy="22089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248851C-8229-4317-B91B-17D871B75D76}"/>
              </a:ext>
            </a:extLst>
          </p:cNvPr>
          <p:cNvSpPr/>
          <p:nvPr/>
        </p:nvSpPr>
        <p:spPr>
          <a:xfrm>
            <a:off x="12020765" y="1325366"/>
            <a:ext cx="171236" cy="4222679"/>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A9D0FDC-C9AE-4460-8D21-5F7D2BC36911}"/>
              </a:ext>
            </a:extLst>
          </p:cNvPr>
          <p:cNvSpPr/>
          <p:nvPr/>
        </p:nvSpPr>
        <p:spPr>
          <a:xfrm>
            <a:off x="171236" y="220894"/>
            <a:ext cx="11849528" cy="6518953"/>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4E0A0A9-7D39-4904-9879-601466126C70}"/>
              </a:ext>
            </a:extLst>
          </p:cNvPr>
          <p:cNvSpPr/>
          <p:nvPr/>
        </p:nvSpPr>
        <p:spPr>
          <a:xfrm>
            <a:off x="246580" y="308225"/>
            <a:ext cx="11650894" cy="632888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b="1" u="none" strike="noStrike">
                <a:effectLst/>
                <a:latin typeface="Google Sans"/>
              </a:rPr>
              <a:t>সূরা নিসা: আয়াত ২</a:t>
            </a:r>
            <a:br>
              <a:rPr lang="as-IN"/>
            </a:br>
            <a:r>
              <a:rPr lang="as-IN"/>
              <a:t>"আর ইয়াতীমদেরকে তাদের ধন-সম্পদ বুঝিয়ে দাও এবং ভালোর সাথে মন্দ বদল করো না। আর তাদের সম্পদের সাথে তোমাদের সম্পদ মিশিয়ে গ্রাস করো না; নিশ্চয় এটা মহাপাপ।"</a:t>
            </a:r>
            <a:endParaRPr lang="en-US"/>
          </a:p>
        </p:txBody>
      </p:sp>
      <p:sp>
        <p:nvSpPr>
          <p:cNvPr id="10" name="TextBox 9">
            <a:extLst>
              <a:ext uri="{FF2B5EF4-FFF2-40B4-BE49-F238E27FC236}">
                <a16:creationId xmlns:a16="http://schemas.microsoft.com/office/drawing/2014/main" id="{763F6DAD-0DDF-45D5-BA23-FD3F2B7A0576}"/>
              </a:ext>
            </a:extLst>
          </p:cNvPr>
          <p:cNvSpPr txBox="1"/>
          <p:nvPr/>
        </p:nvSpPr>
        <p:spPr>
          <a:xfrm>
            <a:off x="328774" y="426377"/>
            <a:ext cx="11558426" cy="6309420"/>
          </a:xfrm>
          <a:prstGeom prst="rect">
            <a:avLst/>
          </a:prstGeom>
          <a:noFill/>
        </p:spPr>
        <p:txBody>
          <a:bodyPr wrap="square" rtlCol="0">
            <a:spAutoFit/>
          </a:bodyPr>
          <a:lstStyle/>
          <a:p>
            <a:pPr algn="ctr"/>
            <a:r>
              <a:rPr lang="bn-BD" sz="6000" b="1" dirty="0">
                <a:ln w="0"/>
                <a:solidFill>
                  <a:srgbClr val="0070C0"/>
                </a:solidFill>
                <a:effectLst>
                  <a:outerShdw blurRad="38100" dist="19050" dir="2700000" algn="tl" rotWithShape="0">
                    <a:schemeClr val="dk1">
                      <a:alpha val="40000"/>
                    </a:schemeClr>
                  </a:outerShdw>
                </a:effectLst>
                <a:latin typeface="SutonnyOMJ" pitchFamily="2" charset="0"/>
                <a:cs typeface="SutonnyOMJ" pitchFamily="2" charset="0"/>
              </a:rPr>
              <a:t>আয়াতের অনুবাদ</a:t>
            </a:r>
            <a:endParaRPr lang="en-US" sz="6000" b="1" u="none" strike="noStrike" dirty="0">
              <a:effectLst/>
              <a:latin typeface="Google Sans"/>
            </a:endParaRPr>
          </a:p>
          <a:p>
            <a:r>
              <a:rPr lang="en-US" sz="2800" dirty="0">
                <a:solidFill>
                  <a:schemeClr val="accent2">
                    <a:lumMod val="75000"/>
                  </a:schemeClr>
                </a:solidFill>
                <a:latin typeface="NikoshBAN" panose="02000000000000000000"/>
              </a:rPr>
              <a:t>২ </a:t>
            </a:r>
            <a:r>
              <a:rPr lang="as-IN" sz="3200" dirty="0">
                <a:solidFill>
                  <a:schemeClr val="accent2">
                    <a:lumMod val="75000"/>
                  </a:schemeClr>
                </a:solidFill>
                <a:latin typeface="NikoshBAN" panose="02000000000000000000"/>
              </a:rPr>
              <a:t>নং</a:t>
            </a:r>
            <a:r>
              <a:rPr lang="as-IN" sz="2800" dirty="0">
                <a:solidFill>
                  <a:schemeClr val="accent2">
                    <a:lumMod val="75000"/>
                  </a:schemeClr>
                </a:solidFill>
                <a:latin typeface="NikoshBAN" panose="02000000000000000000"/>
              </a:rPr>
              <a:t> আয়াতের অনুবাদ</a:t>
            </a:r>
            <a:r>
              <a:rPr lang="en-US" sz="2800" dirty="0">
                <a:solidFill>
                  <a:schemeClr val="accent2">
                    <a:lumMod val="75000"/>
                  </a:schemeClr>
                </a:solidFill>
                <a:latin typeface="NikoshBAN" panose="02000000000000000000"/>
              </a:rPr>
              <a:t>:</a:t>
            </a:r>
            <a:br>
              <a:rPr lang="as-IN" sz="2800" dirty="0">
                <a:latin typeface="NikoshBAN" panose="02000000000000000000"/>
              </a:rPr>
            </a:br>
            <a:r>
              <a:rPr lang="as-IN" sz="2800" dirty="0">
                <a:latin typeface="NikoshBAN" panose="02000000000000000000"/>
              </a:rPr>
              <a:t>আর ইয়াতীমদেরকে তাদের ধন-সম্পদ বুঝিয়ে দাও এবং ভালোর সাথে মন্দ বদল করো না। আর তাদের সম্পদের সাথে তোমাদের সম্পদ মিশিয়ে গ্রাস করো না; নিশ্চয় এটা মহাপাপ।</a:t>
            </a:r>
            <a:endParaRPr lang="en-US" sz="2800" dirty="0">
              <a:latin typeface="NikoshBAN" panose="02000000000000000000"/>
            </a:endParaRPr>
          </a:p>
          <a:p>
            <a:endParaRPr lang="en-US" sz="2800" dirty="0">
              <a:latin typeface="NikoshBAN" panose="02000000000000000000"/>
            </a:endParaRPr>
          </a:p>
          <a:p>
            <a:r>
              <a:rPr lang="en-US" sz="2800" dirty="0">
                <a:solidFill>
                  <a:schemeClr val="accent2">
                    <a:lumMod val="75000"/>
                  </a:schemeClr>
                </a:solidFill>
                <a:latin typeface="NikoshBAN" panose="02000000000000000000"/>
              </a:rPr>
              <a:t>৩ </a:t>
            </a:r>
            <a:r>
              <a:rPr lang="as-IN" sz="3200" dirty="0">
                <a:solidFill>
                  <a:schemeClr val="accent2">
                    <a:lumMod val="75000"/>
                  </a:schemeClr>
                </a:solidFill>
                <a:latin typeface="NikoshBAN" panose="02000000000000000000"/>
              </a:rPr>
              <a:t>নং</a:t>
            </a:r>
            <a:r>
              <a:rPr lang="as-IN" sz="2800" dirty="0">
                <a:solidFill>
                  <a:schemeClr val="accent2">
                    <a:lumMod val="75000"/>
                  </a:schemeClr>
                </a:solidFill>
                <a:latin typeface="NikoshBAN" panose="02000000000000000000"/>
              </a:rPr>
              <a:t> আয়াতের অনুবাদ</a:t>
            </a:r>
            <a:r>
              <a:rPr lang="en-US" sz="2800" dirty="0">
                <a:solidFill>
                  <a:schemeClr val="accent2">
                    <a:lumMod val="75000"/>
                  </a:schemeClr>
                </a:solidFill>
                <a:latin typeface="NikoshBAN" panose="02000000000000000000"/>
              </a:rPr>
              <a:t>:</a:t>
            </a:r>
          </a:p>
          <a:p>
            <a:r>
              <a:rPr lang="as-IN" sz="2800" dirty="0">
                <a:latin typeface="NikoshBAN" panose="02000000000000000000"/>
              </a:rPr>
              <a:t>আর যদি তোমরা আশঙ্কা করো যে, ইয়াতীম মেয়েদের </a:t>
            </a:r>
            <a:r>
              <a:rPr lang="en-US" sz="2400" dirty="0" err="1">
                <a:latin typeface="NikoshBAN" panose="02000000000000000000"/>
              </a:rPr>
              <a:t>প্রতি</a:t>
            </a:r>
            <a:r>
              <a:rPr lang="as-IN" sz="2400" dirty="0">
                <a:latin typeface="NikoshBAN" panose="02000000000000000000"/>
              </a:rPr>
              <a:t> </a:t>
            </a:r>
            <a:r>
              <a:rPr lang="as-IN" sz="2800" dirty="0">
                <a:latin typeface="NikoshBAN" panose="02000000000000000000"/>
              </a:rPr>
              <a:t>তোমরা ইনসাফ করতে পারবে না, তবে তোমাদের পছন্দমতো অন্যান্য নারীদের মধ্য থেকে দু’টি, তিনটি বা চারটি পর্যন্ত বিবাহ করো। কিন্তু যদি তোমরা আশঙ্কা করো যে, স্ত্রীদের মধ্যে সমতা ও ন্যায়বিচার বজায় রাখতে পারবে না, তবে কেবল একজনকেই বিয়ে করো অথবা তোমাদের অধিকারভুক্ত দাসীদের ওপরই </a:t>
            </a:r>
            <a:r>
              <a:rPr lang="en-US" sz="2400" dirty="0" err="1">
                <a:latin typeface="NikoshBAN" panose="02000000000000000000"/>
              </a:rPr>
              <a:t>সন্তুস্ট</a:t>
            </a:r>
            <a:r>
              <a:rPr lang="as-IN" sz="2800" dirty="0">
                <a:latin typeface="NikoshBAN" panose="02000000000000000000"/>
              </a:rPr>
              <a:t> </a:t>
            </a:r>
            <a:r>
              <a:rPr lang="en-US" sz="2400" dirty="0" err="1">
                <a:latin typeface="NikoshBAN" panose="02000000000000000000"/>
              </a:rPr>
              <a:t>থাক</a:t>
            </a:r>
            <a:r>
              <a:rPr lang="as-IN" sz="2800" dirty="0">
                <a:latin typeface="NikoshBAN" panose="02000000000000000000"/>
              </a:rPr>
              <a:t>। অবিচার না করার ক্ষেত্রে এটিই সবচেয়ে কাছাকাছি পন্থা।</a:t>
            </a:r>
            <a:endParaRPr lang="en-US" sz="2800" dirty="0">
              <a:latin typeface="NikoshBAN" panose="02000000000000000000"/>
            </a:endParaRPr>
          </a:p>
        </p:txBody>
      </p:sp>
      <p:sp>
        <p:nvSpPr>
          <p:cNvPr id="12" name="Arrow: Right 11">
            <a:extLst>
              <a:ext uri="{FF2B5EF4-FFF2-40B4-BE49-F238E27FC236}">
                <a16:creationId xmlns:a16="http://schemas.microsoft.com/office/drawing/2014/main" id="{B23104C4-674D-49B1-9158-7C8A6ADD3736}"/>
              </a:ext>
            </a:extLst>
          </p:cNvPr>
          <p:cNvSpPr/>
          <p:nvPr/>
        </p:nvSpPr>
        <p:spPr>
          <a:xfrm>
            <a:off x="4099389" y="1238036"/>
            <a:ext cx="4325420" cy="277402"/>
          </a:xfrm>
          <a:prstGeom prst="rightArrow">
            <a:avLst/>
          </a:prstGeom>
          <a:solidFill>
            <a:srgbClr val="C00000"/>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340635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0" y="0"/>
            <a:ext cx="12192000" cy="6858000"/>
          </a:xfrm>
          <a:custGeom>
            <a:avLst/>
            <a:gdLst>
              <a:gd name="connsiteX0" fmla="*/ 122829 w 12192000"/>
              <a:gd name="connsiteY0" fmla="*/ 95534 h 6858000"/>
              <a:gd name="connsiteX1" fmla="*/ 122829 w 12192000"/>
              <a:gd name="connsiteY1" fmla="*/ 6741994 h 6858000"/>
              <a:gd name="connsiteX2" fmla="*/ 12050972 w 12192000"/>
              <a:gd name="connsiteY2" fmla="*/ 6741994 h 6858000"/>
              <a:gd name="connsiteX3" fmla="*/ 12050972 w 12192000"/>
              <a:gd name="connsiteY3" fmla="*/ 95534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22829" y="95534"/>
                </a:moveTo>
                <a:lnTo>
                  <a:pt x="122829" y="6741994"/>
                </a:lnTo>
                <a:lnTo>
                  <a:pt x="12050972" y="6741994"/>
                </a:lnTo>
                <a:lnTo>
                  <a:pt x="12050972" y="95534"/>
                </a:lnTo>
                <a:close/>
                <a:moveTo>
                  <a:pt x="0" y="0"/>
                </a:moveTo>
                <a:lnTo>
                  <a:pt x="12192000" y="0"/>
                </a:lnTo>
                <a:lnTo>
                  <a:pt x="12192000" y="6858000"/>
                </a:lnTo>
                <a:lnTo>
                  <a:pt x="0" y="6858000"/>
                </a:lnTo>
                <a:close/>
              </a:path>
            </a:pathLst>
          </a:custGeom>
          <a:gradFill flip="none" rotWithShape="1">
            <a:gsLst>
              <a:gs pos="80000">
                <a:srgbClr val="FFFF00"/>
              </a:gs>
              <a:gs pos="24000">
                <a:srgbClr val="60943D"/>
              </a:gs>
              <a:gs pos="0">
                <a:srgbClr val="FFFF00"/>
              </a:gs>
              <a:gs pos="54000">
                <a:srgbClr val="FFFF00"/>
              </a:gs>
              <a:gs pos="100000">
                <a:srgbClr val="7030A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31298" y="83127"/>
            <a:ext cx="11922157" cy="6651780"/>
          </a:xfrm>
          <a:custGeom>
            <a:avLst/>
            <a:gdLst>
              <a:gd name="connsiteX0" fmla="*/ 126609 w 11929403"/>
              <a:gd name="connsiteY0" fmla="*/ 126609 h 6611815"/>
              <a:gd name="connsiteX1" fmla="*/ 126609 w 11929403"/>
              <a:gd name="connsiteY1" fmla="*/ 6471138 h 6611815"/>
              <a:gd name="connsiteX2" fmla="*/ 11788726 w 11929403"/>
              <a:gd name="connsiteY2" fmla="*/ 6471138 h 6611815"/>
              <a:gd name="connsiteX3" fmla="*/ 11788726 w 11929403"/>
              <a:gd name="connsiteY3" fmla="*/ 126609 h 6611815"/>
              <a:gd name="connsiteX4" fmla="*/ 0 w 11929403"/>
              <a:gd name="connsiteY4" fmla="*/ 0 h 6611815"/>
              <a:gd name="connsiteX5" fmla="*/ 11929403 w 11929403"/>
              <a:gd name="connsiteY5" fmla="*/ 0 h 6611815"/>
              <a:gd name="connsiteX6" fmla="*/ 11929403 w 11929403"/>
              <a:gd name="connsiteY6" fmla="*/ 6611815 h 6611815"/>
              <a:gd name="connsiteX7" fmla="*/ 0 w 11929403"/>
              <a:gd name="connsiteY7" fmla="*/ 6611815 h 6611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29403" h="6611815">
                <a:moveTo>
                  <a:pt x="126609" y="126609"/>
                </a:moveTo>
                <a:lnTo>
                  <a:pt x="126609" y="6471138"/>
                </a:lnTo>
                <a:lnTo>
                  <a:pt x="11788726" y="6471138"/>
                </a:lnTo>
                <a:lnTo>
                  <a:pt x="11788726" y="126609"/>
                </a:lnTo>
                <a:close/>
                <a:moveTo>
                  <a:pt x="0" y="0"/>
                </a:moveTo>
                <a:lnTo>
                  <a:pt x="11929403" y="0"/>
                </a:lnTo>
                <a:lnTo>
                  <a:pt x="11929403" y="6611815"/>
                </a:lnTo>
                <a:lnTo>
                  <a:pt x="0" y="6611815"/>
                </a:lnTo>
                <a:close/>
              </a:path>
            </a:pathLst>
          </a:custGeom>
          <a:gradFill>
            <a:gsLst>
              <a:gs pos="0">
                <a:srgbClr val="66FF99"/>
              </a:gs>
              <a:gs pos="100000">
                <a:srgbClr val="7979ED"/>
              </a:gs>
              <a:gs pos="22000">
                <a:srgbClr val="BB2970"/>
              </a:gs>
              <a:gs pos="68000">
                <a:srgbClr val="7752E0"/>
              </a:gs>
              <a:gs pos="23000">
                <a:srgbClr val="FFFF00"/>
              </a:gs>
              <a:gs pos="75000">
                <a:srgbClr val="FF0000"/>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Decision 10"/>
          <p:cNvSpPr/>
          <p:nvPr/>
        </p:nvSpPr>
        <p:spPr>
          <a:xfrm>
            <a:off x="2083220" y="0"/>
            <a:ext cx="7700210" cy="1167062"/>
          </a:xfrm>
          <a:prstGeom prst="flowChartDecision">
            <a:avLst/>
          </a:prstGeom>
          <a:no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4400" dirty="0">
                <a:solidFill>
                  <a:srgbClr val="00206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শানে ন</a:t>
            </a:r>
            <a:r>
              <a:rPr lang="en-US" sz="4400" dirty="0" err="1">
                <a:solidFill>
                  <a:srgbClr val="00206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ুযূ</a:t>
            </a:r>
            <a:r>
              <a:rPr lang="bn-IN" sz="4400" dirty="0">
                <a:solidFill>
                  <a:srgbClr val="00206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লঃ</a:t>
            </a:r>
            <a:endParaRPr lang="en-US" sz="4400" dirty="0">
              <a:solidFill>
                <a:srgbClr val="00206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2" name="TextBox 1"/>
          <p:cNvSpPr txBox="1"/>
          <p:nvPr/>
        </p:nvSpPr>
        <p:spPr>
          <a:xfrm>
            <a:off x="719786" y="916457"/>
            <a:ext cx="10909565" cy="5816977"/>
          </a:xfrm>
          <a:prstGeom prst="rect">
            <a:avLst/>
          </a:prstGeom>
          <a:noFill/>
        </p:spPr>
        <p:txBody>
          <a:bodyPr wrap="square" rtlCol="0">
            <a:spAutoFit/>
          </a:bodyPr>
          <a:lstStyle/>
          <a:p>
            <a:r>
              <a:rPr lang="bn-BD" sz="4800" b="1" u="sng" dirty="0">
                <a:solidFill>
                  <a:srgbClr val="00B050"/>
                </a:solidFill>
                <a:latin typeface="SutonnyOMJ" pitchFamily="2" charset="0"/>
                <a:cs typeface="SutonnyOMJ" pitchFamily="2" charset="0"/>
              </a:rPr>
              <a:t>১নং আয়াতঃ</a:t>
            </a:r>
            <a:r>
              <a:rPr lang="en-US" sz="4800" b="1" u="sng" dirty="0">
                <a:solidFill>
                  <a:srgbClr val="00B050"/>
                </a:solidFill>
                <a:latin typeface="SutonnyOMJ" pitchFamily="2" charset="0"/>
                <a:cs typeface="SutonnyOMJ" pitchFamily="2" charset="0"/>
              </a:rPr>
              <a:t>-</a:t>
            </a:r>
            <a:endParaRPr lang="en-US" sz="4400" b="1" u="sng" dirty="0">
              <a:solidFill>
                <a:srgbClr val="00B050"/>
              </a:solidFill>
              <a:latin typeface="SutonnyOMJ" pitchFamily="2" charset="0"/>
              <a:cs typeface="SutonnyOMJ" pitchFamily="2" charset="0"/>
            </a:endParaRPr>
          </a:p>
          <a:p>
            <a:pPr algn="just"/>
            <a:r>
              <a:rPr lang="en-US" sz="3200" dirty="0">
                <a:latin typeface="SutonnyOMJ" pitchFamily="2" charset="0"/>
                <a:cs typeface="SutonnyOMJ" pitchFamily="2" charset="0"/>
              </a:rPr>
              <a:t>                     </a:t>
            </a:r>
            <a:r>
              <a:rPr lang="bn-BD" sz="3200" dirty="0">
                <a:latin typeface="SutonnyOMJ" pitchFamily="2" charset="0"/>
                <a:cs typeface="SutonnyOMJ" pitchFamily="2" charset="0"/>
              </a:rPr>
              <a:t>আল্লাহ তা’আলা এ পৃথিবীতে মানবজাতিকে সৃষ্টি করার প্রায় দু’হাজার বৎসর পূর্বে জিনজাতি সৃষ্টি করে তাদের দ্বারা এ বিশ্ব আবাদ করেছিলেন। কিন্তু পরবর্তীতে তারা আল্লাহর হুকুম অমান্য করে বিভিন্ন অপর্কে লিপ্ত হওয়ায় আল্লাহ তা’আলা তাদের প্রতি ক্ষুদ্ধ হয়ে বনজঙ্গলকেই তাদের নিবাস হিসেবে নির্ধারণ করেন। আর তাদের জীবিকা হিসেবে নির্ধারণ করেন বিভিন্ন প্রকার ঘৃণ্য খাদ্যদ্রব্য। অতঃপর আল্লাহ তা’আলা মানবজাতিকে এ পৃথিবীতে পাঠালেন। এ মানব বিস্তারের মূল উৎস ও রহস্য সম্পর্কে এবং সাথে সাথে কলাকেৌশল ও একই মাতা-পিতার সন্তান হওয়ার কথা স্মরণ করিয়ে দিতে গিয়ে সকল মানুষকে পরস্পর সম্পর্ক স্থাপনের প্রতি এবং তাদের কর্তব্য পালনের নির্দেশ প্রদান করে আয়াতটি অবতীর্ণ ক</a:t>
            </a:r>
            <a:r>
              <a:rPr lang="en-US" sz="3200" dirty="0" err="1">
                <a:latin typeface="SutonnyOMJ" pitchFamily="2" charset="0"/>
                <a:cs typeface="SutonnyOMJ" pitchFamily="2" charset="0"/>
              </a:rPr>
              <a:t>রেন</a:t>
            </a:r>
            <a:endParaRPr lang="en-US" sz="3200" dirty="0">
              <a:latin typeface="SutonnyOMJ" pitchFamily="2" charset="0"/>
              <a:cs typeface="SutonnyOMJ" pitchFamily="2" charset="0"/>
            </a:endParaRPr>
          </a:p>
          <a:p>
            <a:endParaRPr lang="en-US" sz="36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3" name="Arrow: Right 2">
            <a:extLst>
              <a:ext uri="{FF2B5EF4-FFF2-40B4-BE49-F238E27FC236}">
                <a16:creationId xmlns:a16="http://schemas.microsoft.com/office/drawing/2014/main" id="{6D5CC634-F334-445A-9B82-859762B00920}"/>
              </a:ext>
            </a:extLst>
          </p:cNvPr>
          <p:cNvSpPr/>
          <p:nvPr/>
        </p:nvSpPr>
        <p:spPr>
          <a:xfrm>
            <a:off x="4376790" y="917392"/>
            <a:ext cx="3113069" cy="247261"/>
          </a:xfrm>
          <a:prstGeom prst="rightArrow">
            <a:avLst/>
          </a:prstGeom>
          <a:solidFill>
            <a:srgbClr val="00B050"/>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12854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7">
            <a:extLst>
              <a:ext uri="{FF2B5EF4-FFF2-40B4-BE49-F238E27FC236}">
                <a16:creationId xmlns:a16="http://schemas.microsoft.com/office/drawing/2014/main" id="{4B064F39-6FE1-46F1-B131-B5FB3F37B079}"/>
              </a:ext>
            </a:extLst>
          </p:cNvPr>
          <p:cNvSpPr/>
          <p:nvPr/>
        </p:nvSpPr>
        <p:spPr>
          <a:xfrm>
            <a:off x="131298" y="83127"/>
            <a:ext cx="11922157" cy="6651780"/>
          </a:xfrm>
          <a:custGeom>
            <a:avLst/>
            <a:gdLst>
              <a:gd name="connsiteX0" fmla="*/ 126609 w 11929403"/>
              <a:gd name="connsiteY0" fmla="*/ 126609 h 6611815"/>
              <a:gd name="connsiteX1" fmla="*/ 126609 w 11929403"/>
              <a:gd name="connsiteY1" fmla="*/ 6471138 h 6611815"/>
              <a:gd name="connsiteX2" fmla="*/ 11788726 w 11929403"/>
              <a:gd name="connsiteY2" fmla="*/ 6471138 h 6611815"/>
              <a:gd name="connsiteX3" fmla="*/ 11788726 w 11929403"/>
              <a:gd name="connsiteY3" fmla="*/ 126609 h 6611815"/>
              <a:gd name="connsiteX4" fmla="*/ 0 w 11929403"/>
              <a:gd name="connsiteY4" fmla="*/ 0 h 6611815"/>
              <a:gd name="connsiteX5" fmla="*/ 11929403 w 11929403"/>
              <a:gd name="connsiteY5" fmla="*/ 0 h 6611815"/>
              <a:gd name="connsiteX6" fmla="*/ 11929403 w 11929403"/>
              <a:gd name="connsiteY6" fmla="*/ 6611815 h 6611815"/>
              <a:gd name="connsiteX7" fmla="*/ 0 w 11929403"/>
              <a:gd name="connsiteY7" fmla="*/ 6611815 h 6611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29403" h="6611815">
                <a:moveTo>
                  <a:pt x="126609" y="126609"/>
                </a:moveTo>
                <a:lnTo>
                  <a:pt x="126609" y="6471138"/>
                </a:lnTo>
                <a:lnTo>
                  <a:pt x="11788726" y="6471138"/>
                </a:lnTo>
                <a:lnTo>
                  <a:pt x="11788726" y="126609"/>
                </a:lnTo>
                <a:close/>
                <a:moveTo>
                  <a:pt x="0" y="0"/>
                </a:moveTo>
                <a:lnTo>
                  <a:pt x="11929403" y="0"/>
                </a:lnTo>
                <a:lnTo>
                  <a:pt x="11929403" y="6611815"/>
                </a:lnTo>
                <a:lnTo>
                  <a:pt x="0" y="6611815"/>
                </a:lnTo>
                <a:close/>
              </a:path>
            </a:pathLst>
          </a:custGeom>
          <a:gradFill>
            <a:gsLst>
              <a:gs pos="0">
                <a:srgbClr val="66FF99"/>
              </a:gs>
              <a:gs pos="100000">
                <a:srgbClr val="7979ED"/>
              </a:gs>
              <a:gs pos="22000">
                <a:srgbClr val="BB2970"/>
              </a:gs>
              <a:gs pos="68000">
                <a:srgbClr val="7752E0"/>
              </a:gs>
              <a:gs pos="23000">
                <a:srgbClr val="FFFF00"/>
              </a:gs>
              <a:gs pos="75000">
                <a:srgbClr val="FF0000"/>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3">
            <a:extLst>
              <a:ext uri="{FF2B5EF4-FFF2-40B4-BE49-F238E27FC236}">
                <a16:creationId xmlns:a16="http://schemas.microsoft.com/office/drawing/2014/main" id="{202FA008-07C3-484E-A20B-90E2FB2E8B47}"/>
              </a:ext>
            </a:extLst>
          </p:cNvPr>
          <p:cNvSpPr/>
          <p:nvPr/>
        </p:nvSpPr>
        <p:spPr>
          <a:xfrm>
            <a:off x="0" y="0"/>
            <a:ext cx="12192000" cy="6858000"/>
          </a:xfrm>
          <a:custGeom>
            <a:avLst/>
            <a:gdLst>
              <a:gd name="connsiteX0" fmla="*/ 122829 w 12192000"/>
              <a:gd name="connsiteY0" fmla="*/ 95534 h 6858000"/>
              <a:gd name="connsiteX1" fmla="*/ 122829 w 12192000"/>
              <a:gd name="connsiteY1" fmla="*/ 6741994 h 6858000"/>
              <a:gd name="connsiteX2" fmla="*/ 12050972 w 12192000"/>
              <a:gd name="connsiteY2" fmla="*/ 6741994 h 6858000"/>
              <a:gd name="connsiteX3" fmla="*/ 12050972 w 12192000"/>
              <a:gd name="connsiteY3" fmla="*/ 95534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22829" y="95534"/>
                </a:moveTo>
                <a:lnTo>
                  <a:pt x="122829" y="6741994"/>
                </a:lnTo>
                <a:lnTo>
                  <a:pt x="12050972" y="6741994"/>
                </a:lnTo>
                <a:lnTo>
                  <a:pt x="12050972" y="95534"/>
                </a:lnTo>
                <a:close/>
                <a:moveTo>
                  <a:pt x="0" y="0"/>
                </a:moveTo>
                <a:lnTo>
                  <a:pt x="12192000" y="0"/>
                </a:lnTo>
                <a:lnTo>
                  <a:pt x="12192000" y="6858000"/>
                </a:lnTo>
                <a:lnTo>
                  <a:pt x="0" y="6858000"/>
                </a:lnTo>
                <a:close/>
              </a:path>
            </a:pathLst>
          </a:custGeom>
          <a:gradFill flip="none" rotWithShape="1">
            <a:gsLst>
              <a:gs pos="80000">
                <a:srgbClr val="FFFF00"/>
              </a:gs>
              <a:gs pos="24000">
                <a:srgbClr val="60943D"/>
              </a:gs>
              <a:gs pos="0">
                <a:srgbClr val="FFFF00"/>
              </a:gs>
              <a:gs pos="54000">
                <a:srgbClr val="FFFF00"/>
              </a:gs>
              <a:gs pos="100000">
                <a:srgbClr val="7030A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7F95937-62C0-4EC8-A1CA-325C9EF5750E}"/>
              </a:ext>
            </a:extLst>
          </p:cNvPr>
          <p:cNvSpPr txBox="1"/>
          <p:nvPr/>
        </p:nvSpPr>
        <p:spPr>
          <a:xfrm>
            <a:off x="297951" y="195209"/>
            <a:ext cx="11578975" cy="6093976"/>
          </a:xfrm>
          <a:prstGeom prst="rect">
            <a:avLst/>
          </a:prstGeom>
          <a:noFill/>
        </p:spPr>
        <p:txBody>
          <a:bodyPr wrap="square" rtlCol="0">
            <a:spAutoFit/>
          </a:bodyPr>
          <a:lstStyle/>
          <a:p>
            <a:pPr algn="ctr"/>
            <a:r>
              <a:rPr lang="bn-BD" sz="4800" b="1" dirty="0">
                <a:ln w="0"/>
                <a:solidFill>
                  <a:srgbClr val="C00000"/>
                </a:solidFill>
                <a:latin typeface="SutonnyOMJ" pitchFamily="2" charset="0"/>
                <a:cs typeface="SutonnyOMJ" pitchFamily="2" charset="0"/>
              </a:rPr>
              <a:t>শানে নুযূল</a:t>
            </a:r>
            <a:endParaRPr lang="en-US" sz="4800" b="1" dirty="0">
              <a:ln w="0"/>
              <a:solidFill>
                <a:srgbClr val="C00000"/>
              </a:solidFill>
              <a:latin typeface="SutonnyOMJ" pitchFamily="2" charset="0"/>
              <a:cs typeface="SutonnyOMJ" pitchFamily="2" charset="0"/>
            </a:endParaRPr>
          </a:p>
          <a:p>
            <a:pPr algn="just"/>
            <a:r>
              <a:rPr lang="bn-BD" sz="4400" b="1" u="sng" dirty="0">
                <a:solidFill>
                  <a:srgbClr val="00B050"/>
                </a:solidFill>
                <a:latin typeface="SutonnyOMJ" pitchFamily="2" charset="0"/>
                <a:cs typeface="SutonnyOMJ" pitchFamily="2" charset="0"/>
              </a:rPr>
              <a:t>২নং আয়াত</a:t>
            </a:r>
            <a:r>
              <a:rPr lang="en-US" sz="4400" b="1" u="sng" dirty="0">
                <a:solidFill>
                  <a:srgbClr val="00B050"/>
                </a:solidFill>
                <a:latin typeface="SutonnyOMJ" pitchFamily="2" charset="0"/>
                <a:cs typeface="SutonnyOMJ" pitchFamily="2" charset="0"/>
              </a:rPr>
              <a:t>ঃ- </a:t>
            </a:r>
            <a:endParaRPr lang="bn-BD" sz="4400" b="1" u="sng" dirty="0">
              <a:solidFill>
                <a:srgbClr val="00B050"/>
              </a:solidFill>
              <a:latin typeface="SutonnyOMJ" pitchFamily="2" charset="0"/>
              <a:cs typeface="SutonnyOMJ" pitchFamily="2" charset="0"/>
            </a:endParaRPr>
          </a:p>
          <a:p>
            <a:pPr algn="just"/>
            <a:r>
              <a:rPr lang="en-US" sz="1800" dirty="0">
                <a:latin typeface="SutonnyOMJ" pitchFamily="2" charset="0"/>
                <a:cs typeface="SutonnyOMJ" pitchFamily="2" charset="0"/>
              </a:rPr>
              <a:t>               </a:t>
            </a:r>
            <a:r>
              <a:rPr lang="bn-BD" sz="4000" dirty="0">
                <a:latin typeface="SutonnyOMJ" pitchFamily="2" charset="0"/>
                <a:cs typeface="SutonnyOMJ" pitchFamily="2" charset="0"/>
              </a:rPr>
              <a:t>হযরত মুকাতিল ও কালবী (রাঃ) বর্ণনা করেনে- গাতফান  গোত্রের এক ব্যক্তি তার এতিম ভাতিজার অঢেল ধনসম্পদের অভিভাবক ছিল। সে প্রাপ্তবয়স্ক হওয়ার পর চাচার নিকট নিজের সম্পদ চাইলে চাচা তা দিতে গড়িমসি শুরু করে। পরিশেষে উভয়ই বিষয়টি সমাধানের জন্য রাসূলে আরবী (সাল্লাল্লাহু আলাইহি ওয়া সাল্লাম) এর দরবারে রেসালাতে উপস্থিত হলো। তখন আল্লাহ তা’আলা অভিভাবকদের প্রতি এতিমদের সম্পদে ফিরিয়ে দেয়া নির্দেশ প্রদান করে আলোচ্য আয়াতটি নাযিল করেন।</a:t>
            </a:r>
            <a:endParaRPr lang="en-US" sz="4000" dirty="0">
              <a:latin typeface="SutonnyOMJ" pitchFamily="2" charset="0"/>
              <a:cs typeface="SutonnyOMJ" pitchFamily="2" charset="0"/>
            </a:endParaRPr>
          </a:p>
          <a:p>
            <a:endParaRPr lang="en-US" dirty="0"/>
          </a:p>
        </p:txBody>
      </p:sp>
      <p:sp>
        <p:nvSpPr>
          <p:cNvPr id="5" name="Arrow: Right 4">
            <a:extLst>
              <a:ext uri="{FF2B5EF4-FFF2-40B4-BE49-F238E27FC236}">
                <a16:creationId xmlns:a16="http://schemas.microsoft.com/office/drawing/2014/main" id="{38398552-1A6C-4035-9324-1E3BAEE442F0}"/>
              </a:ext>
            </a:extLst>
          </p:cNvPr>
          <p:cNvSpPr/>
          <p:nvPr/>
        </p:nvSpPr>
        <p:spPr>
          <a:xfrm>
            <a:off x="5003515" y="863029"/>
            <a:ext cx="2280863" cy="102742"/>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242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3">
            <a:extLst>
              <a:ext uri="{FF2B5EF4-FFF2-40B4-BE49-F238E27FC236}">
                <a16:creationId xmlns:a16="http://schemas.microsoft.com/office/drawing/2014/main" id="{60AEE5F4-8A5A-4C01-B3A5-968E5CEFF9B6}"/>
              </a:ext>
            </a:extLst>
          </p:cNvPr>
          <p:cNvSpPr/>
          <p:nvPr/>
        </p:nvSpPr>
        <p:spPr>
          <a:xfrm>
            <a:off x="0" y="0"/>
            <a:ext cx="12192000" cy="6858000"/>
          </a:xfrm>
          <a:custGeom>
            <a:avLst/>
            <a:gdLst>
              <a:gd name="connsiteX0" fmla="*/ 122829 w 12192000"/>
              <a:gd name="connsiteY0" fmla="*/ 95534 h 6858000"/>
              <a:gd name="connsiteX1" fmla="*/ 122829 w 12192000"/>
              <a:gd name="connsiteY1" fmla="*/ 6741994 h 6858000"/>
              <a:gd name="connsiteX2" fmla="*/ 12050972 w 12192000"/>
              <a:gd name="connsiteY2" fmla="*/ 6741994 h 6858000"/>
              <a:gd name="connsiteX3" fmla="*/ 12050972 w 12192000"/>
              <a:gd name="connsiteY3" fmla="*/ 95534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22829" y="95534"/>
                </a:moveTo>
                <a:lnTo>
                  <a:pt x="122829" y="6741994"/>
                </a:lnTo>
                <a:lnTo>
                  <a:pt x="12050972" y="6741994"/>
                </a:lnTo>
                <a:lnTo>
                  <a:pt x="12050972" y="95534"/>
                </a:lnTo>
                <a:close/>
                <a:moveTo>
                  <a:pt x="0" y="0"/>
                </a:moveTo>
                <a:lnTo>
                  <a:pt x="12192000" y="0"/>
                </a:lnTo>
                <a:lnTo>
                  <a:pt x="12192000" y="6858000"/>
                </a:lnTo>
                <a:lnTo>
                  <a:pt x="0" y="6858000"/>
                </a:lnTo>
                <a:close/>
              </a:path>
            </a:pathLst>
          </a:custGeom>
          <a:gradFill flip="none" rotWithShape="1">
            <a:gsLst>
              <a:gs pos="80000">
                <a:srgbClr val="FFFF00"/>
              </a:gs>
              <a:gs pos="24000">
                <a:srgbClr val="60943D"/>
              </a:gs>
              <a:gs pos="0">
                <a:srgbClr val="FFFF00"/>
              </a:gs>
              <a:gs pos="54000">
                <a:srgbClr val="FFFF00"/>
              </a:gs>
              <a:gs pos="100000">
                <a:srgbClr val="7030A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Freeform 7">
            <a:extLst>
              <a:ext uri="{FF2B5EF4-FFF2-40B4-BE49-F238E27FC236}">
                <a16:creationId xmlns:a16="http://schemas.microsoft.com/office/drawing/2014/main" id="{EA4CEF6F-D5D8-4EB2-9929-50A574F393AA}"/>
              </a:ext>
            </a:extLst>
          </p:cNvPr>
          <p:cNvSpPr/>
          <p:nvPr/>
        </p:nvSpPr>
        <p:spPr>
          <a:xfrm>
            <a:off x="131298" y="83127"/>
            <a:ext cx="11922157" cy="6651780"/>
          </a:xfrm>
          <a:custGeom>
            <a:avLst/>
            <a:gdLst>
              <a:gd name="connsiteX0" fmla="*/ 126609 w 11929403"/>
              <a:gd name="connsiteY0" fmla="*/ 126609 h 6611815"/>
              <a:gd name="connsiteX1" fmla="*/ 126609 w 11929403"/>
              <a:gd name="connsiteY1" fmla="*/ 6471138 h 6611815"/>
              <a:gd name="connsiteX2" fmla="*/ 11788726 w 11929403"/>
              <a:gd name="connsiteY2" fmla="*/ 6471138 h 6611815"/>
              <a:gd name="connsiteX3" fmla="*/ 11788726 w 11929403"/>
              <a:gd name="connsiteY3" fmla="*/ 126609 h 6611815"/>
              <a:gd name="connsiteX4" fmla="*/ 0 w 11929403"/>
              <a:gd name="connsiteY4" fmla="*/ 0 h 6611815"/>
              <a:gd name="connsiteX5" fmla="*/ 11929403 w 11929403"/>
              <a:gd name="connsiteY5" fmla="*/ 0 h 6611815"/>
              <a:gd name="connsiteX6" fmla="*/ 11929403 w 11929403"/>
              <a:gd name="connsiteY6" fmla="*/ 6611815 h 6611815"/>
              <a:gd name="connsiteX7" fmla="*/ 0 w 11929403"/>
              <a:gd name="connsiteY7" fmla="*/ 6611815 h 6611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29403" h="6611815">
                <a:moveTo>
                  <a:pt x="126609" y="126609"/>
                </a:moveTo>
                <a:lnTo>
                  <a:pt x="126609" y="6471138"/>
                </a:lnTo>
                <a:lnTo>
                  <a:pt x="11788726" y="6471138"/>
                </a:lnTo>
                <a:lnTo>
                  <a:pt x="11788726" y="126609"/>
                </a:lnTo>
                <a:close/>
                <a:moveTo>
                  <a:pt x="0" y="0"/>
                </a:moveTo>
                <a:lnTo>
                  <a:pt x="11929403" y="0"/>
                </a:lnTo>
                <a:lnTo>
                  <a:pt x="11929403" y="6611815"/>
                </a:lnTo>
                <a:lnTo>
                  <a:pt x="0" y="6611815"/>
                </a:lnTo>
                <a:close/>
              </a:path>
            </a:pathLst>
          </a:custGeom>
          <a:gradFill>
            <a:gsLst>
              <a:gs pos="0">
                <a:srgbClr val="66FF99"/>
              </a:gs>
              <a:gs pos="100000">
                <a:srgbClr val="7979ED"/>
              </a:gs>
              <a:gs pos="22000">
                <a:srgbClr val="BB2970"/>
              </a:gs>
              <a:gs pos="68000">
                <a:srgbClr val="7752E0"/>
              </a:gs>
              <a:gs pos="23000">
                <a:srgbClr val="FFFF00"/>
              </a:gs>
              <a:gs pos="75000">
                <a:srgbClr val="FF0000"/>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26A8831A-FC04-4468-B684-2C30114CB634}"/>
              </a:ext>
            </a:extLst>
          </p:cNvPr>
          <p:cNvSpPr txBox="1"/>
          <p:nvPr/>
        </p:nvSpPr>
        <p:spPr>
          <a:xfrm>
            <a:off x="267128" y="215757"/>
            <a:ext cx="11671443" cy="6647974"/>
          </a:xfrm>
          <a:prstGeom prst="rect">
            <a:avLst/>
          </a:prstGeom>
          <a:noFill/>
        </p:spPr>
        <p:txBody>
          <a:bodyPr wrap="square" rtlCol="0">
            <a:spAutoFit/>
          </a:bodyPr>
          <a:lstStyle/>
          <a:p>
            <a:pPr algn="ctr"/>
            <a:r>
              <a:rPr lang="bn-BD" sz="4800" b="1" dirty="0">
                <a:ln w="0"/>
                <a:solidFill>
                  <a:srgbClr val="00B050"/>
                </a:solidFill>
                <a:effectLst>
                  <a:outerShdw blurRad="38100" dist="19050" dir="2700000" algn="tl" rotWithShape="0">
                    <a:schemeClr val="dk1">
                      <a:alpha val="40000"/>
                    </a:schemeClr>
                  </a:outerShdw>
                </a:effectLst>
                <a:latin typeface="SutonnyOMJ" pitchFamily="2" charset="0"/>
                <a:cs typeface="SutonnyOMJ" pitchFamily="2" charset="0"/>
              </a:rPr>
              <a:t>শানে নুযূল</a:t>
            </a:r>
            <a:endParaRPr lang="en-US" sz="4800" b="1" dirty="0">
              <a:ln w="0"/>
              <a:solidFill>
                <a:srgbClr val="00B050"/>
              </a:solidFill>
              <a:effectLst>
                <a:outerShdw blurRad="38100" dist="19050" dir="2700000" algn="tl" rotWithShape="0">
                  <a:schemeClr val="dk1">
                    <a:alpha val="40000"/>
                  </a:schemeClr>
                </a:outerShdw>
              </a:effectLst>
              <a:latin typeface="SutonnyOMJ" pitchFamily="2" charset="0"/>
              <a:cs typeface="SutonnyOMJ" pitchFamily="2" charset="0"/>
            </a:endParaRPr>
          </a:p>
          <a:p>
            <a:pPr algn="just"/>
            <a:r>
              <a:rPr lang="bn-BD" sz="4400" b="1" u="sng" dirty="0">
                <a:solidFill>
                  <a:schemeClr val="accent5">
                    <a:lumMod val="50000"/>
                  </a:schemeClr>
                </a:solidFill>
                <a:latin typeface="SutonnyOMJ" pitchFamily="2" charset="0"/>
                <a:cs typeface="SutonnyOMJ" pitchFamily="2" charset="0"/>
              </a:rPr>
              <a:t>৩নং আয়াত</a:t>
            </a:r>
            <a:r>
              <a:rPr lang="en-US" sz="4400" b="1" u="sng" dirty="0">
                <a:solidFill>
                  <a:schemeClr val="accent5">
                    <a:lumMod val="50000"/>
                  </a:schemeClr>
                </a:solidFill>
                <a:latin typeface="SutonnyOMJ" pitchFamily="2" charset="0"/>
                <a:cs typeface="SutonnyOMJ" pitchFamily="2" charset="0"/>
              </a:rPr>
              <a:t>ঃ- </a:t>
            </a:r>
            <a:endParaRPr lang="bn-BD" sz="4400" b="1" u="sng" dirty="0">
              <a:solidFill>
                <a:schemeClr val="accent5">
                  <a:lumMod val="50000"/>
                </a:schemeClr>
              </a:solidFill>
              <a:latin typeface="SutonnyOMJ" pitchFamily="2" charset="0"/>
              <a:cs typeface="SutonnyOMJ" pitchFamily="2" charset="0"/>
            </a:endParaRPr>
          </a:p>
          <a:p>
            <a:pPr algn="just"/>
            <a:r>
              <a:rPr lang="en-US" sz="1800" dirty="0">
                <a:solidFill>
                  <a:schemeClr val="accent1">
                    <a:lumMod val="75000"/>
                  </a:schemeClr>
                </a:solidFill>
                <a:latin typeface="SutonnyOMJ" pitchFamily="2" charset="0"/>
                <a:cs typeface="SutonnyOMJ" pitchFamily="2" charset="0"/>
              </a:rPr>
              <a:t>               </a:t>
            </a:r>
            <a:r>
              <a:rPr lang="bn-BD" sz="4000" dirty="0">
                <a:solidFill>
                  <a:schemeClr val="accent1">
                    <a:lumMod val="75000"/>
                  </a:schemeClr>
                </a:solidFill>
                <a:latin typeface="SutonnyOMJ" pitchFamily="2" charset="0"/>
                <a:cs typeface="SutonnyOMJ" pitchFamily="2" charset="0"/>
              </a:rPr>
              <a:t>জাহেলী যুগে এ নিয়ম ছিল যে, এতি মেয়েদের অভিভাবক অনেক সময় তাদের রূপযেৌবনে আসক্ত হয়ে তাদেরকে বিবাহ বন্ধনে আবদ্ধ করে ফেলত। যেহেতু সে নিজেই তার অভিভাবক তাই তাকে যথাযথ মহর প্রদান করত না। এতে এতিমরা জুলুমের শিকার হত। অনেক সময় তার রুপযেৌবনের প্রতি সামান্যতম আকর্ষণ না থাকার পরেও শুধুমাত্র তার সম্পদের লোভে তাকে বিবাহ করে আটকে রাখত। এ ক্ষেত্রে তার ন্যূনতম মহর আদায় করত না। আল্লাহ এ জুলুমের অবসান কল্পে এ আয়াত নাযিল করেন।</a:t>
            </a:r>
            <a:endParaRPr lang="en-US" sz="4000" dirty="0">
              <a:solidFill>
                <a:schemeClr val="accent1">
                  <a:lumMod val="75000"/>
                </a:schemeClr>
              </a:solidFill>
              <a:latin typeface="SutonnyOMJ" pitchFamily="2" charset="0"/>
              <a:cs typeface="SutonnyOMJ" pitchFamily="2" charset="0"/>
            </a:endParaRPr>
          </a:p>
          <a:p>
            <a:endParaRPr lang="en-US" dirty="0"/>
          </a:p>
        </p:txBody>
      </p:sp>
      <p:sp>
        <p:nvSpPr>
          <p:cNvPr id="5" name="Arrow: Right 4">
            <a:extLst>
              <a:ext uri="{FF2B5EF4-FFF2-40B4-BE49-F238E27FC236}">
                <a16:creationId xmlns:a16="http://schemas.microsoft.com/office/drawing/2014/main" id="{73040085-718B-4A8E-AE43-0A77885A8DFF}"/>
              </a:ext>
            </a:extLst>
          </p:cNvPr>
          <p:cNvSpPr/>
          <p:nvPr/>
        </p:nvSpPr>
        <p:spPr>
          <a:xfrm>
            <a:off x="4837259" y="914400"/>
            <a:ext cx="2743200" cy="226032"/>
          </a:xfrm>
          <a:prstGeom prst="rightArrow">
            <a:avLst/>
          </a:prstGeom>
          <a:solidFill>
            <a:srgbClr val="92D050"/>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59474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7">
            <a:extLst>
              <a:ext uri="{FF2B5EF4-FFF2-40B4-BE49-F238E27FC236}">
                <a16:creationId xmlns:a16="http://schemas.microsoft.com/office/drawing/2014/main" id="{6B7DAD5B-360E-48DB-8535-0F0F9C84CB3A}"/>
              </a:ext>
            </a:extLst>
          </p:cNvPr>
          <p:cNvSpPr/>
          <p:nvPr/>
        </p:nvSpPr>
        <p:spPr>
          <a:xfrm>
            <a:off x="131298" y="83127"/>
            <a:ext cx="11922157" cy="6651780"/>
          </a:xfrm>
          <a:custGeom>
            <a:avLst/>
            <a:gdLst>
              <a:gd name="connsiteX0" fmla="*/ 126609 w 11929403"/>
              <a:gd name="connsiteY0" fmla="*/ 126609 h 6611815"/>
              <a:gd name="connsiteX1" fmla="*/ 126609 w 11929403"/>
              <a:gd name="connsiteY1" fmla="*/ 6471138 h 6611815"/>
              <a:gd name="connsiteX2" fmla="*/ 11788726 w 11929403"/>
              <a:gd name="connsiteY2" fmla="*/ 6471138 h 6611815"/>
              <a:gd name="connsiteX3" fmla="*/ 11788726 w 11929403"/>
              <a:gd name="connsiteY3" fmla="*/ 126609 h 6611815"/>
              <a:gd name="connsiteX4" fmla="*/ 0 w 11929403"/>
              <a:gd name="connsiteY4" fmla="*/ 0 h 6611815"/>
              <a:gd name="connsiteX5" fmla="*/ 11929403 w 11929403"/>
              <a:gd name="connsiteY5" fmla="*/ 0 h 6611815"/>
              <a:gd name="connsiteX6" fmla="*/ 11929403 w 11929403"/>
              <a:gd name="connsiteY6" fmla="*/ 6611815 h 6611815"/>
              <a:gd name="connsiteX7" fmla="*/ 0 w 11929403"/>
              <a:gd name="connsiteY7" fmla="*/ 6611815 h 6611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29403" h="6611815">
                <a:moveTo>
                  <a:pt x="126609" y="126609"/>
                </a:moveTo>
                <a:lnTo>
                  <a:pt x="126609" y="6471138"/>
                </a:lnTo>
                <a:lnTo>
                  <a:pt x="11788726" y="6471138"/>
                </a:lnTo>
                <a:lnTo>
                  <a:pt x="11788726" y="126609"/>
                </a:lnTo>
                <a:close/>
                <a:moveTo>
                  <a:pt x="0" y="0"/>
                </a:moveTo>
                <a:lnTo>
                  <a:pt x="11929403" y="0"/>
                </a:lnTo>
                <a:lnTo>
                  <a:pt x="11929403" y="6611815"/>
                </a:lnTo>
                <a:lnTo>
                  <a:pt x="0" y="6611815"/>
                </a:lnTo>
                <a:close/>
              </a:path>
            </a:pathLst>
          </a:custGeom>
          <a:gradFill>
            <a:gsLst>
              <a:gs pos="0">
                <a:srgbClr val="66FF99"/>
              </a:gs>
              <a:gs pos="100000">
                <a:srgbClr val="7979ED"/>
              </a:gs>
              <a:gs pos="22000">
                <a:srgbClr val="BB2970"/>
              </a:gs>
              <a:gs pos="68000">
                <a:srgbClr val="7752E0"/>
              </a:gs>
              <a:gs pos="23000">
                <a:srgbClr val="FFFF00"/>
              </a:gs>
              <a:gs pos="75000">
                <a:srgbClr val="FF0000"/>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3">
            <a:extLst>
              <a:ext uri="{FF2B5EF4-FFF2-40B4-BE49-F238E27FC236}">
                <a16:creationId xmlns:a16="http://schemas.microsoft.com/office/drawing/2014/main" id="{9FD456AF-665B-4A05-9737-42159AB76D18}"/>
              </a:ext>
            </a:extLst>
          </p:cNvPr>
          <p:cNvSpPr/>
          <p:nvPr/>
        </p:nvSpPr>
        <p:spPr>
          <a:xfrm>
            <a:off x="0" y="0"/>
            <a:ext cx="12192000" cy="6858000"/>
          </a:xfrm>
          <a:custGeom>
            <a:avLst/>
            <a:gdLst>
              <a:gd name="connsiteX0" fmla="*/ 122829 w 12192000"/>
              <a:gd name="connsiteY0" fmla="*/ 95534 h 6858000"/>
              <a:gd name="connsiteX1" fmla="*/ 122829 w 12192000"/>
              <a:gd name="connsiteY1" fmla="*/ 6741994 h 6858000"/>
              <a:gd name="connsiteX2" fmla="*/ 12050972 w 12192000"/>
              <a:gd name="connsiteY2" fmla="*/ 6741994 h 6858000"/>
              <a:gd name="connsiteX3" fmla="*/ 12050972 w 12192000"/>
              <a:gd name="connsiteY3" fmla="*/ 95534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22829" y="95534"/>
                </a:moveTo>
                <a:lnTo>
                  <a:pt x="122829" y="6741994"/>
                </a:lnTo>
                <a:lnTo>
                  <a:pt x="12050972" y="6741994"/>
                </a:lnTo>
                <a:lnTo>
                  <a:pt x="12050972" y="95534"/>
                </a:lnTo>
                <a:close/>
                <a:moveTo>
                  <a:pt x="0" y="0"/>
                </a:moveTo>
                <a:lnTo>
                  <a:pt x="12192000" y="0"/>
                </a:lnTo>
                <a:lnTo>
                  <a:pt x="12192000" y="6858000"/>
                </a:lnTo>
                <a:lnTo>
                  <a:pt x="0" y="6858000"/>
                </a:lnTo>
                <a:close/>
              </a:path>
            </a:pathLst>
          </a:custGeom>
          <a:gradFill flip="none" rotWithShape="1">
            <a:gsLst>
              <a:gs pos="80000">
                <a:srgbClr val="FFFF00"/>
              </a:gs>
              <a:gs pos="24000">
                <a:srgbClr val="60943D"/>
              </a:gs>
              <a:gs pos="0">
                <a:srgbClr val="FFFF00"/>
              </a:gs>
              <a:gs pos="54000">
                <a:srgbClr val="FFFF00"/>
              </a:gs>
              <a:gs pos="100000">
                <a:srgbClr val="7030A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39A970DF-AF13-45AC-9252-E15A91CE192A}"/>
              </a:ext>
            </a:extLst>
          </p:cNvPr>
          <p:cNvSpPr txBox="1"/>
          <p:nvPr/>
        </p:nvSpPr>
        <p:spPr>
          <a:xfrm>
            <a:off x="302888" y="339530"/>
            <a:ext cx="11578975" cy="1077218"/>
          </a:xfrm>
          <a:prstGeom prst="rect">
            <a:avLst/>
          </a:prstGeom>
          <a:noFill/>
        </p:spPr>
        <p:txBody>
          <a:bodyPr wrap="square" rtlCol="0">
            <a:spAutoFit/>
          </a:bodyPr>
          <a:lstStyle/>
          <a:p>
            <a:pPr lvl="0" algn="ctr"/>
            <a:r>
              <a:rPr lang="bn-IN" sz="3200" b="1" dirty="0">
                <a:solidFill>
                  <a:srgbClr val="00B050"/>
                </a:solidFill>
                <a:latin typeface="Noto Serif Bengali"/>
                <a:ea typeface="Noto Serif Bengali"/>
                <a:cs typeface="Noto Serif Bengali"/>
                <a:sym typeface="Noto Serif Bengali"/>
              </a:rPr>
              <a:t>নির্বাচিত </a:t>
            </a:r>
            <a:r>
              <a:rPr lang="en-US" sz="3200" b="1" dirty="0">
                <a:solidFill>
                  <a:srgbClr val="00B050"/>
                </a:solidFill>
                <a:latin typeface="Noto Serif Bengali"/>
                <a:ea typeface="Noto Serif Bengali"/>
                <a:cs typeface="Noto Serif Bengali"/>
                <a:sym typeface="Noto Serif Bengali"/>
              </a:rPr>
              <a:t> </a:t>
            </a:r>
            <a:r>
              <a:rPr lang="bn-IN" sz="3200" b="1" dirty="0">
                <a:solidFill>
                  <a:srgbClr val="00B050"/>
                </a:solidFill>
                <a:latin typeface="Noto Serif Bengali"/>
                <a:ea typeface="Noto Serif Bengali"/>
                <a:cs typeface="Noto Serif Bengali"/>
                <a:sym typeface="Noto Serif Bengali"/>
              </a:rPr>
              <a:t>শব্দার্থ</a:t>
            </a:r>
            <a:endParaRPr lang="en-US" sz="3200" b="1" dirty="0">
              <a:solidFill>
                <a:srgbClr val="00B050"/>
              </a:solidFill>
              <a:latin typeface="Noto Serif Bengali"/>
              <a:ea typeface="Noto Serif Bengali"/>
              <a:cs typeface="Noto Serif Bengali"/>
              <a:sym typeface="Noto Serif Bengali"/>
            </a:endParaRPr>
          </a:p>
          <a:p>
            <a:pPr lvl="0" algn="ctr"/>
            <a:endParaRPr lang="bn-IN" sz="3200" dirty="0"/>
          </a:p>
        </p:txBody>
      </p:sp>
      <p:sp>
        <p:nvSpPr>
          <p:cNvPr id="5" name="Arrow: Right 4">
            <a:extLst>
              <a:ext uri="{FF2B5EF4-FFF2-40B4-BE49-F238E27FC236}">
                <a16:creationId xmlns:a16="http://schemas.microsoft.com/office/drawing/2014/main" id="{BD3D6619-FB00-4815-97ED-7A1F6A74A640}"/>
              </a:ext>
            </a:extLst>
          </p:cNvPr>
          <p:cNvSpPr/>
          <p:nvPr/>
        </p:nvSpPr>
        <p:spPr>
          <a:xfrm>
            <a:off x="4423026" y="806320"/>
            <a:ext cx="3390471" cy="143639"/>
          </a:xfrm>
          <a:prstGeom prst="rightArrow">
            <a:avLst/>
          </a:prstGeom>
          <a:solidFill>
            <a:srgbClr val="00B0F0"/>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Table 7">
            <a:extLst>
              <a:ext uri="{FF2B5EF4-FFF2-40B4-BE49-F238E27FC236}">
                <a16:creationId xmlns:a16="http://schemas.microsoft.com/office/drawing/2014/main" id="{C9146450-9AC4-4F18-8E97-478A2A3053C3}"/>
              </a:ext>
            </a:extLst>
          </p:cNvPr>
          <p:cNvGraphicFramePr>
            <a:graphicFrameLocks noGrp="1"/>
          </p:cNvGraphicFramePr>
          <p:nvPr>
            <p:extLst>
              <p:ext uri="{D42A27DB-BD31-4B8C-83A1-F6EECF244321}">
                <p14:modId xmlns:p14="http://schemas.microsoft.com/office/powerpoint/2010/main" val="771035638"/>
              </p:ext>
            </p:extLst>
          </p:nvPr>
        </p:nvGraphicFramePr>
        <p:xfrm>
          <a:off x="626724" y="1140430"/>
          <a:ext cx="10983076" cy="523982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3109906639"/>
                    </a:ext>
                  </a:extLst>
                </a:gridCol>
                <a:gridCol w="2748338">
                  <a:extLst>
                    <a:ext uri="{9D8B030D-6E8A-4147-A177-3AD203B41FA5}">
                      <a16:colId xmlns:a16="http://schemas.microsoft.com/office/drawing/2014/main" val="3973915975"/>
                    </a:ext>
                  </a:extLst>
                </a:gridCol>
                <a:gridCol w="2745769">
                  <a:extLst>
                    <a:ext uri="{9D8B030D-6E8A-4147-A177-3AD203B41FA5}">
                      <a16:colId xmlns:a16="http://schemas.microsoft.com/office/drawing/2014/main" val="842422035"/>
                    </a:ext>
                  </a:extLst>
                </a:gridCol>
                <a:gridCol w="2745769">
                  <a:extLst>
                    <a:ext uri="{9D8B030D-6E8A-4147-A177-3AD203B41FA5}">
                      <a16:colId xmlns:a16="http://schemas.microsoft.com/office/drawing/2014/main" val="3314126391"/>
                    </a:ext>
                  </a:extLst>
                </a:gridCol>
              </a:tblGrid>
              <a:tr h="647113">
                <a:tc>
                  <a:txBody>
                    <a:bodyPr/>
                    <a:lstStyle/>
                    <a:p>
                      <a:pPr algn="ctr"/>
                      <a:r>
                        <a:rPr lang="en-US" sz="3200" dirty="0" err="1">
                          <a:solidFill>
                            <a:schemeClr val="bg1"/>
                          </a:solidFill>
                          <a:latin typeface="SutonnyOMJ" pitchFamily="2" charset="0"/>
                          <a:cs typeface="SutonnyOMJ" pitchFamily="2" charset="0"/>
                        </a:rPr>
                        <a:t>আরবি</a:t>
                      </a:r>
                      <a:r>
                        <a:rPr lang="en-US" sz="3200" dirty="0">
                          <a:solidFill>
                            <a:schemeClr val="bg1"/>
                          </a:solidFill>
                          <a:latin typeface="SutonnyOMJ" pitchFamily="2" charset="0"/>
                          <a:cs typeface="SutonnyOMJ" pitchFamily="2" charset="0"/>
                        </a:rPr>
                        <a:t> </a:t>
                      </a:r>
                      <a:r>
                        <a:rPr lang="en-US" sz="3200" dirty="0" err="1">
                          <a:solidFill>
                            <a:schemeClr val="bg1"/>
                          </a:solidFill>
                          <a:latin typeface="SutonnyOMJ" pitchFamily="2" charset="0"/>
                          <a:cs typeface="SutonnyOMJ" pitchFamily="2" charset="0"/>
                        </a:rPr>
                        <a:t>শব্দ</a:t>
                      </a:r>
                      <a:endParaRPr lang="en-US" sz="3200" dirty="0">
                        <a:solidFill>
                          <a:schemeClr val="bg1"/>
                        </a:solidFill>
                        <a:latin typeface="SutonnyOMJ" pitchFamily="2" charset="0"/>
                        <a:cs typeface="SutonnyOMJ" pitchFamily="2" charset="0"/>
                      </a:endParaRPr>
                    </a:p>
                  </a:txBody>
                  <a:tcPr/>
                </a:tc>
                <a:tc>
                  <a:txBody>
                    <a:bodyPr/>
                    <a:lstStyle/>
                    <a:p>
                      <a:pPr algn="ctr"/>
                      <a:r>
                        <a:rPr lang="en-US" sz="3200" dirty="0" err="1">
                          <a:solidFill>
                            <a:schemeClr val="bg1"/>
                          </a:solidFill>
                          <a:latin typeface="SutonnyOMJ" pitchFamily="2" charset="0"/>
                          <a:cs typeface="SutonnyOMJ" pitchFamily="2" charset="0"/>
                        </a:rPr>
                        <a:t>বাংলা</a:t>
                      </a:r>
                      <a:r>
                        <a:rPr lang="en-US" sz="3200" dirty="0">
                          <a:solidFill>
                            <a:schemeClr val="bg1"/>
                          </a:solidFill>
                          <a:latin typeface="SutonnyOMJ" pitchFamily="2" charset="0"/>
                          <a:cs typeface="SutonnyOMJ" pitchFamily="2" charset="0"/>
                        </a:rPr>
                        <a:t> </a:t>
                      </a:r>
                      <a:r>
                        <a:rPr lang="en-US" sz="3200" dirty="0" err="1">
                          <a:solidFill>
                            <a:schemeClr val="bg1"/>
                          </a:solidFill>
                          <a:latin typeface="SutonnyOMJ" pitchFamily="2" charset="0"/>
                          <a:cs typeface="SutonnyOMJ" pitchFamily="2" charset="0"/>
                        </a:rPr>
                        <a:t>অর্থ</a:t>
                      </a:r>
                      <a:endParaRPr lang="en-US" sz="3200" dirty="0">
                        <a:solidFill>
                          <a:schemeClr val="bg1"/>
                        </a:solidFill>
                        <a:latin typeface="SutonnyOMJ" pitchFamily="2" charset="0"/>
                        <a:cs typeface="SutonnyOMJ" pitchFamily="2" charset="0"/>
                      </a:endParaRPr>
                    </a:p>
                  </a:txBody>
                  <a:tcPr/>
                </a:tc>
                <a:tc>
                  <a:txBody>
                    <a:bodyPr/>
                    <a:lstStyle/>
                    <a:p>
                      <a:pPr algn="ctr"/>
                      <a:r>
                        <a:rPr lang="en-US" sz="3200" dirty="0" err="1">
                          <a:solidFill>
                            <a:schemeClr val="bg1"/>
                          </a:solidFill>
                          <a:latin typeface="SutonnyOMJ" pitchFamily="2" charset="0"/>
                          <a:cs typeface="SutonnyOMJ" pitchFamily="2" charset="0"/>
                        </a:rPr>
                        <a:t>আরবি</a:t>
                      </a:r>
                      <a:r>
                        <a:rPr lang="en-US" sz="3200" dirty="0">
                          <a:solidFill>
                            <a:schemeClr val="bg1"/>
                          </a:solidFill>
                          <a:latin typeface="SutonnyOMJ" pitchFamily="2" charset="0"/>
                          <a:cs typeface="SutonnyOMJ" pitchFamily="2" charset="0"/>
                        </a:rPr>
                        <a:t> </a:t>
                      </a:r>
                      <a:r>
                        <a:rPr lang="en-US" sz="3200" dirty="0" err="1">
                          <a:solidFill>
                            <a:schemeClr val="bg1"/>
                          </a:solidFill>
                          <a:latin typeface="SutonnyOMJ" pitchFamily="2" charset="0"/>
                          <a:cs typeface="SutonnyOMJ" pitchFamily="2" charset="0"/>
                        </a:rPr>
                        <a:t>শব্দ</a:t>
                      </a:r>
                      <a:endParaRPr lang="en-US" sz="3200" dirty="0">
                        <a:solidFill>
                          <a:schemeClr val="bg1"/>
                        </a:solidFill>
                        <a:latin typeface="SutonnyOMJ" pitchFamily="2" charset="0"/>
                        <a:cs typeface="SutonnyOMJ" pitchFamily="2" charset="0"/>
                      </a:endParaRPr>
                    </a:p>
                  </a:txBody>
                  <a:tcPr/>
                </a:tc>
                <a:tc>
                  <a:txBody>
                    <a:bodyPr/>
                    <a:lstStyle/>
                    <a:p>
                      <a:pPr algn="ctr"/>
                      <a:r>
                        <a:rPr lang="en-US" sz="3200" dirty="0" err="1">
                          <a:solidFill>
                            <a:schemeClr val="bg1"/>
                          </a:solidFill>
                          <a:latin typeface="SutonnyOMJ" pitchFamily="2" charset="0"/>
                          <a:cs typeface="SutonnyOMJ" pitchFamily="2" charset="0"/>
                        </a:rPr>
                        <a:t>বাংলা</a:t>
                      </a:r>
                      <a:r>
                        <a:rPr lang="en-US" sz="3200" baseline="0" dirty="0">
                          <a:solidFill>
                            <a:schemeClr val="bg1"/>
                          </a:solidFill>
                          <a:latin typeface="SutonnyOMJ" pitchFamily="2" charset="0"/>
                          <a:cs typeface="SutonnyOMJ" pitchFamily="2" charset="0"/>
                        </a:rPr>
                        <a:t> </a:t>
                      </a:r>
                      <a:r>
                        <a:rPr lang="en-US" sz="3200" dirty="0" err="1">
                          <a:solidFill>
                            <a:schemeClr val="bg1"/>
                          </a:solidFill>
                          <a:latin typeface="SutonnyOMJ" pitchFamily="2" charset="0"/>
                          <a:cs typeface="SutonnyOMJ" pitchFamily="2" charset="0"/>
                        </a:rPr>
                        <a:t>অর্থ</a:t>
                      </a:r>
                      <a:endParaRPr lang="en-US" sz="3200" dirty="0">
                        <a:solidFill>
                          <a:schemeClr val="bg1"/>
                        </a:solidFill>
                        <a:latin typeface="SutonnyOMJ" pitchFamily="2" charset="0"/>
                        <a:cs typeface="SutonnyOMJ" pitchFamily="2" charset="0"/>
                      </a:endParaRPr>
                    </a:p>
                  </a:txBody>
                  <a:tcPr/>
                </a:tc>
                <a:extLst>
                  <a:ext uri="{0D108BD9-81ED-4DB2-BD59-A6C34878D82A}">
                    <a16:rowId xmlns:a16="http://schemas.microsoft.com/office/drawing/2014/main" val="3451341759"/>
                  </a:ext>
                </a:extLst>
              </a:tr>
              <a:tr h="656101">
                <a:tc>
                  <a:txBody>
                    <a:bodyPr/>
                    <a:lstStyle/>
                    <a:p>
                      <a:pPr algn="r"/>
                      <a:r>
                        <a:rPr lang="ar-SA" sz="3600" b="1" dirty="0">
                          <a:solidFill>
                            <a:srgbClr val="00B050"/>
                          </a:solidFill>
                          <a:latin typeface="SutonnyOMJ" pitchFamily="2" charset="0"/>
                        </a:rPr>
                        <a:t>اتقوا</a:t>
                      </a:r>
                      <a:endParaRPr lang="en-US" sz="3600" b="1" dirty="0">
                        <a:solidFill>
                          <a:srgbClr val="00B050"/>
                        </a:solidFill>
                        <a:latin typeface="SutonnyOMJ" pitchFamily="2" charset="0"/>
                        <a:cs typeface="SutonnyOMJ" pitchFamily="2" charset="0"/>
                      </a:endParaRPr>
                    </a:p>
                  </a:txBody>
                  <a:tcPr/>
                </a:tc>
                <a:tc>
                  <a:txBody>
                    <a:bodyPr/>
                    <a:lstStyle/>
                    <a:p>
                      <a:r>
                        <a:rPr lang="en-GB" sz="3200" dirty="0" err="1">
                          <a:solidFill>
                            <a:srgbClr val="00B050"/>
                          </a:solidFill>
                          <a:latin typeface="SutonnyOMJ" pitchFamily="2" charset="0"/>
                          <a:cs typeface="SutonnyOMJ" pitchFamily="2" charset="0"/>
                        </a:rPr>
                        <a:t>তোমরা</a:t>
                      </a:r>
                      <a:r>
                        <a:rPr lang="en-GB" sz="3200" dirty="0">
                          <a:solidFill>
                            <a:srgbClr val="00B050"/>
                          </a:solidFill>
                          <a:latin typeface="SutonnyOMJ" pitchFamily="2" charset="0"/>
                          <a:cs typeface="SutonnyOMJ" pitchFamily="2" charset="0"/>
                        </a:rPr>
                        <a:t> </a:t>
                      </a:r>
                      <a:r>
                        <a:rPr lang="en-GB" sz="3200" dirty="0" err="1">
                          <a:solidFill>
                            <a:srgbClr val="00B050"/>
                          </a:solidFill>
                          <a:latin typeface="SutonnyOMJ" pitchFamily="2" charset="0"/>
                          <a:cs typeface="SutonnyOMJ" pitchFamily="2" charset="0"/>
                        </a:rPr>
                        <a:t>ভয়</a:t>
                      </a:r>
                      <a:r>
                        <a:rPr lang="en-GB" sz="3200" dirty="0">
                          <a:solidFill>
                            <a:srgbClr val="00B050"/>
                          </a:solidFill>
                          <a:latin typeface="SutonnyOMJ" pitchFamily="2" charset="0"/>
                          <a:cs typeface="SutonnyOMJ" pitchFamily="2" charset="0"/>
                        </a:rPr>
                        <a:t> </a:t>
                      </a:r>
                      <a:r>
                        <a:rPr lang="en-GB" sz="3200" dirty="0" err="1">
                          <a:solidFill>
                            <a:srgbClr val="00B050"/>
                          </a:solidFill>
                          <a:latin typeface="SutonnyOMJ" pitchFamily="2" charset="0"/>
                          <a:cs typeface="SutonnyOMJ" pitchFamily="2" charset="0"/>
                        </a:rPr>
                        <a:t>কর</a:t>
                      </a:r>
                      <a:r>
                        <a:rPr lang="en-GB" sz="3200" dirty="0">
                          <a:solidFill>
                            <a:srgbClr val="00B050"/>
                          </a:solidFill>
                          <a:latin typeface="SutonnyOMJ" pitchFamily="2" charset="0"/>
                          <a:cs typeface="SutonnyOMJ" pitchFamily="2" charset="0"/>
                        </a:rPr>
                        <a:t> </a:t>
                      </a:r>
                      <a:endParaRPr lang="en-US" sz="3200" dirty="0">
                        <a:solidFill>
                          <a:srgbClr val="00B050"/>
                        </a:solidFill>
                        <a:latin typeface="SutonnyOMJ" pitchFamily="2" charset="0"/>
                        <a:cs typeface="SutonnyOMJ" pitchFamily="2" charset="0"/>
                      </a:endParaRPr>
                    </a:p>
                  </a:txBody>
                  <a:tcPr/>
                </a:tc>
                <a:tc>
                  <a:txBody>
                    <a:bodyPr/>
                    <a:lstStyle/>
                    <a:p>
                      <a:pPr algn="r"/>
                      <a:r>
                        <a:rPr lang="ar-SA" sz="2800" b="1" dirty="0">
                          <a:solidFill>
                            <a:srgbClr val="FF0000"/>
                          </a:solidFill>
                          <a:latin typeface="SutonnyOMJ" pitchFamily="2" charset="0"/>
                        </a:rPr>
                        <a:t>واتوا</a:t>
                      </a:r>
                      <a:endParaRPr lang="en-US" sz="2800" b="1" dirty="0">
                        <a:solidFill>
                          <a:srgbClr val="FF0000"/>
                        </a:solidFill>
                        <a:latin typeface="SutonnyOMJ" pitchFamily="2" charset="0"/>
                        <a:cs typeface="SutonnyOMJ" pitchFamily="2" charset="0"/>
                      </a:endParaRPr>
                    </a:p>
                  </a:txBody>
                  <a:tcPr/>
                </a:tc>
                <a:tc>
                  <a:txBody>
                    <a:bodyPr/>
                    <a:lstStyle/>
                    <a:p>
                      <a:r>
                        <a:rPr lang="en-GB" sz="2800" dirty="0" err="1">
                          <a:solidFill>
                            <a:srgbClr val="FF0000"/>
                          </a:solidFill>
                          <a:latin typeface="SutonnyOMJ" pitchFamily="2" charset="0"/>
                          <a:cs typeface="SutonnyOMJ" pitchFamily="2" charset="0"/>
                        </a:rPr>
                        <a:t>আর</a:t>
                      </a:r>
                      <a:r>
                        <a:rPr lang="en-GB" sz="2800" dirty="0">
                          <a:solidFill>
                            <a:srgbClr val="FF0000"/>
                          </a:solidFill>
                          <a:latin typeface="SutonnyOMJ" pitchFamily="2" charset="0"/>
                          <a:cs typeface="SutonnyOMJ" pitchFamily="2" charset="0"/>
                        </a:rPr>
                        <a:t> </a:t>
                      </a:r>
                      <a:r>
                        <a:rPr lang="en-GB" sz="2800" dirty="0" err="1">
                          <a:solidFill>
                            <a:srgbClr val="FF0000"/>
                          </a:solidFill>
                          <a:latin typeface="SutonnyOMJ" pitchFamily="2" charset="0"/>
                          <a:cs typeface="SutonnyOMJ" pitchFamily="2" charset="0"/>
                        </a:rPr>
                        <a:t>তোমরা</a:t>
                      </a:r>
                      <a:r>
                        <a:rPr lang="en-GB" sz="2800" dirty="0">
                          <a:solidFill>
                            <a:srgbClr val="FF0000"/>
                          </a:solidFill>
                          <a:latin typeface="SutonnyOMJ" pitchFamily="2" charset="0"/>
                          <a:cs typeface="SutonnyOMJ" pitchFamily="2" charset="0"/>
                        </a:rPr>
                        <a:t> </a:t>
                      </a:r>
                      <a:r>
                        <a:rPr lang="en-GB" sz="2800" dirty="0" err="1">
                          <a:solidFill>
                            <a:srgbClr val="FF0000"/>
                          </a:solidFill>
                          <a:latin typeface="SutonnyOMJ" pitchFamily="2" charset="0"/>
                          <a:cs typeface="SutonnyOMJ" pitchFamily="2" charset="0"/>
                        </a:rPr>
                        <a:t>দিয়ে</a:t>
                      </a:r>
                      <a:r>
                        <a:rPr lang="en-GB" sz="2800" dirty="0">
                          <a:solidFill>
                            <a:srgbClr val="FF0000"/>
                          </a:solidFill>
                          <a:latin typeface="SutonnyOMJ" pitchFamily="2" charset="0"/>
                          <a:cs typeface="SutonnyOMJ" pitchFamily="2" charset="0"/>
                        </a:rPr>
                        <a:t> </a:t>
                      </a:r>
                      <a:r>
                        <a:rPr lang="en-GB" sz="2800" dirty="0" err="1">
                          <a:solidFill>
                            <a:srgbClr val="FF0000"/>
                          </a:solidFill>
                          <a:latin typeface="SutonnyOMJ" pitchFamily="2" charset="0"/>
                          <a:cs typeface="SutonnyOMJ" pitchFamily="2" charset="0"/>
                        </a:rPr>
                        <a:t>দাও</a:t>
                      </a:r>
                      <a:r>
                        <a:rPr lang="en-GB" sz="2800" dirty="0">
                          <a:solidFill>
                            <a:srgbClr val="FF0000"/>
                          </a:solidFill>
                          <a:latin typeface="SutonnyOMJ" pitchFamily="2" charset="0"/>
                          <a:cs typeface="SutonnyOMJ" pitchFamily="2" charset="0"/>
                        </a:rPr>
                        <a:t> </a:t>
                      </a:r>
                      <a:endParaRPr lang="en-US" sz="2800" dirty="0">
                        <a:solidFill>
                          <a:srgbClr val="FF0000"/>
                        </a:solidFill>
                        <a:latin typeface="SutonnyOMJ" pitchFamily="2" charset="0"/>
                        <a:cs typeface="SutonnyOMJ" pitchFamily="2" charset="0"/>
                      </a:endParaRPr>
                    </a:p>
                  </a:txBody>
                  <a:tcPr/>
                </a:tc>
                <a:extLst>
                  <a:ext uri="{0D108BD9-81ED-4DB2-BD59-A6C34878D82A}">
                    <a16:rowId xmlns:a16="http://schemas.microsoft.com/office/drawing/2014/main" val="4129372344"/>
                  </a:ext>
                </a:extLst>
              </a:tr>
              <a:tr h="656101">
                <a:tc>
                  <a:txBody>
                    <a:bodyPr/>
                    <a:lstStyle/>
                    <a:p>
                      <a:pPr algn="r"/>
                      <a:r>
                        <a:rPr lang="ar-SA" sz="3600" b="1" dirty="0">
                          <a:solidFill>
                            <a:srgbClr val="00B0F0"/>
                          </a:solidFill>
                          <a:latin typeface="SutonnyOMJ" pitchFamily="2" charset="0"/>
                        </a:rPr>
                        <a:t>خلقكم</a:t>
                      </a:r>
                      <a:endParaRPr lang="en-US" sz="3600" b="1" dirty="0">
                        <a:solidFill>
                          <a:srgbClr val="00B0F0"/>
                        </a:solidFill>
                        <a:latin typeface="SutonnyOMJ" pitchFamily="2" charset="0"/>
                        <a:cs typeface="SutonnyOMJ" pitchFamily="2" charset="0"/>
                      </a:endParaRPr>
                    </a:p>
                  </a:txBody>
                  <a:tcPr/>
                </a:tc>
                <a:tc>
                  <a:txBody>
                    <a:bodyPr/>
                    <a:lstStyle/>
                    <a:p>
                      <a:r>
                        <a:rPr lang="en-GB" sz="2400" dirty="0" err="1">
                          <a:solidFill>
                            <a:srgbClr val="00B0F0"/>
                          </a:solidFill>
                          <a:latin typeface="SutonnyOMJ" pitchFamily="2" charset="0"/>
                          <a:cs typeface="SutonnyOMJ" pitchFamily="2" charset="0"/>
                        </a:rPr>
                        <a:t>তোমাদেরকে</a:t>
                      </a:r>
                      <a:r>
                        <a:rPr lang="en-GB" sz="2400" dirty="0">
                          <a:solidFill>
                            <a:srgbClr val="00B0F0"/>
                          </a:solidFill>
                          <a:latin typeface="SutonnyOMJ" pitchFamily="2" charset="0"/>
                          <a:cs typeface="SutonnyOMJ" pitchFamily="2" charset="0"/>
                        </a:rPr>
                        <a:t> </a:t>
                      </a:r>
                      <a:r>
                        <a:rPr lang="en-GB" sz="2400" dirty="0" err="1">
                          <a:solidFill>
                            <a:srgbClr val="00B0F0"/>
                          </a:solidFill>
                          <a:latin typeface="SutonnyOMJ" pitchFamily="2" charset="0"/>
                          <a:cs typeface="SutonnyOMJ" pitchFamily="2" charset="0"/>
                        </a:rPr>
                        <a:t>সৃষ্টি</a:t>
                      </a:r>
                      <a:r>
                        <a:rPr lang="en-GB" sz="2400" baseline="0" dirty="0">
                          <a:solidFill>
                            <a:srgbClr val="00B0F0"/>
                          </a:solidFill>
                          <a:latin typeface="SutonnyOMJ" pitchFamily="2" charset="0"/>
                          <a:cs typeface="SutonnyOMJ" pitchFamily="2" charset="0"/>
                        </a:rPr>
                        <a:t> </a:t>
                      </a:r>
                      <a:r>
                        <a:rPr lang="en-GB" sz="2400" baseline="0" dirty="0" err="1">
                          <a:solidFill>
                            <a:srgbClr val="00B0F0"/>
                          </a:solidFill>
                          <a:latin typeface="SutonnyOMJ" pitchFamily="2" charset="0"/>
                          <a:cs typeface="SutonnyOMJ" pitchFamily="2" charset="0"/>
                        </a:rPr>
                        <a:t>করেছেন</a:t>
                      </a:r>
                      <a:r>
                        <a:rPr lang="en-GB" sz="2400" baseline="0" dirty="0">
                          <a:solidFill>
                            <a:srgbClr val="00B0F0"/>
                          </a:solidFill>
                          <a:latin typeface="SutonnyOMJ" pitchFamily="2" charset="0"/>
                          <a:cs typeface="SutonnyOMJ" pitchFamily="2" charset="0"/>
                        </a:rPr>
                        <a:t> </a:t>
                      </a:r>
                      <a:endParaRPr lang="en-US" sz="2400" dirty="0">
                        <a:solidFill>
                          <a:srgbClr val="00B0F0"/>
                        </a:solidFill>
                        <a:latin typeface="SutonnyOMJ" pitchFamily="2" charset="0"/>
                        <a:cs typeface="SutonnyOMJ" pitchFamily="2" charset="0"/>
                      </a:endParaRPr>
                    </a:p>
                  </a:txBody>
                  <a:tcPr/>
                </a:tc>
                <a:tc>
                  <a:txBody>
                    <a:bodyPr/>
                    <a:lstStyle/>
                    <a:p>
                      <a:pPr algn="r"/>
                      <a:r>
                        <a:rPr lang="ar-SA" sz="2800" b="1" dirty="0">
                          <a:solidFill>
                            <a:schemeClr val="accent6">
                              <a:lumMod val="75000"/>
                            </a:schemeClr>
                          </a:solidFill>
                          <a:latin typeface="SutonnyOMJ" pitchFamily="2" charset="0"/>
                        </a:rPr>
                        <a:t>أموالهم</a:t>
                      </a:r>
                      <a:endParaRPr lang="en-US" sz="2800" b="1" dirty="0">
                        <a:solidFill>
                          <a:schemeClr val="accent6">
                            <a:lumMod val="75000"/>
                          </a:schemeClr>
                        </a:solidFill>
                        <a:latin typeface="SutonnyOMJ" pitchFamily="2" charset="0"/>
                        <a:cs typeface="SutonnyOMJ" pitchFamily="2" charset="0"/>
                      </a:endParaRPr>
                    </a:p>
                  </a:txBody>
                  <a:tcPr/>
                </a:tc>
                <a:tc>
                  <a:txBody>
                    <a:bodyPr/>
                    <a:lstStyle/>
                    <a:p>
                      <a:r>
                        <a:rPr lang="en-GB" sz="3200" dirty="0" err="1">
                          <a:solidFill>
                            <a:schemeClr val="accent6">
                              <a:lumMod val="75000"/>
                            </a:schemeClr>
                          </a:solidFill>
                          <a:latin typeface="SutonnyOMJ" pitchFamily="2" charset="0"/>
                          <a:cs typeface="SutonnyOMJ" pitchFamily="2" charset="0"/>
                        </a:rPr>
                        <a:t>তাদের</a:t>
                      </a:r>
                      <a:r>
                        <a:rPr lang="en-GB" sz="3200" dirty="0">
                          <a:solidFill>
                            <a:schemeClr val="accent6">
                              <a:lumMod val="75000"/>
                            </a:schemeClr>
                          </a:solidFill>
                          <a:latin typeface="SutonnyOMJ" pitchFamily="2" charset="0"/>
                          <a:cs typeface="SutonnyOMJ" pitchFamily="2" charset="0"/>
                        </a:rPr>
                        <a:t> </a:t>
                      </a:r>
                      <a:r>
                        <a:rPr lang="en-GB" sz="3200" dirty="0" err="1">
                          <a:solidFill>
                            <a:schemeClr val="accent6">
                              <a:lumMod val="75000"/>
                            </a:schemeClr>
                          </a:solidFill>
                          <a:latin typeface="SutonnyOMJ" pitchFamily="2" charset="0"/>
                          <a:cs typeface="SutonnyOMJ" pitchFamily="2" charset="0"/>
                        </a:rPr>
                        <a:t>ধন</a:t>
                      </a:r>
                      <a:r>
                        <a:rPr lang="en-GB" sz="3200" baseline="0" dirty="0">
                          <a:solidFill>
                            <a:schemeClr val="accent6">
                              <a:lumMod val="75000"/>
                            </a:schemeClr>
                          </a:solidFill>
                          <a:latin typeface="SutonnyOMJ" pitchFamily="2" charset="0"/>
                          <a:cs typeface="SutonnyOMJ" pitchFamily="2" charset="0"/>
                        </a:rPr>
                        <a:t> </a:t>
                      </a:r>
                      <a:r>
                        <a:rPr lang="en-GB" sz="3200" baseline="0" dirty="0" err="1">
                          <a:solidFill>
                            <a:schemeClr val="accent6">
                              <a:lumMod val="75000"/>
                            </a:schemeClr>
                          </a:solidFill>
                          <a:latin typeface="SutonnyOMJ" pitchFamily="2" charset="0"/>
                          <a:cs typeface="SutonnyOMJ" pitchFamily="2" charset="0"/>
                        </a:rPr>
                        <a:t>সম্পদ</a:t>
                      </a:r>
                      <a:r>
                        <a:rPr lang="en-GB" sz="3200" baseline="0" dirty="0">
                          <a:solidFill>
                            <a:schemeClr val="accent6">
                              <a:lumMod val="75000"/>
                            </a:schemeClr>
                          </a:solidFill>
                          <a:latin typeface="SutonnyOMJ" pitchFamily="2" charset="0"/>
                          <a:cs typeface="SutonnyOMJ" pitchFamily="2" charset="0"/>
                        </a:rPr>
                        <a:t> </a:t>
                      </a:r>
                      <a:endParaRPr lang="en-US" sz="3200" dirty="0">
                        <a:solidFill>
                          <a:schemeClr val="accent6">
                            <a:lumMod val="75000"/>
                          </a:schemeClr>
                        </a:solidFill>
                        <a:latin typeface="SutonnyOMJ" pitchFamily="2" charset="0"/>
                        <a:cs typeface="SutonnyOMJ" pitchFamily="2" charset="0"/>
                      </a:endParaRPr>
                    </a:p>
                  </a:txBody>
                  <a:tcPr/>
                </a:tc>
                <a:extLst>
                  <a:ext uri="{0D108BD9-81ED-4DB2-BD59-A6C34878D82A}">
                    <a16:rowId xmlns:a16="http://schemas.microsoft.com/office/drawing/2014/main" val="4215173496"/>
                  </a:ext>
                </a:extLst>
              </a:tr>
              <a:tr h="656101">
                <a:tc>
                  <a:txBody>
                    <a:bodyPr/>
                    <a:lstStyle/>
                    <a:p>
                      <a:pPr algn="r"/>
                      <a:r>
                        <a:rPr lang="ar-SA" sz="3600" b="1" dirty="0">
                          <a:solidFill>
                            <a:srgbClr val="002060"/>
                          </a:solidFill>
                          <a:latin typeface="SutonnyOMJ" pitchFamily="2" charset="0"/>
                        </a:rPr>
                        <a:t>من نفس واحدة</a:t>
                      </a:r>
                      <a:endParaRPr lang="en-US" sz="3600" b="1" dirty="0">
                        <a:solidFill>
                          <a:srgbClr val="002060"/>
                        </a:solidFill>
                        <a:latin typeface="SutonnyOMJ" pitchFamily="2" charset="0"/>
                        <a:cs typeface="SutonnyOMJ" pitchFamily="2" charset="0"/>
                      </a:endParaRPr>
                    </a:p>
                  </a:txBody>
                  <a:tcPr/>
                </a:tc>
                <a:tc>
                  <a:txBody>
                    <a:bodyPr/>
                    <a:lstStyle/>
                    <a:p>
                      <a:r>
                        <a:rPr lang="en-GB" sz="2800" dirty="0" err="1">
                          <a:solidFill>
                            <a:srgbClr val="7030A0"/>
                          </a:solidFill>
                          <a:latin typeface="SutonnyOMJ" pitchFamily="2" charset="0"/>
                          <a:cs typeface="SutonnyOMJ" pitchFamily="2" charset="0"/>
                        </a:rPr>
                        <a:t>একটি</a:t>
                      </a:r>
                      <a:r>
                        <a:rPr lang="en-GB" sz="2800" dirty="0">
                          <a:solidFill>
                            <a:srgbClr val="7030A0"/>
                          </a:solidFill>
                          <a:latin typeface="SutonnyOMJ" pitchFamily="2" charset="0"/>
                          <a:cs typeface="SutonnyOMJ" pitchFamily="2" charset="0"/>
                        </a:rPr>
                        <a:t> </a:t>
                      </a:r>
                      <a:r>
                        <a:rPr lang="en-GB" sz="2800" dirty="0" err="1">
                          <a:solidFill>
                            <a:srgbClr val="7030A0"/>
                          </a:solidFill>
                          <a:latin typeface="SutonnyOMJ" pitchFamily="2" charset="0"/>
                          <a:cs typeface="SutonnyOMJ" pitchFamily="2" charset="0"/>
                        </a:rPr>
                        <a:t>মাত্র</a:t>
                      </a:r>
                      <a:r>
                        <a:rPr lang="en-GB" sz="2800" dirty="0">
                          <a:solidFill>
                            <a:srgbClr val="7030A0"/>
                          </a:solidFill>
                          <a:latin typeface="SutonnyOMJ" pitchFamily="2" charset="0"/>
                          <a:cs typeface="SutonnyOMJ" pitchFamily="2" charset="0"/>
                        </a:rPr>
                        <a:t> </a:t>
                      </a:r>
                      <a:r>
                        <a:rPr lang="en-GB" sz="2800" dirty="0" err="1">
                          <a:solidFill>
                            <a:srgbClr val="7030A0"/>
                          </a:solidFill>
                          <a:latin typeface="SutonnyOMJ" pitchFamily="2" charset="0"/>
                          <a:cs typeface="SutonnyOMJ" pitchFamily="2" charset="0"/>
                        </a:rPr>
                        <a:t>আত্মা</a:t>
                      </a:r>
                      <a:r>
                        <a:rPr lang="en-GB" sz="2800" baseline="0" dirty="0">
                          <a:solidFill>
                            <a:srgbClr val="7030A0"/>
                          </a:solidFill>
                          <a:latin typeface="SutonnyOMJ" pitchFamily="2" charset="0"/>
                          <a:cs typeface="SutonnyOMJ" pitchFamily="2" charset="0"/>
                        </a:rPr>
                        <a:t> </a:t>
                      </a:r>
                      <a:r>
                        <a:rPr lang="en-GB" sz="2800" baseline="0" dirty="0" err="1">
                          <a:solidFill>
                            <a:srgbClr val="7030A0"/>
                          </a:solidFill>
                          <a:latin typeface="SutonnyOMJ" pitchFamily="2" charset="0"/>
                          <a:cs typeface="SutonnyOMJ" pitchFamily="2" charset="0"/>
                        </a:rPr>
                        <a:t>থেকে</a:t>
                      </a:r>
                      <a:r>
                        <a:rPr lang="en-GB" sz="2800" baseline="0" dirty="0">
                          <a:solidFill>
                            <a:srgbClr val="7030A0"/>
                          </a:solidFill>
                          <a:latin typeface="SutonnyOMJ" pitchFamily="2" charset="0"/>
                          <a:cs typeface="SutonnyOMJ" pitchFamily="2" charset="0"/>
                        </a:rPr>
                        <a:t> </a:t>
                      </a:r>
                      <a:endParaRPr lang="en-US" sz="2800" dirty="0">
                        <a:solidFill>
                          <a:srgbClr val="7030A0"/>
                        </a:solidFill>
                        <a:latin typeface="SutonnyOMJ" pitchFamily="2" charset="0"/>
                        <a:cs typeface="SutonnyOMJ" pitchFamily="2" charset="0"/>
                      </a:endParaRPr>
                    </a:p>
                  </a:txBody>
                  <a:tcPr/>
                </a:tc>
                <a:tc>
                  <a:txBody>
                    <a:bodyPr/>
                    <a:lstStyle/>
                    <a:p>
                      <a:pPr algn="r"/>
                      <a:r>
                        <a:rPr lang="ar-SA" sz="2800" b="1" dirty="0">
                          <a:solidFill>
                            <a:schemeClr val="accent2"/>
                          </a:solidFill>
                          <a:latin typeface="SutonnyOMJ" pitchFamily="2" charset="0"/>
                        </a:rPr>
                        <a:t>الخبيث</a:t>
                      </a:r>
                      <a:endParaRPr lang="en-US" sz="2800" b="1" dirty="0">
                        <a:solidFill>
                          <a:schemeClr val="accent2"/>
                        </a:solidFill>
                        <a:latin typeface="SutonnyOMJ" pitchFamily="2" charset="0"/>
                        <a:cs typeface="SutonnyOMJ" pitchFamily="2" charset="0"/>
                      </a:endParaRPr>
                    </a:p>
                  </a:txBody>
                  <a:tcPr/>
                </a:tc>
                <a:tc>
                  <a:txBody>
                    <a:bodyPr/>
                    <a:lstStyle/>
                    <a:p>
                      <a:r>
                        <a:rPr lang="en-GB" sz="3200" dirty="0" err="1">
                          <a:solidFill>
                            <a:schemeClr val="accent2"/>
                          </a:solidFill>
                          <a:latin typeface="SutonnyOMJ" pitchFamily="2" charset="0"/>
                          <a:cs typeface="SutonnyOMJ" pitchFamily="2" charset="0"/>
                        </a:rPr>
                        <a:t>খারাপ</a:t>
                      </a:r>
                      <a:r>
                        <a:rPr lang="en-GB" sz="3200" baseline="0" dirty="0">
                          <a:solidFill>
                            <a:schemeClr val="accent2"/>
                          </a:solidFill>
                          <a:latin typeface="SutonnyOMJ" pitchFamily="2" charset="0"/>
                          <a:cs typeface="SutonnyOMJ" pitchFamily="2" charset="0"/>
                        </a:rPr>
                        <a:t> </a:t>
                      </a:r>
                      <a:r>
                        <a:rPr lang="en-GB" sz="3200" baseline="0" dirty="0" err="1">
                          <a:solidFill>
                            <a:schemeClr val="accent2"/>
                          </a:solidFill>
                          <a:latin typeface="SutonnyOMJ" pitchFamily="2" charset="0"/>
                          <a:cs typeface="SutonnyOMJ" pitchFamily="2" charset="0"/>
                        </a:rPr>
                        <a:t>সম্পদ</a:t>
                      </a:r>
                      <a:r>
                        <a:rPr lang="en-GB" sz="3200" baseline="0" dirty="0">
                          <a:solidFill>
                            <a:schemeClr val="accent2"/>
                          </a:solidFill>
                          <a:latin typeface="SutonnyOMJ" pitchFamily="2" charset="0"/>
                          <a:cs typeface="SutonnyOMJ" pitchFamily="2" charset="0"/>
                        </a:rPr>
                        <a:t> </a:t>
                      </a:r>
                      <a:endParaRPr lang="en-US" sz="3200" dirty="0">
                        <a:solidFill>
                          <a:schemeClr val="accent2"/>
                        </a:solidFill>
                        <a:latin typeface="SutonnyOMJ" pitchFamily="2" charset="0"/>
                        <a:cs typeface="SutonnyOMJ" pitchFamily="2" charset="0"/>
                      </a:endParaRPr>
                    </a:p>
                  </a:txBody>
                  <a:tcPr/>
                </a:tc>
                <a:extLst>
                  <a:ext uri="{0D108BD9-81ED-4DB2-BD59-A6C34878D82A}">
                    <a16:rowId xmlns:a16="http://schemas.microsoft.com/office/drawing/2014/main" val="2200190666"/>
                  </a:ext>
                </a:extLst>
              </a:tr>
              <a:tr h="656101">
                <a:tc>
                  <a:txBody>
                    <a:bodyPr/>
                    <a:lstStyle/>
                    <a:p>
                      <a:pPr algn="r"/>
                      <a:r>
                        <a:rPr lang="ar-SA" sz="3600" b="1" dirty="0">
                          <a:solidFill>
                            <a:schemeClr val="tx1"/>
                          </a:solidFill>
                          <a:latin typeface="SutonnyOMJ" pitchFamily="2" charset="0"/>
                        </a:rPr>
                        <a:t>زوجها</a:t>
                      </a:r>
                      <a:endParaRPr lang="en-US" sz="3600" b="1" dirty="0">
                        <a:solidFill>
                          <a:schemeClr val="tx1"/>
                        </a:solidFill>
                        <a:latin typeface="SutonnyOMJ" pitchFamily="2" charset="0"/>
                        <a:cs typeface="SutonnyOMJ" pitchFamily="2" charset="0"/>
                      </a:endParaRPr>
                    </a:p>
                  </a:txBody>
                  <a:tcPr/>
                </a:tc>
                <a:tc>
                  <a:txBody>
                    <a:bodyPr/>
                    <a:lstStyle/>
                    <a:p>
                      <a:r>
                        <a:rPr lang="en-GB" sz="2800" dirty="0" err="1">
                          <a:solidFill>
                            <a:schemeClr val="tx1"/>
                          </a:solidFill>
                          <a:latin typeface="SutonnyOMJ" pitchFamily="2" charset="0"/>
                          <a:cs typeface="SutonnyOMJ" pitchFamily="2" charset="0"/>
                        </a:rPr>
                        <a:t>তার</a:t>
                      </a:r>
                      <a:r>
                        <a:rPr lang="en-GB" sz="2800" dirty="0">
                          <a:solidFill>
                            <a:schemeClr val="tx1"/>
                          </a:solidFill>
                          <a:latin typeface="SutonnyOMJ" pitchFamily="2" charset="0"/>
                          <a:cs typeface="SutonnyOMJ" pitchFamily="2" charset="0"/>
                        </a:rPr>
                        <a:t> </a:t>
                      </a:r>
                      <a:r>
                        <a:rPr lang="en-GB" sz="2800" dirty="0" err="1">
                          <a:solidFill>
                            <a:schemeClr val="tx1"/>
                          </a:solidFill>
                          <a:latin typeface="SutonnyOMJ" pitchFamily="2" charset="0"/>
                          <a:cs typeface="SutonnyOMJ" pitchFamily="2" charset="0"/>
                        </a:rPr>
                        <a:t>সহধর্মিণী</a:t>
                      </a:r>
                      <a:r>
                        <a:rPr lang="en-GB" sz="2800" baseline="0" dirty="0">
                          <a:solidFill>
                            <a:schemeClr val="tx1"/>
                          </a:solidFill>
                          <a:latin typeface="SutonnyOMJ" pitchFamily="2" charset="0"/>
                          <a:cs typeface="SutonnyOMJ" pitchFamily="2" charset="0"/>
                        </a:rPr>
                        <a:t> </a:t>
                      </a:r>
                      <a:endParaRPr lang="en-US" sz="2800" dirty="0">
                        <a:solidFill>
                          <a:schemeClr val="tx1"/>
                        </a:solidFill>
                        <a:latin typeface="SutonnyOMJ" pitchFamily="2" charset="0"/>
                        <a:cs typeface="SutonnyOMJ" pitchFamily="2" charset="0"/>
                      </a:endParaRPr>
                    </a:p>
                  </a:txBody>
                  <a:tcPr/>
                </a:tc>
                <a:tc>
                  <a:txBody>
                    <a:bodyPr/>
                    <a:lstStyle/>
                    <a:p>
                      <a:pPr algn="r"/>
                      <a:r>
                        <a:rPr lang="ar-SA" sz="2800" b="1" dirty="0">
                          <a:solidFill>
                            <a:srgbClr val="7030A0"/>
                          </a:solidFill>
                          <a:latin typeface="SutonnyOMJ" pitchFamily="2" charset="0"/>
                        </a:rPr>
                        <a:t>بالطيب</a:t>
                      </a:r>
                      <a:endParaRPr lang="en-US" sz="2800" b="1" dirty="0">
                        <a:solidFill>
                          <a:srgbClr val="7030A0"/>
                        </a:solidFill>
                        <a:latin typeface="SutonnyOMJ" pitchFamily="2" charset="0"/>
                        <a:cs typeface="SutonnyOMJ" pitchFamily="2" charset="0"/>
                      </a:endParaRPr>
                    </a:p>
                  </a:txBody>
                  <a:tcPr/>
                </a:tc>
                <a:tc>
                  <a:txBody>
                    <a:bodyPr/>
                    <a:lstStyle/>
                    <a:p>
                      <a:r>
                        <a:rPr lang="en-GB" sz="2800" dirty="0" err="1">
                          <a:solidFill>
                            <a:srgbClr val="7030A0"/>
                          </a:solidFill>
                          <a:latin typeface="SutonnyOMJ" pitchFamily="2" charset="0"/>
                          <a:cs typeface="SutonnyOMJ" pitchFamily="2" charset="0"/>
                        </a:rPr>
                        <a:t>ভাল</a:t>
                      </a:r>
                      <a:r>
                        <a:rPr lang="en-GB" sz="2800" dirty="0">
                          <a:solidFill>
                            <a:srgbClr val="7030A0"/>
                          </a:solidFill>
                          <a:latin typeface="SutonnyOMJ" pitchFamily="2" charset="0"/>
                          <a:cs typeface="SutonnyOMJ" pitchFamily="2" charset="0"/>
                        </a:rPr>
                        <a:t> </a:t>
                      </a:r>
                      <a:r>
                        <a:rPr lang="en-GB" sz="2800" dirty="0" err="1">
                          <a:solidFill>
                            <a:srgbClr val="7030A0"/>
                          </a:solidFill>
                          <a:latin typeface="SutonnyOMJ" pitchFamily="2" charset="0"/>
                          <a:cs typeface="SutonnyOMJ" pitchFamily="2" charset="0"/>
                        </a:rPr>
                        <a:t>সম্পদের</a:t>
                      </a:r>
                      <a:r>
                        <a:rPr lang="en-GB" sz="2800" dirty="0">
                          <a:solidFill>
                            <a:srgbClr val="7030A0"/>
                          </a:solidFill>
                          <a:latin typeface="SutonnyOMJ" pitchFamily="2" charset="0"/>
                          <a:cs typeface="SutonnyOMJ" pitchFamily="2" charset="0"/>
                        </a:rPr>
                        <a:t> </a:t>
                      </a:r>
                      <a:r>
                        <a:rPr lang="en-GB" sz="2800" dirty="0" err="1">
                          <a:solidFill>
                            <a:srgbClr val="7030A0"/>
                          </a:solidFill>
                          <a:latin typeface="SutonnyOMJ" pitchFamily="2" charset="0"/>
                          <a:cs typeface="SutonnyOMJ" pitchFamily="2" charset="0"/>
                        </a:rPr>
                        <a:t>বিনিময়</a:t>
                      </a:r>
                      <a:endParaRPr lang="en-US" sz="2800" dirty="0">
                        <a:solidFill>
                          <a:srgbClr val="7030A0"/>
                        </a:solidFill>
                        <a:latin typeface="SutonnyOMJ" pitchFamily="2" charset="0"/>
                        <a:cs typeface="SutonnyOMJ" pitchFamily="2" charset="0"/>
                      </a:endParaRPr>
                    </a:p>
                  </a:txBody>
                  <a:tcPr/>
                </a:tc>
                <a:extLst>
                  <a:ext uri="{0D108BD9-81ED-4DB2-BD59-A6C34878D82A}">
                    <a16:rowId xmlns:a16="http://schemas.microsoft.com/office/drawing/2014/main" val="3360001622"/>
                  </a:ext>
                </a:extLst>
              </a:tr>
              <a:tr h="656101">
                <a:tc>
                  <a:txBody>
                    <a:bodyPr/>
                    <a:lstStyle/>
                    <a:p>
                      <a:pPr algn="r"/>
                      <a:r>
                        <a:rPr lang="ar-SA" sz="3600" b="1" dirty="0">
                          <a:solidFill>
                            <a:srgbClr val="002060"/>
                          </a:solidFill>
                          <a:latin typeface="SutonnyOMJ" pitchFamily="2" charset="0"/>
                        </a:rPr>
                        <a:t>بث</a:t>
                      </a:r>
                      <a:endParaRPr lang="en-US" sz="3600" b="1" dirty="0">
                        <a:solidFill>
                          <a:srgbClr val="002060"/>
                        </a:solidFill>
                        <a:latin typeface="SutonnyOMJ" pitchFamily="2" charset="0"/>
                        <a:cs typeface="SutonnyOMJ" pitchFamily="2" charset="0"/>
                      </a:endParaRPr>
                    </a:p>
                  </a:txBody>
                  <a:tcPr/>
                </a:tc>
                <a:tc>
                  <a:txBody>
                    <a:bodyPr/>
                    <a:lstStyle/>
                    <a:p>
                      <a:r>
                        <a:rPr lang="en-GB" sz="2800" baseline="0" dirty="0" err="1">
                          <a:solidFill>
                            <a:srgbClr val="002060"/>
                          </a:solidFill>
                          <a:latin typeface="SutonnyOMJ" pitchFamily="2" charset="0"/>
                          <a:cs typeface="SutonnyOMJ" pitchFamily="2" charset="0"/>
                        </a:rPr>
                        <a:t>ছড়িয়ে</a:t>
                      </a:r>
                      <a:r>
                        <a:rPr lang="en-GB" sz="2800" baseline="0" dirty="0">
                          <a:solidFill>
                            <a:srgbClr val="002060"/>
                          </a:solidFill>
                          <a:latin typeface="SutonnyOMJ" pitchFamily="2" charset="0"/>
                          <a:cs typeface="SutonnyOMJ" pitchFamily="2" charset="0"/>
                        </a:rPr>
                        <a:t> </a:t>
                      </a:r>
                      <a:r>
                        <a:rPr lang="en-GB" sz="2800" baseline="0" dirty="0" err="1">
                          <a:solidFill>
                            <a:srgbClr val="002060"/>
                          </a:solidFill>
                          <a:latin typeface="SutonnyOMJ" pitchFamily="2" charset="0"/>
                          <a:cs typeface="SutonnyOMJ" pitchFamily="2" charset="0"/>
                        </a:rPr>
                        <a:t>দিয়েছেন</a:t>
                      </a:r>
                      <a:r>
                        <a:rPr lang="en-GB" sz="2800" baseline="0" dirty="0">
                          <a:solidFill>
                            <a:srgbClr val="002060"/>
                          </a:solidFill>
                          <a:latin typeface="SutonnyOMJ" pitchFamily="2" charset="0"/>
                          <a:cs typeface="SutonnyOMJ" pitchFamily="2" charset="0"/>
                        </a:rPr>
                        <a:t> </a:t>
                      </a:r>
                      <a:endParaRPr lang="en-US" sz="2800" dirty="0">
                        <a:solidFill>
                          <a:srgbClr val="002060"/>
                        </a:solidFill>
                        <a:latin typeface="SutonnyOMJ" pitchFamily="2" charset="0"/>
                        <a:cs typeface="SutonnyOMJ" pitchFamily="2" charset="0"/>
                      </a:endParaRPr>
                    </a:p>
                  </a:txBody>
                  <a:tcPr/>
                </a:tc>
                <a:tc>
                  <a:txBody>
                    <a:bodyPr/>
                    <a:lstStyle/>
                    <a:p>
                      <a:pPr algn="r"/>
                      <a:r>
                        <a:rPr lang="ar-SA" sz="2800" b="1" dirty="0">
                          <a:solidFill>
                            <a:schemeClr val="accent1">
                              <a:lumMod val="50000"/>
                            </a:schemeClr>
                          </a:solidFill>
                          <a:latin typeface="SutonnyOMJ" pitchFamily="2" charset="0"/>
                        </a:rPr>
                        <a:t>حوبا كبيرا</a:t>
                      </a:r>
                      <a:endParaRPr lang="en-US" sz="2800" b="1" dirty="0">
                        <a:solidFill>
                          <a:schemeClr val="accent1">
                            <a:lumMod val="50000"/>
                          </a:schemeClr>
                        </a:solidFill>
                        <a:latin typeface="SutonnyOMJ" pitchFamily="2" charset="0"/>
                        <a:cs typeface="SutonnyOMJ" pitchFamily="2" charset="0"/>
                      </a:endParaRPr>
                    </a:p>
                  </a:txBody>
                  <a:tcPr/>
                </a:tc>
                <a:tc>
                  <a:txBody>
                    <a:bodyPr/>
                    <a:lstStyle/>
                    <a:p>
                      <a:r>
                        <a:rPr lang="en-GB" sz="3200" dirty="0" err="1">
                          <a:solidFill>
                            <a:schemeClr val="accent1">
                              <a:lumMod val="50000"/>
                            </a:schemeClr>
                          </a:solidFill>
                          <a:latin typeface="SutonnyOMJ" pitchFamily="2" charset="0"/>
                          <a:cs typeface="SutonnyOMJ" pitchFamily="2" charset="0"/>
                        </a:rPr>
                        <a:t>গুরুতর</a:t>
                      </a:r>
                      <a:r>
                        <a:rPr lang="en-GB" sz="3200" dirty="0">
                          <a:solidFill>
                            <a:schemeClr val="accent1">
                              <a:lumMod val="50000"/>
                            </a:schemeClr>
                          </a:solidFill>
                          <a:latin typeface="SutonnyOMJ" pitchFamily="2" charset="0"/>
                          <a:cs typeface="SutonnyOMJ" pitchFamily="2" charset="0"/>
                        </a:rPr>
                        <a:t> </a:t>
                      </a:r>
                      <a:r>
                        <a:rPr lang="en-GB" sz="3200" dirty="0" err="1">
                          <a:solidFill>
                            <a:schemeClr val="accent1">
                              <a:lumMod val="50000"/>
                            </a:schemeClr>
                          </a:solidFill>
                          <a:latin typeface="SutonnyOMJ" pitchFamily="2" charset="0"/>
                          <a:cs typeface="SutonnyOMJ" pitchFamily="2" charset="0"/>
                        </a:rPr>
                        <a:t>অপরাধ</a:t>
                      </a:r>
                      <a:r>
                        <a:rPr lang="en-GB" sz="3200" baseline="0" dirty="0">
                          <a:solidFill>
                            <a:schemeClr val="accent1">
                              <a:lumMod val="50000"/>
                            </a:schemeClr>
                          </a:solidFill>
                          <a:latin typeface="SutonnyOMJ" pitchFamily="2" charset="0"/>
                          <a:cs typeface="SutonnyOMJ" pitchFamily="2" charset="0"/>
                        </a:rPr>
                        <a:t> </a:t>
                      </a:r>
                      <a:endParaRPr lang="en-US" sz="3200" dirty="0">
                        <a:solidFill>
                          <a:schemeClr val="accent1">
                            <a:lumMod val="50000"/>
                          </a:schemeClr>
                        </a:solidFill>
                        <a:latin typeface="SutonnyOMJ" pitchFamily="2" charset="0"/>
                        <a:cs typeface="SutonnyOMJ" pitchFamily="2" charset="0"/>
                      </a:endParaRPr>
                    </a:p>
                  </a:txBody>
                  <a:tcPr/>
                </a:tc>
                <a:extLst>
                  <a:ext uri="{0D108BD9-81ED-4DB2-BD59-A6C34878D82A}">
                    <a16:rowId xmlns:a16="http://schemas.microsoft.com/office/drawing/2014/main" val="1098865316"/>
                  </a:ext>
                </a:extLst>
              </a:tr>
              <a:tr h="656101">
                <a:tc>
                  <a:txBody>
                    <a:bodyPr/>
                    <a:lstStyle/>
                    <a:p>
                      <a:pPr algn="r"/>
                      <a:r>
                        <a:rPr lang="ar-SA" sz="3600" b="1" dirty="0">
                          <a:solidFill>
                            <a:schemeClr val="accent6">
                              <a:lumMod val="50000"/>
                            </a:schemeClr>
                          </a:solidFill>
                          <a:latin typeface="SutonnyOMJ" pitchFamily="2" charset="0"/>
                        </a:rPr>
                        <a:t>تساءلون</a:t>
                      </a:r>
                      <a:endParaRPr lang="en-US" sz="3600" b="1" dirty="0">
                        <a:solidFill>
                          <a:schemeClr val="accent6">
                            <a:lumMod val="50000"/>
                          </a:schemeClr>
                        </a:solidFill>
                        <a:latin typeface="SutonnyOMJ" pitchFamily="2" charset="0"/>
                        <a:cs typeface="SutonnyOMJ" pitchFamily="2" charset="0"/>
                      </a:endParaRPr>
                    </a:p>
                  </a:txBody>
                  <a:tcPr/>
                </a:tc>
                <a:tc>
                  <a:txBody>
                    <a:bodyPr/>
                    <a:lstStyle/>
                    <a:p>
                      <a:r>
                        <a:rPr lang="en-GB" sz="2400" dirty="0" err="1">
                          <a:solidFill>
                            <a:schemeClr val="accent6">
                              <a:lumMod val="50000"/>
                            </a:schemeClr>
                          </a:solidFill>
                          <a:latin typeface="SutonnyOMJ" pitchFamily="2" charset="0"/>
                          <a:cs typeface="SutonnyOMJ" pitchFamily="2" charset="0"/>
                        </a:rPr>
                        <a:t>তোমরা</a:t>
                      </a:r>
                      <a:r>
                        <a:rPr lang="en-GB" sz="2400" dirty="0">
                          <a:solidFill>
                            <a:schemeClr val="accent6">
                              <a:lumMod val="50000"/>
                            </a:schemeClr>
                          </a:solidFill>
                          <a:latin typeface="SutonnyOMJ" pitchFamily="2" charset="0"/>
                          <a:cs typeface="SutonnyOMJ" pitchFamily="2" charset="0"/>
                        </a:rPr>
                        <a:t> </a:t>
                      </a:r>
                      <a:r>
                        <a:rPr lang="en-GB" sz="2400" dirty="0" err="1">
                          <a:solidFill>
                            <a:schemeClr val="accent6">
                              <a:lumMod val="50000"/>
                            </a:schemeClr>
                          </a:solidFill>
                          <a:latin typeface="SutonnyOMJ" pitchFamily="2" charset="0"/>
                          <a:cs typeface="SutonnyOMJ" pitchFamily="2" charset="0"/>
                        </a:rPr>
                        <a:t>পরস্পর</a:t>
                      </a:r>
                      <a:r>
                        <a:rPr lang="en-GB" sz="2400" dirty="0">
                          <a:solidFill>
                            <a:schemeClr val="accent6">
                              <a:lumMod val="50000"/>
                            </a:schemeClr>
                          </a:solidFill>
                          <a:latin typeface="SutonnyOMJ" pitchFamily="2" charset="0"/>
                          <a:cs typeface="SutonnyOMJ" pitchFamily="2" charset="0"/>
                        </a:rPr>
                        <a:t> </a:t>
                      </a:r>
                      <a:r>
                        <a:rPr lang="as-IN" sz="2400" dirty="0">
                          <a:solidFill>
                            <a:schemeClr val="accent6">
                              <a:lumMod val="50000"/>
                            </a:schemeClr>
                          </a:solidFill>
                        </a:rPr>
                        <a:t>বাঞ্ছা</a:t>
                      </a:r>
                      <a:r>
                        <a:rPr lang="en-GB" sz="2400" baseline="0" dirty="0">
                          <a:solidFill>
                            <a:schemeClr val="accent6">
                              <a:lumMod val="50000"/>
                            </a:schemeClr>
                          </a:solidFill>
                          <a:latin typeface="SutonnyOMJ" pitchFamily="2" charset="0"/>
                          <a:cs typeface="SutonnyOMJ" pitchFamily="2" charset="0"/>
                        </a:rPr>
                        <a:t> </a:t>
                      </a:r>
                      <a:r>
                        <a:rPr lang="en-GB" sz="2400" baseline="0" dirty="0" err="1">
                          <a:solidFill>
                            <a:schemeClr val="accent6">
                              <a:lumMod val="50000"/>
                            </a:schemeClr>
                          </a:solidFill>
                          <a:latin typeface="SutonnyOMJ" pitchFamily="2" charset="0"/>
                          <a:cs typeface="SutonnyOMJ" pitchFamily="2" charset="0"/>
                        </a:rPr>
                        <a:t>করো</a:t>
                      </a:r>
                      <a:r>
                        <a:rPr lang="en-GB" sz="2400" baseline="0" dirty="0">
                          <a:solidFill>
                            <a:schemeClr val="accent6">
                              <a:lumMod val="50000"/>
                            </a:schemeClr>
                          </a:solidFill>
                          <a:latin typeface="SutonnyOMJ" pitchFamily="2" charset="0"/>
                          <a:cs typeface="SutonnyOMJ" pitchFamily="2" charset="0"/>
                        </a:rPr>
                        <a:t> </a:t>
                      </a:r>
                      <a:endParaRPr lang="en-US" sz="2400" dirty="0">
                        <a:solidFill>
                          <a:schemeClr val="accent6">
                            <a:lumMod val="50000"/>
                          </a:schemeClr>
                        </a:solidFill>
                        <a:latin typeface="SutonnyOMJ" pitchFamily="2" charset="0"/>
                        <a:cs typeface="SutonnyOMJ" pitchFamily="2" charset="0"/>
                      </a:endParaRPr>
                    </a:p>
                  </a:txBody>
                  <a:tcPr/>
                </a:tc>
                <a:tc>
                  <a:txBody>
                    <a:bodyPr/>
                    <a:lstStyle/>
                    <a:p>
                      <a:pPr algn="r"/>
                      <a:r>
                        <a:rPr lang="ar-SA" sz="2800" b="1" dirty="0">
                          <a:solidFill>
                            <a:srgbClr val="0070C0"/>
                          </a:solidFill>
                          <a:latin typeface="SutonnyOMJ" pitchFamily="2" charset="0"/>
                        </a:rPr>
                        <a:t>خفتم</a:t>
                      </a:r>
                      <a:endParaRPr lang="en-US" sz="2800" b="1" dirty="0">
                        <a:solidFill>
                          <a:srgbClr val="0070C0"/>
                        </a:solidFill>
                        <a:latin typeface="SutonnyOMJ" pitchFamily="2" charset="0"/>
                        <a:cs typeface="SutonnyOMJ" pitchFamily="2" charset="0"/>
                      </a:endParaRPr>
                    </a:p>
                  </a:txBody>
                  <a:tcPr/>
                </a:tc>
                <a:tc>
                  <a:txBody>
                    <a:bodyPr/>
                    <a:lstStyle/>
                    <a:p>
                      <a:r>
                        <a:rPr lang="en-GB" sz="3200" dirty="0" err="1">
                          <a:solidFill>
                            <a:srgbClr val="0070C0"/>
                          </a:solidFill>
                          <a:latin typeface="SutonnyOMJ" pitchFamily="2" charset="0"/>
                          <a:cs typeface="SutonnyOMJ" pitchFamily="2" charset="0"/>
                        </a:rPr>
                        <a:t>তোমরা</a:t>
                      </a:r>
                      <a:r>
                        <a:rPr lang="en-GB" sz="3200" dirty="0">
                          <a:solidFill>
                            <a:srgbClr val="0070C0"/>
                          </a:solidFill>
                          <a:latin typeface="SutonnyOMJ" pitchFamily="2" charset="0"/>
                          <a:cs typeface="SutonnyOMJ" pitchFamily="2" charset="0"/>
                        </a:rPr>
                        <a:t> </a:t>
                      </a:r>
                      <a:r>
                        <a:rPr lang="en-GB" sz="3200" dirty="0" err="1">
                          <a:solidFill>
                            <a:srgbClr val="0070C0"/>
                          </a:solidFill>
                          <a:latin typeface="SutonnyOMJ" pitchFamily="2" charset="0"/>
                          <a:cs typeface="SutonnyOMJ" pitchFamily="2" charset="0"/>
                        </a:rPr>
                        <a:t>আশংকা</a:t>
                      </a:r>
                      <a:r>
                        <a:rPr lang="en-GB" sz="3200" baseline="0" dirty="0">
                          <a:solidFill>
                            <a:srgbClr val="0070C0"/>
                          </a:solidFill>
                          <a:latin typeface="SutonnyOMJ" pitchFamily="2" charset="0"/>
                          <a:cs typeface="SutonnyOMJ" pitchFamily="2" charset="0"/>
                        </a:rPr>
                        <a:t> </a:t>
                      </a:r>
                      <a:r>
                        <a:rPr lang="en-GB" sz="3200" baseline="0" dirty="0" err="1">
                          <a:solidFill>
                            <a:srgbClr val="0070C0"/>
                          </a:solidFill>
                          <a:latin typeface="SutonnyOMJ" pitchFamily="2" charset="0"/>
                          <a:cs typeface="SutonnyOMJ" pitchFamily="2" charset="0"/>
                        </a:rPr>
                        <a:t>কর</a:t>
                      </a:r>
                      <a:r>
                        <a:rPr lang="en-GB" sz="3200" baseline="0" dirty="0">
                          <a:solidFill>
                            <a:srgbClr val="0070C0"/>
                          </a:solidFill>
                          <a:latin typeface="SutonnyOMJ" pitchFamily="2" charset="0"/>
                          <a:cs typeface="SutonnyOMJ" pitchFamily="2" charset="0"/>
                        </a:rPr>
                        <a:t> </a:t>
                      </a:r>
                      <a:endParaRPr lang="en-US" sz="3200" dirty="0">
                        <a:solidFill>
                          <a:srgbClr val="0070C0"/>
                        </a:solidFill>
                        <a:latin typeface="SutonnyOMJ" pitchFamily="2" charset="0"/>
                        <a:cs typeface="SutonnyOMJ" pitchFamily="2" charset="0"/>
                      </a:endParaRPr>
                    </a:p>
                  </a:txBody>
                  <a:tcPr/>
                </a:tc>
                <a:extLst>
                  <a:ext uri="{0D108BD9-81ED-4DB2-BD59-A6C34878D82A}">
                    <a16:rowId xmlns:a16="http://schemas.microsoft.com/office/drawing/2014/main" val="675899725"/>
                  </a:ext>
                </a:extLst>
              </a:tr>
              <a:tr h="656101">
                <a:tc>
                  <a:txBody>
                    <a:bodyPr/>
                    <a:lstStyle/>
                    <a:p>
                      <a:pPr algn="r"/>
                      <a:r>
                        <a:rPr lang="ar-SA" sz="3600" b="1" dirty="0">
                          <a:solidFill>
                            <a:srgbClr val="C00000"/>
                          </a:solidFill>
                          <a:latin typeface="SutonnyOMJ" pitchFamily="2" charset="0"/>
                        </a:rPr>
                        <a:t>رقيبا</a:t>
                      </a:r>
                      <a:endParaRPr lang="en-US" sz="3600" b="1" dirty="0">
                        <a:solidFill>
                          <a:srgbClr val="C00000"/>
                        </a:solidFill>
                        <a:latin typeface="SutonnyOMJ" pitchFamily="2" charset="0"/>
                        <a:cs typeface="SutonnyOMJ" pitchFamily="2" charset="0"/>
                      </a:endParaRPr>
                    </a:p>
                  </a:txBody>
                  <a:tcPr/>
                </a:tc>
                <a:tc>
                  <a:txBody>
                    <a:bodyPr/>
                    <a:lstStyle/>
                    <a:p>
                      <a:r>
                        <a:rPr lang="en-GB" sz="2800" dirty="0" err="1">
                          <a:solidFill>
                            <a:srgbClr val="C00000"/>
                          </a:solidFill>
                          <a:latin typeface="SutonnyOMJ" pitchFamily="2" charset="0"/>
                          <a:cs typeface="SutonnyOMJ" pitchFamily="2" charset="0"/>
                        </a:rPr>
                        <a:t>তীক্ষ্ণ</a:t>
                      </a:r>
                      <a:r>
                        <a:rPr lang="en-GB" sz="2800" baseline="0" dirty="0">
                          <a:solidFill>
                            <a:srgbClr val="C00000"/>
                          </a:solidFill>
                          <a:latin typeface="SutonnyOMJ" pitchFamily="2" charset="0"/>
                          <a:cs typeface="SutonnyOMJ" pitchFamily="2" charset="0"/>
                        </a:rPr>
                        <a:t> </a:t>
                      </a:r>
                      <a:r>
                        <a:rPr lang="en-GB" sz="2800" baseline="0" dirty="0" err="1">
                          <a:solidFill>
                            <a:srgbClr val="C00000"/>
                          </a:solidFill>
                          <a:latin typeface="SutonnyOMJ" pitchFamily="2" charset="0"/>
                          <a:cs typeface="SutonnyOMJ" pitchFamily="2" charset="0"/>
                        </a:rPr>
                        <a:t>দৃষ্টি</a:t>
                      </a:r>
                      <a:r>
                        <a:rPr lang="en-GB" sz="2800" baseline="0" dirty="0">
                          <a:solidFill>
                            <a:srgbClr val="C00000"/>
                          </a:solidFill>
                          <a:latin typeface="SutonnyOMJ" pitchFamily="2" charset="0"/>
                          <a:cs typeface="SutonnyOMJ" pitchFamily="2" charset="0"/>
                        </a:rPr>
                        <a:t> </a:t>
                      </a:r>
                      <a:r>
                        <a:rPr lang="en-GB" sz="2800" baseline="0" dirty="0" err="1">
                          <a:solidFill>
                            <a:srgbClr val="C00000"/>
                          </a:solidFill>
                          <a:latin typeface="SutonnyOMJ" pitchFamily="2" charset="0"/>
                          <a:cs typeface="SutonnyOMJ" pitchFamily="2" charset="0"/>
                        </a:rPr>
                        <a:t>রাখেন</a:t>
                      </a:r>
                      <a:r>
                        <a:rPr lang="en-GB" sz="2800" baseline="0" dirty="0">
                          <a:solidFill>
                            <a:srgbClr val="C00000"/>
                          </a:solidFill>
                          <a:latin typeface="SutonnyOMJ" pitchFamily="2" charset="0"/>
                          <a:cs typeface="SutonnyOMJ" pitchFamily="2" charset="0"/>
                        </a:rPr>
                        <a:t> </a:t>
                      </a:r>
                      <a:endParaRPr lang="en-US" sz="2800" dirty="0">
                        <a:solidFill>
                          <a:srgbClr val="C00000"/>
                        </a:solidFill>
                        <a:latin typeface="SutonnyOMJ" pitchFamily="2" charset="0"/>
                        <a:cs typeface="SutonnyOMJ" pitchFamily="2" charset="0"/>
                      </a:endParaRPr>
                    </a:p>
                  </a:txBody>
                  <a:tcPr/>
                </a:tc>
                <a:tc>
                  <a:txBody>
                    <a:bodyPr/>
                    <a:lstStyle/>
                    <a:p>
                      <a:pPr algn="r"/>
                      <a:r>
                        <a:rPr lang="ar-SA" sz="2800" b="1" dirty="0">
                          <a:solidFill>
                            <a:schemeClr val="tx1"/>
                          </a:solidFill>
                          <a:latin typeface="SutonnyOMJ" pitchFamily="2" charset="0"/>
                        </a:rPr>
                        <a:t>فانكحوا</a:t>
                      </a:r>
                      <a:endParaRPr lang="en-US" sz="2800" b="1" dirty="0">
                        <a:solidFill>
                          <a:schemeClr val="tx1"/>
                        </a:solidFill>
                        <a:latin typeface="SutonnyOMJ" pitchFamily="2" charset="0"/>
                        <a:cs typeface="SutonnyOMJ" pitchFamily="2" charset="0"/>
                      </a:endParaRPr>
                    </a:p>
                  </a:txBody>
                  <a:tcPr/>
                </a:tc>
                <a:tc>
                  <a:txBody>
                    <a:bodyPr/>
                    <a:lstStyle/>
                    <a:p>
                      <a:r>
                        <a:rPr lang="en-GB" sz="3200" dirty="0" err="1">
                          <a:solidFill>
                            <a:schemeClr val="tx1"/>
                          </a:solidFill>
                          <a:latin typeface="SutonnyOMJ" pitchFamily="2" charset="0"/>
                          <a:cs typeface="SutonnyOMJ" pitchFamily="2" charset="0"/>
                        </a:rPr>
                        <a:t>তোমরা</a:t>
                      </a:r>
                      <a:r>
                        <a:rPr lang="en-GB" sz="3200" dirty="0">
                          <a:solidFill>
                            <a:schemeClr val="tx1"/>
                          </a:solidFill>
                          <a:latin typeface="SutonnyOMJ" pitchFamily="2" charset="0"/>
                          <a:cs typeface="SutonnyOMJ" pitchFamily="2" charset="0"/>
                        </a:rPr>
                        <a:t> </a:t>
                      </a:r>
                      <a:r>
                        <a:rPr lang="en-GB" sz="3200" dirty="0" err="1">
                          <a:solidFill>
                            <a:schemeClr val="tx1"/>
                          </a:solidFill>
                          <a:latin typeface="SutonnyOMJ" pitchFamily="2" charset="0"/>
                          <a:cs typeface="SutonnyOMJ" pitchFamily="2" charset="0"/>
                        </a:rPr>
                        <a:t>বিবাহ</a:t>
                      </a:r>
                      <a:r>
                        <a:rPr lang="en-GB" sz="3200" dirty="0">
                          <a:solidFill>
                            <a:schemeClr val="tx1"/>
                          </a:solidFill>
                          <a:latin typeface="SutonnyOMJ" pitchFamily="2" charset="0"/>
                          <a:cs typeface="SutonnyOMJ" pitchFamily="2" charset="0"/>
                        </a:rPr>
                        <a:t> </a:t>
                      </a:r>
                      <a:r>
                        <a:rPr lang="en-GB" sz="3200" dirty="0" err="1">
                          <a:solidFill>
                            <a:schemeClr val="tx1"/>
                          </a:solidFill>
                          <a:latin typeface="SutonnyOMJ" pitchFamily="2" charset="0"/>
                          <a:cs typeface="SutonnyOMJ" pitchFamily="2" charset="0"/>
                        </a:rPr>
                        <a:t>কর</a:t>
                      </a:r>
                      <a:r>
                        <a:rPr lang="en-GB" sz="3200" dirty="0">
                          <a:solidFill>
                            <a:schemeClr val="tx1"/>
                          </a:solidFill>
                          <a:latin typeface="SutonnyOMJ" pitchFamily="2" charset="0"/>
                          <a:cs typeface="SutonnyOMJ" pitchFamily="2" charset="0"/>
                        </a:rPr>
                        <a:t> </a:t>
                      </a:r>
                      <a:endParaRPr lang="en-US" sz="3200" dirty="0">
                        <a:solidFill>
                          <a:schemeClr val="tx1"/>
                        </a:solidFill>
                        <a:latin typeface="SutonnyOMJ" pitchFamily="2" charset="0"/>
                        <a:cs typeface="SutonnyOMJ" pitchFamily="2" charset="0"/>
                      </a:endParaRPr>
                    </a:p>
                  </a:txBody>
                  <a:tcPr/>
                </a:tc>
                <a:extLst>
                  <a:ext uri="{0D108BD9-81ED-4DB2-BD59-A6C34878D82A}">
                    <a16:rowId xmlns:a16="http://schemas.microsoft.com/office/drawing/2014/main" val="120781575"/>
                  </a:ext>
                </a:extLst>
              </a:tr>
            </a:tbl>
          </a:graphicData>
        </a:graphic>
      </p:graphicFrame>
    </p:spTree>
    <p:extLst>
      <p:ext uri="{BB962C8B-B14F-4D97-AF65-F5344CB8AC3E}">
        <p14:creationId xmlns:p14="http://schemas.microsoft.com/office/powerpoint/2010/main" val="28573940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0" y="0"/>
            <a:ext cx="12192000" cy="6858000"/>
          </a:xfrm>
          <a:custGeom>
            <a:avLst/>
            <a:gdLst>
              <a:gd name="connsiteX0" fmla="*/ 122829 w 12192000"/>
              <a:gd name="connsiteY0" fmla="*/ 95534 h 6858000"/>
              <a:gd name="connsiteX1" fmla="*/ 122829 w 12192000"/>
              <a:gd name="connsiteY1" fmla="*/ 6741994 h 6858000"/>
              <a:gd name="connsiteX2" fmla="*/ 12050972 w 12192000"/>
              <a:gd name="connsiteY2" fmla="*/ 6741994 h 6858000"/>
              <a:gd name="connsiteX3" fmla="*/ 12050972 w 12192000"/>
              <a:gd name="connsiteY3" fmla="*/ 95534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22829" y="95534"/>
                </a:moveTo>
                <a:lnTo>
                  <a:pt x="122829" y="6741994"/>
                </a:lnTo>
                <a:lnTo>
                  <a:pt x="12050972" y="6741994"/>
                </a:lnTo>
                <a:lnTo>
                  <a:pt x="12050972" y="95534"/>
                </a:lnTo>
                <a:close/>
                <a:moveTo>
                  <a:pt x="0" y="0"/>
                </a:moveTo>
                <a:lnTo>
                  <a:pt x="12192000" y="0"/>
                </a:lnTo>
                <a:lnTo>
                  <a:pt x="12192000" y="6858000"/>
                </a:lnTo>
                <a:lnTo>
                  <a:pt x="0" y="6858000"/>
                </a:lnTo>
                <a:close/>
              </a:path>
            </a:pathLst>
          </a:custGeom>
          <a:gradFill flip="none" rotWithShape="1">
            <a:gsLst>
              <a:gs pos="80000">
                <a:srgbClr val="FFFF00"/>
              </a:gs>
              <a:gs pos="24000">
                <a:srgbClr val="60943D"/>
              </a:gs>
              <a:gs pos="0">
                <a:srgbClr val="FFFF00"/>
              </a:gs>
              <a:gs pos="54000">
                <a:srgbClr val="FFFF00"/>
              </a:gs>
              <a:gs pos="100000">
                <a:srgbClr val="7030A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102742" y="0"/>
            <a:ext cx="11950713" cy="6734907"/>
          </a:xfrm>
          <a:custGeom>
            <a:avLst/>
            <a:gdLst>
              <a:gd name="connsiteX0" fmla="*/ 126609 w 11929403"/>
              <a:gd name="connsiteY0" fmla="*/ 126609 h 6611815"/>
              <a:gd name="connsiteX1" fmla="*/ 126609 w 11929403"/>
              <a:gd name="connsiteY1" fmla="*/ 6471138 h 6611815"/>
              <a:gd name="connsiteX2" fmla="*/ 11788726 w 11929403"/>
              <a:gd name="connsiteY2" fmla="*/ 6471138 h 6611815"/>
              <a:gd name="connsiteX3" fmla="*/ 11788726 w 11929403"/>
              <a:gd name="connsiteY3" fmla="*/ 126609 h 6611815"/>
              <a:gd name="connsiteX4" fmla="*/ 0 w 11929403"/>
              <a:gd name="connsiteY4" fmla="*/ 0 h 6611815"/>
              <a:gd name="connsiteX5" fmla="*/ 11929403 w 11929403"/>
              <a:gd name="connsiteY5" fmla="*/ 0 h 6611815"/>
              <a:gd name="connsiteX6" fmla="*/ 11929403 w 11929403"/>
              <a:gd name="connsiteY6" fmla="*/ 6611815 h 6611815"/>
              <a:gd name="connsiteX7" fmla="*/ 0 w 11929403"/>
              <a:gd name="connsiteY7" fmla="*/ 6611815 h 6611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29403" h="6611815">
                <a:moveTo>
                  <a:pt x="126609" y="126609"/>
                </a:moveTo>
                <a:lnTo>
                  <a:pt x="126609" y="6471138"/>
                </a:lnTo>
                <a:lnTo>
                  <a:pt x="11788726" y="6471138"/>
                </a:lnTo>
                <a:lnTo>
                  <a:pt x="11788726" y="126609"/>
                </a:lnTo>
                <a:close/>
                <a:moveTo>
                  <a:pt x="0" y="0"/>
                </a:moveTo>
                <a:lnTo>
                  <a:pt x="11929403" y="0"/>
                </a:lnTo>
                <a:lnTo>
                  <a:pt x="11929403" y="6611815"/>
                </a:lnTo>
                <a:lnTo>
                  <a:pt x="0" y="6611815"/>
                </a:lnTo>
                <a:close/>
              </a:path>
            </a:pathLst>
          </a:custGeom>
          <a:gradFill>
            <a:gsLst>
              <a:gs pos="0">
                <a:srgbClr val="66FF99"/>
              </a:gs>
              <a:gs pos="100000">
                <a:srgbClr val="7979ED"/>
              </a:gs>
              <a:gs pos="22000">
                <a:srgbClr val="BB2970"/>
              </a:gs>
              <a:gs pos="68000">
                <a:srgbClr val="7752E0"/>
              </a:gs>
              <a:gs pos="23000">
                <a:srgbClr val="FFFF00"/>
              </a:gs>
              <a:gs pos="75000">
                <a:srgbClr val="FF0000"/>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405039" y="886436"/>
            <a:ext cx="10913423" cy="4681652"/>
          </a:xfrm>
          <a:prstGeom prst="roundRect">
            <a:avLst/>
          </a:prstGeom>
          <a:no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bn-IN" sz="3600" b="1" dirty="0">
              <a:solidFill>
                <a:srgbClr val="FF0000"/>
              </a:solidFill>
              <a:latin typeface="NikoshBAN" panose="02000000000000000000" pitchFamily="2" charset="0"/>
              <a:cs typeface="NikoshBAN" panose="02000000000000000000" pitchFamily="2" charset="0"/>
            </a:endParaRPr>
          </a:p>
          <a:p>
            <a:pPr algn="ctr"/>
            <a:endParaRPr lang="bn-IN" sz="3600" b="1" dirty="0">
              <a:solidFill>
                <a:srgbClr val="FF0000"/>
              </a:solidFill>
              <a:latin typeface="NikoshBAN" panose="02000000000000000000" pitchFamily="2" charset="0"/>
              <a:cs typeface="NikoshBAN" panose="02000000000000000000" pitchFamily="2" charset="0"/>
            </a:endParaRPr>
          </a:p>
          <a:p>
            <a:pPr algn="ctr"/>
            <a:endParaRPr lang="en-US" sz="3600" b="1" dirty="0">
              <a:solidFill>
                <a:schemeClr val="tx2">
                  <a:lumMod val="10000"/>
                </a:schemeClr>
              </a:solidFill>
              <a:latin typeface="NikoshBAN" panose="02000000000000000000" pitchFamily="2" charset="0"/>
              <a:cs typeface="NikoshBAN" panose="02000000000000000000" pitchFamily="2" charset="0"/>
            </a:endParaRPr>
          </a:p>
          <a:p>
            <a:pPr algn="ctr"/>
            <a:endParaRPr lang="en-US" sz="2800" dirty="0">
              <a:solidFill>
                <a:srgbClr val="FF0000"/>
              </a:solidFill>
              <a:latin typeface="NikoshBAN" panose="02000000000000000000" pitchFamily="2" charset="0"/>
              <a:cs typeface="NikoshBAN" panose="02000000000000000000" pitchFamily="2" charset="0"/>
            </a:endParaRPr>
          </a:p>
        </p:txBody>
      </p:sp>
      <p:sp>
        <p:nvSpPr>
          <p:cNvPr id="2" name="TextBox 1"/>
          <p:cNvSpPr txBox="1"/>
          <p:nvPr/>
        </p:nvSpPr>
        <p:spPr>
          <a:xfrm>
            <a:off x="3580745" y="258983"/>
            <a:ext cx="5023262" cy="769441"/>
          </a:xfrm>
          <a:prstGeom prst="rect">
            <a:avLst/>
          </a:prstGeom>
          <a:noFill/>
        </p:spPr>
        <p:txBody>
          <a:bodyPr wrap="square" rtlCol="0">
            <a:spAutoFit/>
          </a:bodyPr>
          <a:lstStyle/>
          <a:p>
            <a:pPr algn="ctr"/>
            <a:r>
              <a:rPr lang="en-US" sz="4400" dirty="0" err="1">
                <a:solidFill>
                  <a:srgbClr val="00206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আয়াত</a:t>
            </a:r>
            <a:r>
              <a:rPr lang="en-US" sz="4400" dirty="0">
                <a:solidFill>
                  <a:srgbClr val="00206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bn-IN" sz="4400" dirty="0">
                <a:solidFill>
                  <a:srgbClr val="00206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প্রসঙ্গঃ-</a:t>
            </a:r>
            <a:endParaRPr lang="en-US" sz="4400" dirty="0">
              <a:solidFill>
                <a:srgbClr val="00206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3" name="Arrow: Pentagon 2">
            <a:extLst>
              <a:ext uri="{FF2B5EF4-FFF2-40B4-BE49-F238E27FC236}">
                <a16:creationId xmlns:a16="http://schemas.microsoft.com/office/drawing/2014/main" id="{D8E8660A-8CF9-4D9C-A073-3D82E0263008}"/>
              </a:ext>
            </a:extLst>
          </p:cNvPr>
          <p:cNvSpPr/>
          <p:nvPr/>
        </p:nvSpPr>
        <p:spPr>
          <a:xfrm>
            <a:off x="4058732" y="918267"/>
            <a:ext cx="3935002" cy="45719"/>
          </a:xfrm>
          <a:prstGeom prst="homePlate">
            <a:avLst/>
          </a:prstGeom>
          <a:solidFill>
            <a:srgbClr val="00B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1F9A1E3D-843F-44C7-950A-020BD698028A}"/>
              </a:ext>
            </a:extLst>
          </p:cNvPr>
          <p:cNvSpPr txBox="1"/>
          <p:nvPr/>
        </p:nvSpPr>
        <p:spPr>
          <a:xfrm>
            <a:off x="325348" y="918267"/>
            <a:ext cx="11461613" cy="5601533"/>
          </a:xfrm>
          <a:prstGeom prst="rect">
            <a:avLst/>
          </a:prstGeom>
          <a:noFill/>
        </p:spPr>
        <p:txBody>
          <a:bodyPr wrap="square" rtlCol="0">
            <a:spAutoFit/>
          </a:bodyPr>
          <a:lstStyle/>
          <a:p>
            <a:pPr algn="just"/>
            <a:r>
              <a:rPr lang="as-IN" sz="3200" b="1" u="none" strike="noStrike" dirty="0">
                <a:solidFill>
                  <a:srgbClr val="C00000"/>
                </a:solidFill>
                <a:effectLst/>
                <a:latin typeface="NikoshBAN" panose="02000000000000000000"/>
              </a:rPr>
              <a:t>১ </a:t>
            </a:r>
            <a:r>
              <a:rPr lang="en-US" sz="3200" b="1" u="none" strike="noStrike" dirty="0" err="1">
                <a:solidFill>
                  <a:srgbClr val="C00000"/>
                </a:solidFill>
                <a:effectLst/>
                <a:latin typeface="NikoshBAN" panose="02000000000000000000"/>
              </a:rPr>
              <a:t>নং</a:t>
            </a:r>
            <a:r>
              <a:rPr lang="as-IN" sz="3200" b="1" u="none" strike="noStrike" dirty="0">
                <a:solidFill>
                  <a:srgbClr val="C00000"/>
                </a:solidFill>
                <a:effectLst/>
                <a:latin typeface="NikoshBAN" panose="02000000000000000000"/>
              </a:rPr>
              <a:t> আয়াতের প্রসঙ্গ: </a:t>
            </a:r>
            <a:endParaRPr lang="en-US" sz="3200" b="1" u="none" strike="noStrike" dirty="0">
              <a:solidFill>
                <a:srgbClr val="C00000"/>
              </a:solidFill>
              <a:effectLst/>
              <a:latin typeface="NikoshBAN" panose="02000000000000000000"/>
            </a:endParaRPr>
          </a:p>
          <a:p>
            <a:pPr algn="just"/>
            <a:r>
              <a:rPr lang="en-US" sz="3600" b="1" dirty="0">
                <a:latin typeface="NikoshBAN" panose="02000000000000000000"/>
              </a:rPr>
              <a:t>                          </a:t>
            </a:r>
            <a:r>
              <a:rPr lang="as-IN" sz="3600" b="1" u="none" strike="noStrike" dirty="0">
                <a:solidFill>
                  <a:srgbClr val="00B050"/>
                </a:solidFill>
                <a:effectLst/>
                <a:latin typeface="NikoshBAN" panose="02000000000000000000"/>
              </a:rPr>
              <a:t>মানব সমাজ ও আত্মীয়তার বন্ধন</a:t>
            </a:r>
          </a:p>
          <a:p>
            <a:pPr algn="just">
              <a:buFont typeface="Arial" panose="020B0604020202020204" pitchFamily="34" charset="0"/>
              <a:buChar char="•"/>
            </a:pPr>
            <a:r>
              <a:rPr lang="as-IN" sz="3200" b="1" u="none" strike="noStrike" dirty="0">
                <a:solidFill>
                  <a:srgbClr val="00B0F0"/>
                </a:solidFill>
                <a:effectLst/>
                <a:latin typeface="NikoshBAN" panose="02000000000000000000"/>
              </a:rPr>
              <a:t>উৎসগত ঐক্য:</a:t>
            </a:r>
            <a:r>
              <a:rPr lang="as-IN" sz="3200" b="0" u="none" strike="noStrike" dirty="0">
                <a:solidFill>
                  <a:srgbClr val="00B0F0"/>
                </a:solidFill>
                <a:effectLst/>
                <a:latin typeface="NikoshBAN" panose="02000000000000000000"/>
              </a:rPr>
              <a:t> </a:t>
            </a:r>
            <a:r>
              <a:rPr lang="as-IN" sz="2800" b="0" u="none" strike="noStrike" dirty="0">
                <a:effectLst/>
                <a:latin typeface="NikoshBAN" panose="02000000000000000000"/>
              </a:rPr>
              <a:t>এই আয়াতে আল্লাহ পুরো মানবজাতিকে মনে করিয়ে দিয়েছেন যে, তাঁদের সবাইকে একজন মাত্র ব্যক্তি (হযরত আদম আলাইহিস সালাম) থেকে সৃষ্টি করা হয়েছে।</a:t>
            </a:r>
          </a:p>
          <a:p>
            <a:pPr algn="just">
              <a:buFont typeface="Arial" panose="020B0604020202020204" pitchFamily="34" charset="0"/>
              <a:buChar char="•"/>
            </a:pPr>
            <a:r>
              <a:rPr lang="as-IN" sz="3200" b="1" u="none" strike="noStrike" dirty="0">
                <a:solidFill>
                  <a:srgbClr val="00B0F0"/>
                </a:solidFill>
                <a:effectLst/>
                <a:latin typeface="NikoshBAN" panose="02000000000000000000"/>
              </a:rPr>
              <a:t>অধিকারের ভিত্তি:</a:t>
            </a:r>
            <a:r>
              <a:rPr lang="as-IN" sz="3200" b="0" u="none" strike="noStrike" dirty="0">
                <a:solidFill>
                  <a:srgbClr val="00B0F0"/>
                </a:solidFill>
                <a:effectLst/>
                <a:latin typeface="NikoshBAN" panose="02000000000000000000"/>
              </a:rPr>
              <a:t> </a:t>
            </a:r>
            <a:r>
              <a:rPr lang="as-IN" sz="2800" b="0" u="none" strike="noStrike" dirty="0">
                <a:effectLst/>
                <a:latin typeface="NikoshBAN" panose="02000000000000000000"/>
              </a:rPr>
              <a:t>পারিবারিক ও সামাজিক বিধিমালার শুরুতে এই কথা বলার কারণ হলো, মানুষ যেন বুঝতে পারে রক্ত-মাংস ও আত্মীয়তার দিক থেকে সবাই পরস্পরের অংশ।</a:t>
            </a:r>
          </a:p>
          <a:p>
            <a:pPr algn="just">
              <a:buFont typeface="Arial" panose="020B0604020202020204" pitchFamily="34" charset="0"/>
              <a:buChar char="•"/>
            </a:pPr>
            <a:r>
              <a:rPr lang="as-IN" sz="3200" b="1" u="none" strike="noStrike" dirty="0">
                <a:solidFill>
                  <a:srgbClr val="00B0F0"/>
                </a:solidFill>
                <a:effectLst/>
                <a:latin typeface="NikoshBAN" panose="02000000000000000000"/>
              </a:rPr>
              <a:t>আত্মীয়তার</a:t>
            </a:r>
            <a:r>
              <a:rPr lang="en-US" sz="3200" b="1" u="none" strike="noStrike" dirty="0">
                <a:solidFill>
                  <a:srgbClr val="00B0F0"/>
                </a:solidFill>
                <a:effectLst/>
                <a:latin typeface="NikoshBAN" panose="02000000000000000000"/>
              </a:rPr>
              <a:t> </a:t>
            </a:r>
            <a:r>
              <a:rPr lang="as-IN" sz="3200" b="1" u="none" strike="noStrike" dirty="0">
                <a:solidFill>
                  <a:srgbClr val="00B0F0"/>
                </a:solidFill>
                <a:effectLst/>
                <a:latin typeface="NikoshBAN" panose="02000000000000000000"/>
              </a:rPr>
              <a:t>বন্ধন:</a:t>
            </a:r>
            <a:r>
              <a:rPr lang="en-US" sz="3200" b="1" u="none" strike="noStrike" dirty="0">
                <a:solidFill>
                  <a:srgbClr val="00B0F0"/>
                </a:solidFill>
                <a:effectLst/>
                <a:latin typeface="NikoshBAN" panose="02000000000000000000"/>
              </a:rPr>
              <a:t> </a:t>
            </a:r>
            <a:r>
              <a:rPr lang="as-IN" sz="2800" dirty="0">
                <a:latin typeface="NikoshBAN" panose="02000000000000000000"/>
              </a:rPr>
              <a:t>আল্লাহর ভয়ের (তাকওয়া) পাশাপাশি এখানে বিশেষভাবে রক্তসম্পর্কিত আত্মীয়তার বন্ধন (আরহাম) বজায় রাখার প্রতি জোর দেওয়া হয়েছে।</a:t>
            </a:r>
            <a:endParaRPr lang="as-IN" sz="2800" b="0" u="none" strike="noStrike" dirty="0">
              <a:effectLst/>
              <a:latin typeface="NikoshBAN" panose="02000000000000000000"/>
            </a:endParaRPr>
          </a:p>
          <a:p>
            <a:endParaRPr lang="en-US" dirty="0"/>
          </a:p>
        </p:txBody>
      </p:sp>
    </p:spTree>
    <p:extLst>
      <p:ext uri="{BB962C8B-B14F-4D97-AF65-F5344CB8AC3E}">
        <p14:creationId xmlns:p14="http://schemas.microsoft.com/office/powerpoint/2010/main" val="26272979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nodePh="1">
                                  <p:stCondLst>
                                    <p:cond delay="0"/>
                                  </p:stCondLst>
                                  <p:endCondLst>
                                    <p:cond evt="begin" delay="0">
                                      <p:tn val="5"/>
                                    </p:cond>
                                  </p:endCondLst>
                                  <p:childTnLst>
                                    <p:set>
                                      <p:cBhvr>
                                        <p:cTn id="6" dur="1" fill="hold">
                                          <p:stCondLst>
                                            <p:cond delay="0"/>
                                          </p:stCondLst>
                                        </p:cTn>
                                        <p:tgtEl>
                                          <p:spTgt spid="11"/>
                                        </p:tgtEl>
                                        <p:attrNameLst>
                                          <p:attrName>style.visibility</p:attrName>
                                        </p:attrNameLst>
                                      </p:cBhvr>
                                      <p:to>
                                        <p:strVal val="visible"/>
                                      </p:to>
                                    </p:set>
                                    <p:animEffect transition="in" filter="circle(out)">
                                      <p:cBhvr>
                                        <p:cTn id="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B643E3E-DA7B-4231-BA79-4390BD12CE80}"/>
              </a:ext>
            </a:extLst>
          </p:cNvPr>
          <p:cNvSpPr txBox="1"/>
          <p:nvPr/>
        </p:nvSpPr>
        <p:spPr>
          <a:xfrm>
            <a:off x="267128" y="287676"/>
            <a:ext cx="11640620" cy="6309420"/>
          </a:xfrm>
          <a:prstGeom prst="rect">
            <a:avLst/>
          </a:prstGeom>
          <a:noFill/>
        </p:spPr>
        <p:txBody>
          <a:bodyPr wrap="square" rtlCol="0">
            <a:spAutoFit/>
          </a:bodyPr>
          <a:lstStyle/>
          <a:p>
            <a:pPr algn="ctr"/>
            <a:r>
              <a:rPr lang="en-US" sz="4000" dirty="0" err="1">
                <a:solidFill>
                  <a:srgbClr val="00206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আয়াত</a:t>
            </a:r>
            <a:r>
              <a:rPr lang="en-US" sz="4000" dirty="0">
                <a:solidFill>
                  <a:srgbClr val="00206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bn-IN" sz="4000" dirty="0">
                <a:solidFill>
                  <a:srgbClr val="00206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প্রসঙ্গঃ-</a:t>
            </a:r>
            <a:endParaRPr lang="en-US" sz="4000" b="1" u="none" strike="noStrike" dirty="0">
              <a:solidFill>
                <a:srgbClr val="00B0F0"/>
              </a:solidFill>
              <a:effectLst/>
              <a:latin typeface="NikoshBAN" panose="02000000000000000000"/>
            </a:endParaRPr>
          </a:p>
          <a:p>
            <a:pPr algn="ctr"/>
            <a:endParaRPr lang="en-US" sz="4000" b="1" dirty="0">
              <a:solidFill>
                <a:srgbClr val="00B0F0"/>
              </a:solidFill>
              <a:latin typeface="NikoshBAN" panose="02000000000000000000"/>
            </a:endParaRPr>
          </a:p>
          <a:p>
            <a:pPr algn="ctr"/>
            <a:r>
              <a:rPr lang="as-IN" sz="4000" b="1" strike="noStrike" dirty="0">
                <a:solidFill>
                  <a:srgbClr val="00B050"/>
                </a:solidFill>
                <a:effectLst/>
                <a:latin typeface="NikoshBAN" panose="02000000000000000000"/>
              </a:rPr>
              <a:t>এতিমদের সম্পদের হেফাজত</a:t>
            </a:r>
            <a:r>
              <a:rPr lang="en-US" sz="4000" b="1" strike="noStrike" dirty="0">
                <a:solidFill>
                  <a:srgbClr val="00B050"/>
                </a:solidFill>
                <a:effectLst/>
                <a:latin typeface="NikoshBAN" panose="02000000000000000000"/>
              </a:rPr>
              <a:t>:</a:t>
            </a:r>
            <a:endParaRPr lang="as-IN" sz="4000" b="1" strike="noStrike" dirty="0">
              <a:solidFill>
                <a:srgbClr val="00B050"/>
              </a:solidFill>
              <a:effectLst/>
              <a:latin typeface="NikoshBAN" panose="02000000000000000000"/>
            </a:endParaRPr>
          </a:p>
          <a:p>
            <a:pPr algn="just">
              <a:buFont typeface="Arial" panose="020B0604020202020204" pitchFamily="34" charset="0"/>
              <a:buChar char="•"/>
            </a:pPr>
            <a:r>
              <a:rPr lang="as-IN" sz="3200" b="1" u="none" strike="noStrike" dirty="0">
                <a:solidFill>
                  <a:srgbClr val="0070C0"/>
                </a:solidFill>
                <a:effectLst/>
                <a:latin typeface="NikoshBAN" panose="02000000000000000000"/>
              </a:rPr>
              <a:t>মূল বক্তব্য</a:t>
            </a:r>
            <a:r>
              <a:rPr lang="as-IN" sz="3200" b="0" u="none" strike="noStrike" dirty="0">
                <a:solidFill>
                  <a:srgbClr val="0070C0"/>
                </a:solidFill>
                <a:effectLst/>
                <a:latin typeface="NikoshBAN" panose="02000000000000000000"/>
              </a:rPr>
              <a:t>: </a:t>
            </a:r>
            <a:r>
              <a:rPr lang="as-IN" sz="2800" b="0" u="none" strike="noStrike" dirty="0">
                <a:effectLst/>
                <a:latin typeface="NikoshBAN" panose="02000000000000000000"/>
              </a:rPr>
              <a:t>এতিমরা বড় না হওয়া পর্যন্ত তাদের সম্পদের সঠিক রক্ষণাবেক্ষণ করতে হবে। তাদের ভালো ও মূল্যবান সম্পদ নিজেদের খারাপ বা কমদামী সম্পদ দিয়ে পরিবর্তন করা যাবে না এবং নিজেদের সম্পদের সাথে মিলিয়ে তাদের সম্পদ গ্রাস করা যাবে না। </a:t>
            </a:r>
            <a:endParaRPr lang="en-US" sz="2800" b="0" u="none" strike="noStrike" dirty="0">
              <a:effectLst/>
              <a:latin typeface="NikoshBAN" panose="02000000000000000000"/>
            </a:endParaRPr>
          </a:p>
          <a:p>
            <a:pPr algn="just">
              <a:buFont typeface="Arial" panose="020B0604020202020204" pitchFamily="34" charset="0"/>
              <a:buChar char="•"/>
            </a:pPr>
            <a:r>
              <a:rPr lang="as-IN" sz="3200" b="1" u="none" strike="noStrike" dirty="0">
                <a:solidFill>
                  <a:srgbClr val="0070C0"/>
                </a:solidFill>
                <a:effectLst/>
                <a:latin typeface="NikoshBAN" panose="02000000000000000000"/>
              </a:rPr>
              <a:t>প্রেক্ষাপট ও উদ্দেশ্য</a:t>
            </a:r>
            <a:r>
              <a:rPr lang="as-IN" sz="3200" b="0" u="none" strike="noStrike" dirty="0">
                <a:solidFill>
                  <a:srgbClr val="0070C0"/>
                </a:solidFill>
                <a:effectLst/>
                <a:latin typeface="NikoshBAN" panose="02000000000000000000"/>
              </a:rPr>
              <a:t>: </a:t>
            </a:r>
            <a:r>
              <a:rPr lang="as-IN" sz="2800" b="0" u="none" strike="noStrike" dirty="0">
                <a:effectLst/>
                <a:latin typeface="NikoshBAN" panose="02000000000000000000"/>
              </a:rPr>
              <a:t>ওহুদ যুদ্ধে বহু মুসলিম শাহাদাত বরণ করার ফলে মদীনার সমাজে প্রচুর শিশু এতিম হয়ে পড়ে। সেই সময়ে এতিমদের লালন-পালনকারী অভিভাবকরা অনেক সময় এতিম শিশুদের ভালো সম্পদ বা গবাদিপশু নিজেদের নিম্নমানের সম্পদের সাথে বদলে নিত। ইসলামে এটিকে ‘হুবান কবিরা’ বা "মহাপাপ" হিসেবে ঘোষণা করে এতিমদের আর্থিক নিরাপত্তা নিশ্চিত করা হয়েছে</a:t>
            </a:r>
            <a:r>
              <a:rPr lang="en-US" sz="2800" b="0" u="none" strike="noStrike" dirty="0">
                <a:effectLst/>
                <a:latin typeface="NikoshBAN" panose="02000000000000000000"/>
              </a:rPr>
              <a:t> </a:t>
            </a:r>
            <a:r>
              <a:rPr lang="as-IN" sz="2800" b="0" u="none" strike="noStrike" dirty="0">
                <a:effectLst/>
                <a:latin typeface="NikoshBAN" panose="02000000000000000000"/>
              </a:rPr>
              <a:t>।</a:t>
            </a:r>
          </a:p>
        </p:txBody>
      </p:sp>
      <p:sp>
        <p:nvSpPr>
          <p:cNvPr id="3" name="Freeform 3">
            <a:extLst>
              <a:ext uri="{FF2B5EF4-FFF2-40B4-BE49-F238E27FC236}">
                <a16:creationId xmlns:a16="http://schemas.microsoft.com/office/drawing/2014/main" id="{28D2F002-C31C-436D-94CF-26641FD4ECB5}"/>
              </a:ext>
            </a:extLst>
          </p:cNvPr>
          <p:cNvSpPr/>
          <p:nvPr/>
        </p:nvSpPr>
        <p:spPr>
          <a:xfrm>
            <a:off x="0" y="0"/>
            <a:ext cx="12192000" cy="6858000"/>
          </a:xfrm>
          <a:custGeom>
            <a:avLst/>
            <a:gdLst>
              <a:gd name="connsiteX0" fmla="*/ 122829 w 12192000"/>
              <a:gd name="connsiteY0" fmla="*/ 95534 h 6858000"/>
              <a:gd name="connsiteX1" fmla="*/ 122829 w 12192000"/>
              <a:gd name="connsiteY1" fmla="*/ 6741994 h 6858000"/>
              <a:gd name="connsiteX2" fmla="*/ 12050972 w 12192000"/>
              <a:gd name="connsiteY2" fmla="*/ 6741994 h 6858000"/>
              <a:gd name="connsiteX3" fmla="*/ 12050972 w 12192000"/>
              <a:gd name="connsiteY3" fmla="*/ 95534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22829" y="95534"/>
                </a:moveTo>
                <a:lnTo>
                  <a:pt x="122829" y="6741994"/>
                </a:lnTo>
                <a:lnTo>
                  <a:pt x="12050972" y="6741994"/>
                </a:lnTo>
                <a:lnTo>
                  <a:pt x="12050972" y="95534"/>
                </a:lnTo>
                <a:close/>
                <a:moveTo>
                  <a:pt x="0" y="0"/>
                </a:moveTo>
                <a:lnTo>
                  <a:pt x="12192000" y="0"/>
                </a:lnTo>
                <a:lnTo>
                  <a:pt x="12192000" y="6858000"/>
                </a:lnTo>
                <a:lnTo>
                  <a:pt x="0" y="6858000"/>
                </a:lnTo>
                <a:close/>
              </a:path>
            </a:pathLst>
          </a:custGeom>
          <a:gradFill flip="none" rotWithShape="1">
            <a:gsLst>
              <a:gs pos="80000">
                <a:srgbClr val="FFFF00"/>
              </a:gs>
              <a:gs pos="24000">
                <a:srgbClr val="60943D"/>
              </a:gs>
              <a:gs pos="0">
                <a:srgbClr val="FFFF00"/>
              </a:gs>
              <a:gs pos="54000">
                <a:srgbClr val="FFFF00"/>
              </a:gs>
              <a:gs pos="100000">
                <a:srgbClr val="7030A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Freeform 7">
            <a:extLst>
              <a:ext uri="{FF2B5EF4-FFF2-40B4-BE49-F238E27FC236}">
                <a16:creationId xmlns:a16="http://schemas.microsoft.com/office/drawing/2014/main" id="{28E78065-6922-4888-952A-18B8CA041E8A}"/>
              </a:ext>
            </a:extLst>
          </p:cNvPr>
          <p:cNvSpPr/>
          <p:nvPr/>
        </p:nvSpPr>
        <p:spPr>
          <a:xfrm>
            <a:off x="113016" y="61546"/>
            <a:ext cx="11932655" cy="6734907"/>
          </a:xfrm>
          <a:custGeom>
            <a:avLst/>
            <a:gdLst>
              <a:gd name="connsiteX0" fmla="*/ 126609 w 11929403"/>
              <a:gd name="connsiteY0" fmla="*/ 126609 h 6611815"/>
              <a:gd name="connsiteX1" fmla="*/ 126609 w 11929403"/>
              <a:gd name="connsiteY1" fmla="*/ 6471138 h 6611815"/>
              <a:gd name="connsiteX2" fmla="*/ 11788726 w 11929403"/>
              <a:gd name="connsiteY2" fmla="*/ 6471138 h 6611815"/>
              <a:gd name="connsiteX3" fmla="*/ 11788726 w 11929403"/>
              <a:gd name="connsiteY3" fmla="*/ 126609 h 6611815"/>
              <a:gd name="connsiteX4" fmla="*/ 0 w 11929403"/>
              <a:gd name="connsiteY4" fmla="*/ 0 h 6611815"/>
              <a:gd name="connsiteX5" fmla="*/ 11929403 w 11929403"/>
              <a:gd name="connsiteY5" fmla="*/ 0 h 6611815"/>
              <a:gd name="connsiteX6" fmla="*/ 11929403 w 11929403"/>
              <a:gd name="connsiteY6" fmla="*/ 6611815 h 6611815"/>
              <a:gd name="connsiteX7" fmla="*/ 0 w 11929403"/>
              <a:gd name="connsiteY7" fmla="*/ 6611815 h 6611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29403" h="6611815">
                <a:moveTo>
                  <a:pt x="126609" y="126609"/>
                </a:moveTo>
                <a:lnTo>
                  <a:pt x="126609" y="6471138"/>
                </a:lnTo>
                <a:lnTo>
                  <a:pt x="11788726" y="6471138"/>
                </a:lnTo>
                <a:lnTo>
                  <a:pt x="11788726" y="126609"/>
                </a:lnTo>
                <a:close/>
                <a:moveTo>
                  <a:pt x="0" y="0"/>
                </a:moveTo>
                <a:lnTo>
                  <a:pt x="11929403" y="0"/>
                </a:lnTo>
                <a:lnTo>
                  <a:pt x="11929403" y="6611815"/>
                </a:lnTo>
                <a:lnTo>
                  <a:pt x="0" y="6611815"/>
                </a:lnTo>
                <a:close/>
              </a:path>
            </a:pathLst>
          </a:custGeom>
          <a:gradFill>
            <a:gsLst>
              <a:gs pos="0">
                <a:srgbClr val="66FF99"/>
              </a:gs>
              <a:gs pos="100000">
                <a:srgbClr val="7979ED"/>
              </a:gs>
              <a:gs pos="22000">
                <a:srgbClr val="BB2970"/>
              </a:gs>
              <a:gs pos="68000">
                <a:srgbClr val="7752E0"/>
              </a:gs>
              <a:gs pos="23000">
                <a:srgbClr val="FFFF00"/>
              </a:gs>
              <a:gs pos="75000">
                <a:srgbClr val="FF0000"/>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5AAE70EF-D5C6-4E7A-B1D9-89862F53EA23}"/>
              </a:ext>
            </a:extLst>
          </p:cNvPr>
          <p:cNvSpPr/>
          <p:nvPr/>
        </p:nvSpPr>
        <p:spPr>
          <a:xfrm>
            <a:off x="3657600" y="883578"/>
            <a:ext cx="5095982" cy="133564"/>
          </a:xfrm>
          <a:prstGeom prst="rightArrow">
            <a:avLst/>
          </a:prstGeom>
          <a:solidFill>
            <a:srgbClr val="FF66FF"/>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3B597995-E2E2-4EE0-AC9F-26F5B676CE41}"/>
              </a:ext>
            </a:extLst>
          </p:cNvPr>
          <p:cNvSpPr txBox="1"/>
          <p:nvPr/>
        </p:nvSpPr>
        <p:spPr>
          <a:xfrm>
            <a:off x="572394" y="1078688"/>
            <a:ext cx="3678149" cy="584775"/>
          </a:xfrm>
          <a:prstGeom prst="rect">
            <a:avLst/>
          </a:prstGeom>
          <a:noFill/>
        </p:spPr>
        <p:txBody>
          <a:bodyPr wrap="square" rtlCol="0">
            <a:spAutoFit/>
          </a:bodyPr>
          <a:lstStyle/>
          <a:p>
            <a:pPr algn="ctr"/>
            <a:r>
              <a:rPr lang="as-IN" sz="3200" b="1" u="none" strike="noStrike" dirty="0">
                <a:solidFill>
                  <a:srgbClr val="00B0F0"/>
                </a:solidFill>
                <a:effectLst/>
                <a:latin typeface="NikoshBAN" panose="02000000000000000000"/>
              </a:rPr>
              <a:t>২ </a:t>
            </a:r>
            <a:r>
              <a:rPr lang="en-US" sz="2800" b="1" u="none" strike="noStrike" dirty="0" err="1">
                <a:solidFill>
                  <a:srgbClr val="00B0F0"/>
                </a:solidFill>
                <a:effectLst/>
                <a:latin typeface="NikoshBAN" panose="02000000000000000000"/>
              </a:rPr>
              <a:t>নং</a:t>
            </a:r>
            <a:r>
              <a:rPr lang="as-IN" sz="3200" b="1" u="none" strike="noStrike" dirty="0">
                <a:solidFill>
                  <a:srgbClr val="00B0F0"/>
                </a:solidFill>
                <a:effectLst/>
                <a:latin typeface="NikoshBAN" panose="02000000000000000000"/>
              </a:rPr>
              <a:t> আয়াতের প্রসঙ্গ</a:t>
            </a:r>
            <a:endParaRPr lang="en-US" sz="2000" b="1" u="none" strike="noStrike" dirty="0">
              <a:effectLst/>
              <a:latin typeface="NikoshBAN" panose="02000000000000000000"/>
            </a:endParaRPr>
          </a:p>
        </p:txBody>
      </p:sp>
    </p:spTree>
    <p:extLst>
      <p:ext uri="{BB962C8B-B14F-4D97-AF65-F5344CB8AC3E}">
        <p14:creationId xmlns:p14="http://schemas.microsoft.com/office/powerpoint/2010/main" val="30371100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7">
            <a:extLst>
              <a:ext uri="{FF2B5EF4-FFF2-40B4-BE49-F238E27FC236}">
                <a16:creationId xmlns:a16="http://schemas.microsoft.com/office/drawing/2014/main" id="{84242E9F-06D5-4FFD-85E1-A84D2D3F6793}"/>
              </a:ext>
            </a:extLst>
          </p:cNvPr>
          <p:cNvSpPr/>
          <p:nvPr/>
        </p:nvSpPr>
        <p:spPr>
          <a:xfrm>
            <a:off x="0" y="0"/>
            <a:ext cx="12192000" cy="6858000"/>
          </a:xfrm>
          <a:custGeom>
            <a:avLst/>
            <a:gdLst>
              <a:gd name="connsiteX0" fmla="*/ 126609 w 11929403"/>
              <a:gd name="connsiteY0" fmla="*/ 126609 h 6611815"/>
              <a:gd name="connsiteX1" fmla="*/ 126609 w 11929403"/>
              <a:gd name="connsiteY1" fmla="*/ 6471138 h 6611815"/>
              <a:gd name="connsiteX2" fmla="*/ 11788726 w 11929403"/>
              <a:gd name="connsiteY2" fmla="*/ 6471138 h 6611815"/>
              <a:gd name="connsiteX3" fmla="*/ 11788726 w 11929403"/>
              <a:gd name="connsiteY3" fmla="*/ 126609 h 6611815"/>
              <a:gd name="connsiteX4" fmla="*/ 0 w 11929403"/>
              <a:gd name="connsiteY4" fmla="*/ 0 h 6611815"/>
              <a:gd name="connsiteX5" fmla="*/ 11929403 w 11929403"/>
              <a:gd name="connsiteY5" fmla="*/ 0 h 6611815"/>
              <a:gd name="connsiteX6" fmla="*/ 11929403 w 11929403"/>
              <a:gd name="connsiteY6" fmla="*/ 6611815 h 6611815"/>
              <a:gd name="connsiteX7" fmla="*/ 0 w 11929403"/>
              <a:gd name="connsiteY7" fmla="*/ 6611815 h 6611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29403" h="6611815">
                <a:moveTo>
                  <a:pt x="126609" y="126609"/>
                </a:moveTo>
                <a:lnTo>
                  <a:pt x="126609" y="6471138"/>
                </a:lnTo>
                <a:lnTo>
                  <a:pt x="11788726" y="6471138"/>
                </a:lnTo>
                <a:lnTo>
                  <a:pt x="11788726" y="126609"/>
                </a:lnTo>
                <a:close/>
                <a:moveTo>
                  <a:pt x="0" y="0"/>
                </a:moveTo>
                <a:lnTo>
                  <a:pt x="11929403" y="0"/>
                </a:lnTo>
                <a:lnTo>
                  <a:pt x="11929403" y="6611815"/>
                </a:lnTo>
                <a:lnTo>
                  <a:pt x="0" y="6611815"/>
                </a:lnTo>
                <a:close/>
              </a:path>
            </a:pathLst>
          </a:custGeom>
          <a:gradFill>
            <a:gsLst>
              <a:gs pos="0">
                <a:srgbClr val="66FF99"/>
              </a:gs>
              <a:gs pos="100000">
                <a:srgbClr val="7979ED"/>
              </a:gs>
              <a:gs pos="22000">
                <a:srgbClr val="BB2970"/>
              </a:gs>
              <a:gs pos="68000">
                <a:srgbClr val="7752E0"/>
              </a:gs>
              <a:gs pos="23000">
                <a:srgbClr val="FFFF00"/>
              </a:gs>
              <a:gs pos="75000">
                <a:srgbClr val="FF0000"/>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a:extLst>
              <a:ext uri="{FF2B5EF4-FFF2-40B4-BE49-F238E27FC236}">
                <a16:creationId xmlns:a16="http://schemas.microsoft.com/office/drawing/2014/main" id="{18D667D8-7113-41F3-A946-018B7E44B201}"/>
              </a:ext>
            </a:extLst>
          </p:cNvPr>
          <p:cNvSpPr/>
          <p:nvPr/>
        </p:nvSpPr>
        <p:spPr>
          <a:xfrm>
            <a:off x="147263" y="133564"/>
            <a:ext cx="11897474" cy="6568611"/>
          </a:xfrm>
          <a:custGeom>
            <a:avLst/>
            <a:gdLst>
              <a:gd name="connsiteX0" fmla="*/ 122829 w 12192000"/>
              <a:gd name="connsiteY0" fmla="*/ 95534 h 6858000"/>
              <a:gd name="connsiteX1" fmla="*/ 122829 w 12192000"/>
              <a:gd name="connsiteY1" fmla="*/ 6741994 h 6858000"/>
              <a:gd name="connsiteX2" fmla="*/ 12050972 w 12192000"/>
              <a:gd name="connsiteY2" fmla="*/ 6741994 h 6858000"/>
              <a:gd name="connsiteX3" fmla="*/ 12050972 w 12192000"/>
              <a:gd name="connsiteY3" fmla="*/ 95534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22829" y="95534"/>
                </a:moveTo>
                <a:lnTo>
                  <a:pt x="122829" y="6741994"/>
                </a:lnTo>
                <a:lnTo>
                  <a:pt x="12050972" y="6741994"/>
                </a:lnTo>
                <a:lnTo>
                  <a:pt x="12050972" y="95534"/>
                </a:lnTo>
                <a:close/>
                <a:moveTo>
                  <a:pt x="0" y="0"/>
                </a:moveTo>
                <a:lnTo>
                  <a:pt x="12192000" y="0"/>
                </a:lnTo>
                <a:lnTo>
                  <a:pt x="12192000" y="6858000"/>
                </a:lnTo>
                <a:lnTo>
                  <a:pt x="0" y="6858000"/>
                </a:lnTo>
                <a:close/>
              </a:path>
            </a:pathLst>
          </a:custGeom>
          <a:gradFill flip="none" rotWithShape="1">
            <a:gsLst>
              <a:gs pos="80000">
                <a:srgbClr val="FFFF00"/>
              </a:gs>
              <a:gs pos="24000">
                <a:srgbClr val="60943D"/>
              </a:gs>
              <a:gs pos="0">
                <a:srgbClr val="FFFF00"/>
              </a:gs>
              <a:gs pos="54000">
                <a:srgbClr val="FFFF00"/>
              </a:gs>
              <a:gs pos="100000">
                <a:srgbClr val="7030A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71BA6415-85F9-4EF8-9650-61C9A2F71506}"/>
              </a:ext>
            </a:extLst>
          </p:cNvPr>
          <p:cNvSpPr txBox="1"/>
          <p:nvPr/>
        </p:nvSpPr>
        <p:spPr>
          <a:xfrm>
            <a:off x="363020" y="1014295"/>
            <a:ext cx="11465960" cy="4493538"/>
          </a:xfrm>
          <a:prstGeom prst="rect">
            <a:avLst/>
          </a:prstGeom>
          <a:noFill/>
        </p:spPr>
        <p:txBody>
          <a:bodyPr wrap="square" rtlCol="0">
            <a:spAutoFit/>
          </a:bodyPr>
          <a:lstStyle/>
          <a:p>
            <a:r>
              <a:rPr lang="as-IN" sz="3200" b="1" u="none" strike="noStrike" dirty="0">
                <a:solidFill>
                  <a:srgbClr val="002060"/>
                </a:solidFill>
                <a:effectLst/>
                <a:latin typeface="Google Sans"/>
              </a:rPr>
              <a:t>৩ </a:t>
            </a:r>
            <a:r>
              <a:rPr lang="en-US" sz="3200" b="1" u="none" strike="noStrike" dirty="0" err="1">
                <a:solidFill>
                  <a:srgbClr val="002060"/>
                </a:solidFill>
                <a:effectLst/>
                <a:latin typeface="NikoshBAN" panose="02000000000000000000"/>
              </a:rPr>
              <a:t>নং</a:t>
            </a:r>
            <a:r>
              <a:rPr lang="as-IN" sz="3200" b="1" u="none" strike="noStrike" dirty="0">
                <a:solidFill>
                  <a:srgbClr val="002060"/>
                </a:solidFill>
                <a:effectLst/>
                <a:latin typeface="Google Sans"/>
              </a:rPr>
              <a:t> আয়াতের প্রসঙ্গ: </a:t>
            </a:r>
            <a:endParaRPr lang="en-US" sz="3200" b="1" u="none" strike="noStrike" dirty="0">
              <a:solidFill>
                <a:srgbClr val="002060"/>
              </a:solidFill>
              <a:effectLst/>
              <a:latin typeface="Google Sans"/>
            </a:endParaRPr>
          </a:p>
          <a:p>
            <a:pPr algn="just"/>
            <a:r>
              <a:rPr lang="en-US" sz="3200" b="1" dirty="0">
                <a:latin typeface="NikoshBAN" panose="02000000000000000000"/>
              </a:rPr>
              <a:t>                    </a:t>
            </a:r>
            <a:r>
              <a:rPr lang="as-IN" sz="4000" b="1" u="none" strike="noStrike" dirty="0">
                <a:solidFill>
                  <a:srgbClr val="00B0F0"/>
                </a:solidFill>
                <a:effectLst/>
                <a:latin typeface="NikoshBAN" panose="02000000000000000000"/>
              </a:rPr>
              <a:t>বহুবিবাহের অনুমতি ও ন্যায়বিচারের শর্ত</a:t>
            </a:r>
          </a:p>
          <a:p>
            <a:pPr algn="just">
              <a:buFont typeface="Arial" panose="020B0604020202020204" pitchFamily="34" charset="0"/>
              <a:buChar char="•"/>
            </a:pPr>
            <a:r>
              <a:rPr lang="as-IN" sz="3600" b="1" u="none" strike="noStrike" dirty="0">
                <a:solidFill>
                  <a:srgbClr val="00B050"/>
                </a:solidFill>
                <a:effectLst/>
                <a:latin typeface="NikoshBAN" panose="02000000000000000000"/>
              </a:rPr>
              <a:t>মূল বক্তব্য</a:t>
            </a:r>
            <a:r>
              <a:rPr lang="as-IN" sz="3600" b="0" u="none" strike="noStrike" dirty="0">
                <a:solidFill>
                  <a:srgbClr val="00B050"/>
                </a:solidFill>
                <a:effectLst/>
                <a:latin typeface="NikoshBAN" panose="02000000000000000000"/>
              </a:rPr>
              <a:t>: </a:t>
            </a:r>
            <a:endParaRPr lang="en-US" sz="3600" b="0" u="none" strike="noStrike" dirty="0">
              <a:solidFill>
                <a:srgbClr val="00B050"/>
              </a:solidFill>
              <a:effectLst/>
              <a:latin typeface="NikoshBAN" panose="02000000000000000000"/>
            </a:endParaRPr>
          </a:p>
          <a:p>
            <a:pPr algn="just"/>
            <a:r>
              <a:rPr lang="en-US" sz="3200" dirty="0">
                <a:solidFill>
                  <a:srgbClr val="00B0F0"/>
                </a:solidFill>
                <a:latin typeface="NikoshBAN" panose="02000000000000000000"/>
              </a:rPr>
              <a:t>                     </a:t>
            </a:r>
            <a:r>
              <a:rPr lang="as-IN" sz="3200" b="0" u="none" strike="noStrike" dirty="0">
                <a:effectLst/>
                <a:latin typeface="NikoshBAN" panose="02000000000000000000"/>
              </a:rPr>
              <a:t>যদি এতিম মেয়েদের প্রতি সুবিচার করতে না পারার আশঙ্কা থাকে, তবে তাদের বিয়ে না করে অন্য পছন্দনীয় নারীদের মধ্য থেকে দুই, তিন বা চারজনকে বিয়ে করা যাবে। কিন্তু যদি সবার সাথে সমান ন্যায়বিচার করা সম্ভব না হয়, তবে কেবল একজনকেই বিয়ে করতে হবে</a:t>
            </a:r>
            <a:r>
              <a:rPr lang="as-IN" b="0" u="none" strike="noStrike" dirty="0">
                <a:effectLst/>
                <a:latin typeface="Google Sans"/>
              </a:rPr>
              <a:t>।</a:t>
            </a:r>
          </a:p>
          <a:p>
            <a:endParaRPr lang="en-US" dirty="0"/>
          </a:p>
        </p:txBody>
      </p:sp>
      <p:sp>
        <p:nvSpPr>
          <p:cNvPr id="7" name="TextBox 6">
            <a:extLst>
              <a:ext uri="{FF2B5EF4-FFF2-40B4-BE49-F238E27FC236}">
                <a16:creationId xmlns:a16="http://schemas.microsoft.com/office/drawing/2014/main" id="{3DD16995-0FC8-450A-B427-7062B12EC27C}"/>
              </a:ext>
            </a:extLst>
          </p:cNvPr>
          <p:cNvSpPr txBox="1"/>
          <p:nvPr/>
        </p:nvSpPr>
        <p:spPr>
          <a:xfrm>
            <a:off x="3955551" y="350648"/>
            <a:ext cx="5722706" cy="646331"/>
          </a:xfrm>
          <a:prstGeom prst="rect">
            <a:avLst/>
          </a:prstGeom>
          <a:noFill/>
        </p:spPr>
        <p:txBody>
          <a:bodyPr wrap="square" rtlCol="0">
            <a:spAutoFit/>
          </a:bodyPr>
          <a:lstStyle/>
          <a:p>
            <a:r>
              <a:rPr lang="en-US" sz="3600" dirty="0">
                <a:solidFill>
                  <a:srgbClr val="00206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600" dirty="0" err="1">
                <a:solidFill>
                  <a:srgbClr val="00206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আয়াত</a:t>
            </a:r>
            <a:r>
              <a:rPr lang="en-US" sz="3600" dirty="0">
                <a:solidFill>
                  <a:srgbClr val="00206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bn-IN" sz="3600" dirty="0">
                <a:solidFill>
                  <a:srgbClr val="00206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প্রসঙ্গঃ-</a:t>
            </a:r>
            <a:endParaRPr lang="en-US" sz="3600" b="1" u="none" strike="noStrike" dirty="0">
              <a:solidFill>
                <a:srgbClr val="00B0F0"/>
              </a:solidFill>
              <a:effectLst/>
              <a:latin typeface="NikoshBAN" panose="02000000000000000000"/>
            </a:endParaRPr>
          </a:p>
        </p:txBody>
      </p:sp>
      <p:sp>
        <p:nvSpPr>
          <p:cNvPr id="8" name="Arrow: Right 7">
            <a:extLst>
              <a:ext uri="{FF2B5EF4-FFF2-40B4-BE49-F238E27FC236}">
                <a16:creationId xmlns:a16="http://schemas.microsoft.com/office/drawing/2014/main" id="{F6D14B1A-D74E-4558-9AF7-7DC6F6BFC740}"/>
              </a:ext>
            </a:extLst>
          </p:cNvPr>
          <p:cNvSpPr/>
          <p:nvPr/>
        </p:nvSpPr>
        <p:spPr>
          <a:xfrm>
            <a:off x="4246651" y="898047"/>
            <a:ext cx="3390471" cy="116248"/>
          </a:xfrm>
          <a:prstGeom prst="rightArrow">
            <a:avLst/>
          </a:prstGeom>
          <a:solidFill>
            <a:srgbClr val="00B0F0"/>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16334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0" y="0"/>
            <a:ext cx="12192000" cy="6858000"/>
          </a:xfrm>
          <a:custGeom>
            <a:avLst/>
            <a:gdLst>
              <a:gd name="connsiteX0" fmla="*/ 122829 w 12192000"/>
              <a:gd name="connsiteY0" fmla="*/ 95534 h 6858000"/>
              <a:gd name="connsiteX1" fmla="*/ 122829 w 12192000"/>
              <a:gd name="connsiteY1" fmla="*/ 6741994 h 6858000"/>
              <a:gd name="connsiteX2" fmla="*/ 12050972 w 12192000"/>
              <a:gd name="connsiteY2" fmla="*/ 6741994 h 6858000"/>
              <a:gd name="connsiteX3" fmla="*/ 12050972 w 12192000"/>
              <a:gd name="connsiteY3" fmla="*/ 95534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22829" y="95534"/>
                </a:moveTo>
                <a:lnTo>
                  <a:pt x="122829" y="6741994"/>
                </a:lnTo>
                <a:lnTo>
                  <a:pt x="12050972" y="6741994"/>
                </a:lnTo>
                <a:lnTo>
                  <a:pt x="12050972" y="95534"/>
                </a:lnTo>
                <a:close/>
                <a:moveTo>
                  <a:pt x="0" y="0"/>
                </a:moveTo>
                <a:lnTo>
                  <a:pt x="12192000" y="0"/>
                </a:lnTo>
                <a:lnTo>
                  <a:pt x="12192000" y="6858000"/>
                </a:lnTo>
                <a:lnTo>
                  <a:pt x="0" y="6858000"/>
                </a:lnTo>
                <a:close/>
              </a:path>
            </a:pathLst>
          </a:custGeom>
          <a:gradFill flip="none" rotWithShape="1">
            <a:gsLst>
              <a:gs pos="80000">
                <a:srgbClr val="FFFF00"/>
              </a:gs>
              <a:gs pos="24000">
                <a:srgbClr val="60943D"/>
              </a:gs>
              <a:gs pos="0">
                <a:srgbClr val="FFFF00"/>
              </a:gs>
              <a:gs pos="54000">
                <a:srgbClr val="FFFF00"/>
              </a:gs>
              <a:gs pos="100000">
                <a:srgbClr val="7030A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31298" y="83127"/>
            <a:ext cx="11922157" cy="6651780"/>
          </a:xfrm>
          <a:custGeom>
            <a:avLst/>
            <a:gdLst>
              <a:gd name="connsiteX0" fmla="*/ 126609 w 11929403"/>
              <a:gd name="connsiteY0" fmla="*/ 126609 h 6611815"/>
              <a:gd name="connsiteX1" fmla="*/ 126609 w 11929403"/>
              <a:gd name="connsiteY1" fmla="*/ 6471138 h 6611815"/>
              <a:gd name="connsiteX2" fmla="*/ 11788726 w 11929403"/>
              <a:gd name="connsiteY2" fmla="*/ 6471138 h 6611815"/>
              <a:gd name="connsiteX3" fmla="*/ 11788726 w 11929403"/>
              <a:gd name="connsiteY3" fmla="*/ 126609 h 6611815"/>
              <a:gd name="connsiteX4" fmla="*/ 0 w 11929403"/>
              <a:gd name="connsiteY4" fmla="*/ 0 h 6611815"/>
              <a:gd name="connsiteX5" fmla="*/ 11929403 w 11929403"/>
              <a:gd name="connsiteY5" fmla="*/ 0 h 6611815"/>
              <a:gd name="connsiteX6" fmla="*/ 11929403 w 11929403"/>
              <a:gd name="connsiteY6" fmla="*/ 6611815 h 6611815"/>
              <a:gd name="connsiteX7" fmla="*/ 0 w 11929403"/>
              <a:gd name="connsiteY7" fmla="*/ 6611815 h 6611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29403" h="6611815">
                <a:moveTo>
                  <a:pt x="126609" y="126609"/>
                </a:moveTo>
                <a:lnTo>
                  <a:pt x="126609" y="6471138"/>
                </a:lnTo>
                <a:lnTo>
                  <a:pt x="11788726" y="6471138"/>
                </a:lnTo>
                <a:lnTo>
                  <a:pt x="11788726" y="126609"/>
                </a:lnTo>
                <a:close/>
                <a:moveTo>
                  <a:pt x="0" y="0"/>
                </a:moveTo>
                <a:lnTo>
                  <a:pt x="11929403" y="0"/>
                </a:lnTo>
                <a:lnTo>
                  <a:pt x="11929403" y="6611815"/>
                </a:lnTo>
                <a:lnTo>
                  <a:pt x="0" y="6611815"/>
                </a:lnTo>
                <a:close/>
              </a:path>
            </a:pathLst>
          </a:custGeom>
          <a:gradFill>
            <a:gsLst>
              <a:gs pos="0">
                <a:srgbClr val="66FF99"/>
              </a:gs>
              <a:gs pos="100000">
                <a:srgbClr val="7979ED"/>
              </a:gs>
              <a:gs pos="22000">
                <a:srgbClr val="BB2970"/>
              </a:gs>
              <a:gs pos="68000">
                <a:srgbClr val="7752E0"/>
              </a:gs>
              <a:gs pos="23000">
                <a:srgbClr val="FFFF00"/>
              </a:gs>
              <a:gs pos="75000">
                <a:srgbClr val="FF0000"/>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713015" y="1195134"/>
            <a:ext cx="10708106" cy="4860758"/>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bn-IN" sz="3600" dirty="0">
                <a:latin typeface="NikoshBAN" panose="02000000000000000000" pitchFamily="2" charset="0"/>
                <a:cs typeface="NikoshBAN" panose="02000000000000000000" pitchFamily="2" charset="0"/>
              </a:rPr>
              <a:t> </a:t>
            </a:r>
            <a:endParaRPr lang="en-US" sz="3600" b="1" dirty="0">
              <a:solidFill>
                <a:schemeClr val="tx1"/>
              </a:solidFill>
              <a:latin typeface="NikoshBAN" panose="02000000000000000000" pitchFamily="2" charset="0"/>
              <a:cs typeface="NikoshBAN" panose="02000000000000000000" pitchFamily="2" charset="0"/>
            </a:endParaRPr>
          </a:p>
        </p:txBody>
      </p:sp>
      <p:sp>
        <p:nvSpPr>
          <p:cNvPr id="2" name="Rectangle 1"/>
          <p:cNvSpPr/>
          <p:nvPr/>
        </p:nvSpPr>
        <p:spPr>
          <a:xfrm>
            <a:off x="3151676" y="404121"/>
            <a:ext cx="5830784" cy="707886"/>
          </a:xfrm>
          <a:prstGeom prst="rect">
            <a:avLst/>
          </a:prstGeom>
        </p:spPr>
        <p:txBody>
          <a:bodyPr wrap="square">
            <a:spAutoFit/>
          </a:bodyPr>
          <a:lstStyle/>
          <a:p>
            <a:pPr algn="ctr"/>
            <a:r>
              <a:rPr lang="bn-IN" sz="40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আয়াতের ব্যাখ্যাঃ</a:t>
            </a:r>
            <a:endParaRPr lang="en-US" sz="40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3" name="Arrow: Notched Right 2">
            <a:extLst>
              <a:ext uri="{FF2B5EF4-FFF2-40B4-BE49-F238E27FC236}">
                <a16:creationId xmlns:a16="http://schemas.microsoft.com/office/drawing/2014/main" id="{AE7600D7-74CB-4F6C-BFD7-386FDC687D5A}"/>
              </a:ext>
            </a:extLst>
          </p:cNvPr>
          <p:cNvSpPr/>
          <p:nvPr/>
        </p:nvSpPr>
        <p:spPr>
          <a:xfrm>
            <a:off x="4137837" y="1032119"/>
            <a:ext cx="4232953" cy="140424"/>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7E6B256-552A-4F5A-AA79-4D51FC727700}"/>
              </a:ext>
            </a:extLst>
          </p:cNvPr>
          <p:cNvSpPr txBox="1"/>
          <p:nvPr/>
        </p:nvSpPr>
        <p:spPr>
          <a:xfrm>
            <a:off x="462515" y="1491593"/>
            <a:ext cx="11435138" cy="3847207"/>
          </a:xfrm>
          <a:prstGeom prst="rect">
            <a:avLst/>
          </a:prstGeom>
          <a:noFill/>
        </p:spPr>
        <p:txBody>
          <a:bodyPr wrap="square" rtlCol="0">
            <a:spAutoFit/>
          </a:bodyPr>
          <a:lstStyle/>
          <a:p>
            <a:pPr algn="just"/>
            <a:r>
              <a:rPr lang="as-IN" sz="4400" b="1" u="none" strike="noStrike" dirty="0">
                <a:solidFill>
                  <a:srgbClr val="00B050"/>
                </a:solidFill>
                <a:effectLst/>
                <a:latin typeface="NikoshBAN" panose="02000000000000000000"/>
              </a:rPr>
              <a:t>১ </a:t>
            </a:r>
            <a:r>
              <a:rPr lang="en-US" sz="4400" b="1" u="none" strike="noStrike" dirty="0" err="1">
                <a:solidFill>
                  <a:srgbClr val="00B050"/>
                </a:solidFill>
                <a:effectLst/>
                <a:latin typeface="NikoshBAN" panose="02000000000000000000"/>
              </a:rPr>
              <a:t>নং</a:t>
            </a:r>
            <a:r>
              <a:rPr lang="as-IN" sz="4400" b="1" u="none" strike="noStrike" dirty="0">
                <a:solidFill>
                  <a:srgbClr val="00B050"/>
                </a:solidFill>
                <a:effectLst/>
                <a:latin typeface="NikoshBAN" panose="02000000000000000000"/>
              </a:rPr>
              <a:t> আয়াতের </a:t>
            </a:r>
            <a:r>
              <a:rPr lang="as-IN" sz="4400" b="1" u="none" strike="noStrike" dirty="0">
                <a:solidFill>
                  <a:srgbClr val="00B050"/>
                </a:solidFill>
                <a:effectLst/>
                <a:latin typeface="Google Sans"/>
              </a:rPr>
              <a:t>ব্যাখ্যা:</a:t>
            </a:r>
            <a:endParaRPr lang="en-US" sz="4400" b="1" u="none" strike="noStrike" dirty="0">
              <a:solidFill>
                <a:srgbClr val="00B050"/>
              </a:solidFill>
              <a:effectLst/>
              <a:latin typeface="Google Sans"/>
            </a:endParaRPr>
          </a:p>
          <a:p>
            <a:pPr algn="just"/>
            <a:r>
              <a:rPr lang="en-US" sz="3600" b="1" dirty="0">
                <a:solidFill>
                  <a:srgbClr val="00B050"/>
                </a:solidFill>
                <a:latin typeface="Google Sans"/>
              </a:rPr>
              <a:t>                         </a:t>
            </a:r>
            <a:r>
              <a:rPr lang="en-US" sz="3600" b="1" u="none" strike="noStrike" dirty="0">
                <a:solidFill>
                  <a:srgbClr val="00B050"/>
                </a:solidFill>
                <a:effectLst/>
                <a:latin typeface="Google Sans"/>
              </a:rPr>
              <a:t> </a:t>
            </a:r>
            <a:r>
              <a:rPr lang="as-IN" sz="4000" dirty="0">
                <a:solidFill>
                  <a:srgbClr val="C00000"/>
                </a:solidFill>
              </a:rPr>
              <a:t>মানবজাতির সৃষ্টি ও আত্মীয়তার সম্পর্ক </a:t>
            </a:r>
            <a:endParaRPr lang="en-US" sz="4000" dirty="0">
              <a:solidFill>
                <a:srgbClr val="C00000"/>
              </a:solidFill>
            </a:endParaRPr>
          </a:p>
          <a:p>
            <a:pPr algn="just"/>
            <a:r>
              <a:rPr lang="as-IN" sz="3200" dirty="0"/>
              <a:t>এই আয়াতে আল্লাহ মানুষকে তাকওয়া (আল্লাহভীতি) অর্জনের নির্দেশ দিয়েছেন। সমগ্র মানবজাতি একজন আদি পিতা ও আদি মাতা থেকে সৃষ্টি হয়েছে—এই সত্যটি মনে করিয়ে দিয়ে আল্লাহ বিশ্বজনীন ভ্রাতৃত্ববোধ ও সমতার শিক্ষা দিয়েছেন। পাশাপাশি, আত্মীয়তার সম্পর্ক অটুট রাখার উপর বিশেষ গুরুত্ব দেওয়া হয়েছে</a:t>
            </a:r>
            <a:r>
              <a:rPr lang="as-IN" sz="2800" dirty="0"/>
              <a:t>।</a:t>
            </a:r>
            <a:endParaRPr lang="en-US" sz="2800" dirty="0"/>
          </a:p>
        </p:txBody>
      </p:sp>
    </p:spTree>
    <p:extLst>
      <p:ext uri="{BB962C8B-B14F-4D97-AF65-F5344CB8AC3E}">
        <p14:creationId xmlns:p14="http://schemas.microsoft.com/office/powerpoint/2010/main" val="24506338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out)">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0" y="0"/>
            <a:ext cx="12192000" cy="6858000"/>
          </a:xfrm>
          <a:custGeom>
            <a:avLst/>
            <a:gdLst>
              <a:gd name="connsiteX0" fmla="*/ 122829 w 12192000"/>
              <a:gd name="connsiteY0" fmla="*/ 95534 h 6858000"/>
              <a:gd name="connsiteX1" fmla="*/ 122829 w 12192000"/>
              <a:gd name="connsiteY1" fmla="*/ 6741994 h 6858000"/>
              <a:gd name="connsiteX2" fmla="*/ 12050972 w 12192000"/>
              <a:gd name="connsiteY2" fmla="*/ 6741994 h 6858000"/>
              <a:gd name="connsiteX3" fmla="*/ 12050972 w 12192000"/>
              <a:gd name="connsiteY3" fmla="*/ 95534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22829" y="95534"/>
                </a:moveTo>
                <a:lnTo>
                  <a:pt x="122829" y="6741994"/>
                </a:lnTo>
                <a:lnTo>
                  <a:pt x="12050972" y="6741994"/>
                </a:lnTo>
                <a:lnTo>
                  <a:pt x="12050972" y="95534"/>
                </a:lnTo>
                <a:close/>
                <a:moveTo>
                  <a:pt x="0" y="0"/>
                </a:moveTo>
                <a:lnTo>
                  <a:pt x="12192000" y="0"/>
                </a:lnTo>
                <a:lnTo>
                  <a:pt x="12192000" y="6858000"/>
                </a:lnTo>
                <a:lnTo>
                  <a:pt x="0" y="6858000"/>
                </a:lnTo>
                <a:close/>
              </a:path>
            </a:pathLst>
          </a:cu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31298" y="83127"/>
            <a:ext cx="11922157" cy="6651780"/>
          </a:xfrm>
          <a:custGeom>
            <a:avLst/>
            <a:gdLst>
              <a:gd name="connsiteX0" fmla="*/ 126609 w 11929403"/>
              <a:gd name="connsiteY0" fmla="*/ 126609 h 6611815"/>
              <a:gd name="connsiteX1" fmla="*/ 126609 w 11929403"/>
              <a:gd name="connsiteY1" fmla="*/ 6471138 h 6611815"/>
              <a:gd name="connsiteX2" fmla="*/ 11788726 w 11929403"/>
              <a:gd name="connsiteY2" fmla="*/ 6471138 h 6611815"/>
              <a:gd name="connsiteX3" fmla="*/ 11788726 w 11929403"/>
              <a:gd name="connsiteY3" fmla="*/ 126609 h 6611815"/>
              <a:gd name="connsiteX4" fmla="*/ 0 w 11929403"/>
              <a:gd name="connsiteY4" fmla="*/ 0 h 6611815"/>
              <a:gd name="connsiteX5" fmla="*/ 11929403 w 11929403"/>
              <a:gd name="connsiteY5" fmla="*/ 0 h 6611815"/>
              <a:gd name="connsiteX6" fmla="*/ 11929403 w 11929403"/>
              <a:gd name="connsiteY6" fmla="*/ 6611815 h 6611815"/>
              <a:gd name="connsiteX7" fmla="*/ 0 w 11929403"/>
              <a:gd name="connsiteY7" fmla="*/ 6611815 h 6611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29403" h="6611815">
                <a:moveTo>
                  <a:pt x="126609" y="126609"/>
                </a:moveTo>
                <a:lnTo>
                  <a:pt x="126609" y="6471138"/>
                </a:lnTo>
                <a:lnTo>
                  <a:pt x="11788726" y="6471138"/>
                </a:lnTo>
                <a:lnTo>
                  <a:pt x="11788726" y="126609"/>
                </a:lnTo>
                <a:close/>
                <a:moveTo>
                  <a:pt x="0" y="0"/>
                </a:moveTo>
                <a:lnTo>
                  <a:pt x="11929403" y="0"/>
                </a:lnTo>
                <a:lnTo>
                  <a:pt x="11929403" y="6611815"/>
                </a:lnTo>
                <a:lnTo>
                  <a:pt x="0" y="6611815"/>
                </a:lnTo>
                <a:close/>
              </a:path>
            </a:pathLst>
          </a:custGeom>
          <a:gradFill>
            <a:gsLst>
              <a:gs pos="0">
                <a:srgbClr val="66FF99"/>
              </a:gs>
              <a:gs pos="100000">
                <a:srgbClr val="7979ED"/>
              </a:gs>
              <a:gs pos="22000">
                <a:srgbClr val="BB2970"/>
              </a:gs>
              <a:gs pos="68000">
                <a:srgbClr val="7752E0"/>
              </a:gs>
              <a:gs pos="23000">
                <a:srgbClr val="FFFF00"/>
              </a:gs>
              <a:gs pos="75000">
                <a:srgbClr val="FF0000"/>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4330660" y="1927870"/>
            <a:ext cx="4764505" cy="707886"/>
          </a:xfrm>
          <a:prstGeom prst="rect">
            <a:avLst/>
          </a:prstGeom>
          <a:noFill/>
          <a:ln w="28575">
            <a:noFill/>
          </a:ln>
          <a:effectLst>
            <a:innerShdw blurRad="114300">
              <a:prstClr val="black"/>
            </a:innerShdw>
          </a:effectLst>
          <a:scene3d>
            <a:camera prst="perspectiveRight"/>
            <a:lightRig rig="threePt" dir="t"/>
          </a:scene3d>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lang="en-US" sz="4000" b="1" spc="-169" dirty="0" err="1">
                <a:solidFill>
                  <a:srgbClr val="00B05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শিক্ষক</a:t>
            </a:r>
            <a:r>
              <a:rPr lang="en-US" sz="4000" b="1" spc="-169" dirty="0">
                <a:solidFill>
                  <a:srgbClr val="00B05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000" b="1" spc="-169" dirty="0" err="1">
                <a:solidFill>
                  <a:srgbClr val="00B05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পরিচি</a:t>
            </a:r>
            <a:r>
              <a:rPr lang="bn-IN" sz="4000" b="1" spc="-169" dirty="0">
                <a:solidFill>
                  <a:srgbClr val="00B05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তি</a:t>
            </a:r>
            <a:r>
              <a:rPr lang="en-US" sz="4000" b="1" spc="-169" dirty="0">
                <a:solidFill>
                  <a:srgbClr val="00B05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p>
        </p:txBody>
      </p:sp>
      <p:sp>
        <p:nvSpPr>
          <p:cNvPr id="3" name="Rectangle 2">
            <a:extLst>
              <a:ext uri="{FF2B5EF4-FFF2-40B4-BE49-F238E27FC236}">
                <a16:creationId xmlns:a16="http://schemas.microsoft.com/office/drawing/2014/main" id="{F457F469-260A-4350-A79F-A48B7126CEBD}"/>
              </a:ext>
            </a:extLst>
          </p:cNvPr>
          <p:cNvSpPr/>
          <p:nvPr/>
        </p:nvSpPr>
        <p:spPr>
          <a:xfrm>
            <a:off x="2994211" y="2852515"/>
            <a:ext cx="7667073" cy="2800767"/>
          </a:xfrm>
          <a:prstGeom prst="rect">
            <a:avLst/>
          </a:prstGeom>
          <a:noFill/>
        </p:spPr>
        <p:txBody>
          <a:bodyPr wrap="square" lIns="91440" tIns="45720" rIns="91440" bIns="45720">
            <a:spAutoFit/>
          </a:bodyPr>
          <a:lstStyle/>
          <a:p>
            <a:pPr algn="ctr"/>
            <a:r>
              <a:rPr lang="en-US" sz="4400" dirty="0">
                <a:solidFill>
                  <a:srgbClr val="00B050"/>
                </a:solidFill>
              </a:rPr>
              <a:t> </a:t>
            </a:r>
            <a:r>
              <a:rPr lang="en-US" sz="3600" dirty="0" err="1">
                <a:solidFill>
                  <a:srgbClr val="00B050"/>
                </a:solidFill>
                <a:latin typeface="Nikosh" panose="02000000000000000000" pitchFamily="2" charset="0"/>
                <a:cs typeface="Nikosh" panose="02000000000000000000" pitchFamily="2" charset="0"/>
              </a:rPr>
              <a:t>মোঃ</a:t>
            </a:r>
            <a:r>
              <a:rPr lang="en-US" sz="3600" dirty="0">
                <a:solidFill>
                  <a:srgbClr val="00B050"/>
                </a:solidFill>
                <a:latin typeface="Nikosh" panose="02000000000000000000" pitchFamily="2" charset="0"/>
                <a:cs typeface="Nikosh" panose="02000000000000000000" pitchFamily="2" charset="0"/>
              </a:rPr>
              <a:t> </a:t>
            </a:r>
            <a:r>
              <a:rPr lang="en-US" sz="3600" dirty="0" err="1">
                <a:solidFill>
                  <a:srgbClr val="00B050"/>
                </a:solidFill>
                <a:latin typeface="Nikosh" panose="02000000000000000000" pitchFamily="2" charset="0"/>
                <a:cs typeface="Nikosh" panose="02000000000000000000" pitchFamily="2" charset="0"/>
              </a:rPr>
              <a:t>আবু</a:t>
            </a:r>
            <a:r>
              <a:rPr lang="en-US" sz="3600" dirty="0">
                <a:solidFill>
                  <a:srgbClr val="00B050"/>
                </a:solidFill>
                <a:latin typeface="Nikosh" panose="02000000000000000000" pitchFamily="2" charset="0"/>
                <a:cs typeface="Nikosh" panose="02000000000000000000" pitchFamily="2" charset="0"/>
              </a:rPr>
              <a:t> </a:t>
            </a:r>
            <a:r>
              <a:rPr lang="en-US" sz="3600" dirty="0" err="1">
                <a:solidFill>
                  <a:srgbClr val="00B050"/>
                </a:solidFill>
                <a:latin typeface="Nikosh" panose="02000000000000000000" pitchFamily="2" charset="0"/>
                <a:cs typeface="Nikosh" panose="02000000000000000000" pitchFamily="2" charset="0"/>
              </a:rPr>
              <a:t>বকর</a:t>
            </a:r>
            <a:r>
              <a:rPr lang="en-US" sz="3600" dirty="0">
                <a:solidFill>
                  <a:srgbClr val="00B050"/>
                </a:solidFill>
                <a:latin typeface="Nikosh" panose="02000000000000000000" pitchFamily="2" charset="0"/>
                <a:cs typeface="Nikosh" panose="02000000000000000000" pitchFamily="2" charset="0"/>
              </a:rPr>
              <a:t> </a:t>
            </a:r>
            <a:r>
              <a:rPr lang="en-US" sz="3600" dirty="0" err="1">
                <a:solidFill>
                  <a:srgbClr val="00B050"/>
                </a:solidFill>
                <a:latin typeface="Nikosh" panose="02000000000000000000" pitchFamily="2" charset="0"/>
                <a:cs typeface="Nikosh" panose="02000000000000000000" pitchFamily="2" charset="0"/>
              </a:rPr>
              <a:t>ছিদ্দিক</a:t>
            </a:r>
            <a:endParaRPr lang="en-US" sz="3200" dirty="0">
              <a:solidFill>
                <a:srgbClr val="00B050"/>
              </a:solidFill>
              <a:latin typeface="Nikosh" panose="02000000000000000000" pitchFamily="2" charset="0"/>
              <a:cs typeface="Nikosh" panose="02000000000000000000" pitchFamily="2" charset="0"/>
            </a:endParaRPr>
          </a:p>
          <a:p>
            <a:pPr algn="ctr"/>
            <a:r>
              <a:rPr lang="en-US" sz="3200" dirty="0" err="1">
                <a:solidFill>
                  <a:srgbClr val="00B050"/>
                </a:solidFill>
                <a:latin typeface="Nikosh" panose="02000000000000000000" pitchFamily="2" charset="0"/>
                <a:cs typeface="Nikosh" panose="02000000000000000000" pitchFamily="2" charset="0"/>
              </a:rPr>
              <a:t>প্রভাষক</a:t>
            </a:r>
            <a:r>
              <a:rPr lang="en-US" sz="3200" dirty="0">
                <a:solidFill>
                  <a:srgbClr val="00B050"/>
                </a:solidFill>
                <a:latin typeface="Nikosh" panose="02000000000000000000" pitchFamily="2" charset="0"/>
                <a:cs typeface="Nikosh" panose="02000000000000000000" pitchFamily="2" charset="0"/>
              </a:rPr>
              <a:t>, </a:t>
            </a:r>
            <a:r>
              <a:rPr lang="en-US" sz="3200" dirty="0" err="1">
                <a:solidFill>
                  <a:srgbClr val="00B050"/>
                </a:solidFill>
                <a:latin typeface="Nikosh" panose="02000000000000000000" pitchFamily="2" charset="0"/>
                <a:cs typeface="Nikosh" panose="02000000000000000000" pitchFamily="2" charset="0"/>
              </a:rPr>
              <a:t>তাফসীর</a:t>
            </a:r>
            <a:endParaRPr lang="en-US" sz="3200" dirty="0">
              <a:solidFill>
                <a:srgbClr val="00B050"/>
              </a:solidFill>
              <a:latin typeface="Nikosh" panose="02000000000000000000" pitchFamily="2" charset="0"/>
              <a:cs typeface="Nikosh" panose="02000000000000000000" pitchFamily="2" charset="0"/>
            </a:endParaRPr>
          </a:p>
          <a:p>
            <a:pPr algn="ctr"/>
            <a:r>
              <a:rPr lang="en-US" sz="2800" dirty="0" err="1">
                <a:solidFill>
                  <a:srgbClr val="00B050"/>
                </a:solidFill>
                <a:latin typeface="Nikosh" panose="02000000000000000000" pitchFamily="2" charset="0"/>
                <a:cs typeface="Nikosh" panose="02000000000000000000" pitchFamily="2" charset="0"/>
              </a:rPr>
              <a:t>রাঙ্গুনিয়া</a:t>
            </a:r>
            <a:r>
              <a:rPr lang="en-US" sz="2800" dirty="0">
                <a:solidFill>
                  <a:srgbClr val="00B050"/>
                </a:solidFill>
                <a:latin typeface="Nikosh" panose="02000000000000000000" pitchFamily="2" charset="0"/>
                <a:cs typeface="Nikosh" panose="02000000000000000000" pitchFamily="2" charset="0"/>
              </a:rPr>
              <a:t> </a:t>
            </a:r>
            <a:r>
              <a:rPr lang="en-US" sz="2800" dirty="0" err="1">
                <a:solidFill>
                  <a:srgbClr val="00B050"/>
                </a:solidFill>
                <a:latin typeface="NikoshBAN" panose="02000000000000000000" pitchFamily="2" charset="0"/>
                <a:cs typeface="NikoshBAN" panose="02000000000000000000" pitchFamily="2" charset="0"/>
              </a:rPr>
              <a:t>আলমশাহপাড়া</a:t>
            </a:r>
            <a:r>
              <a:rPr lang="en-US" sz="2800" dirty="0">
                <a:solidFill>
                  <a:srgbClr val="00B050"/>
                </a:solidFill>
                <a:latin typeface="Nikosh" panose="02000000000000000000" pitchFamily="2" charset="0"/>
                <a:cs typeface="Nikosh" panose="02000000000000000000" pitchFamily="2" charset="0"/>
              </a:rPr>
              <a:t> </a:t>
            </a:r>
            <a:r>
              <a:rPr lang="en-US" sz="2800" dirty="0" err="1">
                <a:solidFill>
                  <a:srgbClr val="00B050"/>
                </a:solidFill>
                <a:latin typeface="Nikosh" panose="02000000000000000000" pitchFamily="2" charset="0"/>
                <a:cs typeface="Nikosh" panose="02000000000000000000" pitchFamily="2" charset="0"/>
              </a:rPr>
              <a:t>কামিল</a:t>
            </a:r>
            <a:r>
              <a:rPr lang="en-US" sz="2800" dirty="0">
                <a:solidFill>
                  <a:srgbClr val="00B050"/>
                </a:solidFill>
                <a:latin typeface="Nikosh" panose="02000000000000000000" pitchFamily="2" charset="0"/>
                <a:cs typeface="Nikosh" panose="02000000000000000000" pitchFamily="2" charset="0"/>
              </a:rPr>
              <a:t> (</a:t>
            </a:r>
            <a:r>
              <a:rPr lang="en-US" sz="2800" dirty="0" err="1">
                <a:solidFill>
                  <a:srgbClr val="00B050"/>
                </a:solidFill>
                <a:latin typeface="Nikosh" panose="02000000000000000000" pitchFamily="2" charset="0"/>
                <a:cs typeface="Nikosh" panose="02000000000000000000" pitchFamily="2" charset="0"/>
              </a:rPr>
              <a:t>এম</a:t>
            </a:r>
            <a:r>
              <a:rPr lang="en-US" sz="2800" dirty="0">
                <a:solidFill>
                  <a:srgbClr val="00B050"/>
                </a:solidFill>
                <a:latin typeface="Nikosh" panose="02000000000000000000" pitchFamily="2" charset="0"/>
                <a:cs typeface="Nikosh" panose="02000000000000000000" pitchFamily="2" charset="0"/>
              </a:rPr>
              <a:t> এ) </a:t>
            </a:r>
            <a:r>
              <a:rPr lang="en-US" sz="2800" dirty="0" err="1">
                <a:solidFill>
                  <a:srgbClr val="00B050"/>
                </a:solidFill>
                <a:latin typeface="Nikosh" panose="02000000000000000000" pitchFamily="2" charset="0"/>
                <a:cs typeface="Nikosh" panose="02000000000000000000" pitchFamily="2" charset="0"/>
              </a:rPr>
              <a:t>মাদরাসা</a:t>
            </a:r>
            <a:r>
              <a:rPr lang="en-US" sz="2800" dirty="0">
                <a:solidFill>
                  <a:srgbClr val="00B050"/>
                </a:solidFill>
                <a:latin typeface="Nikosh" panose="02000000000000000000" pitchFamily="2" charset="0"/>
                <a:cs typeface="Nikosh" panose="02000000000000000000" pitchFamily="2" charset="0"/>
              </a:rPr>
              <a:t>,</a:t>
            </a:r>
          </a:p>
          <a:p>
            <a:pPr algn="ctr"/>
            <a:r>
              <a:rPr lang="en-US" sz="3200" dirty="0" err="1">
                <a:solidFill>
                  <a:srgbClr val="00B050"/>
                </a:solidFill>
                <a:latin typeface="Nikosh" panose="02000000000000000000" pitchFamily="2" charset="0"/>
                <a:cs typeface="Nikosh" panose="02000000000000000000" pitchFamily="2" charset="0"/>
              </a:rPr>
              <a:t>রাঙ্গুনিয়া</a:t>
            </a:r>
            <a:r>
              <a:rPr lang="en-US" sz="3200" dirty="0">
                <a:solidFill>
                  <a:srgbClr val="00B050"/>
                </a:solidFill>
                <a:latin typeface="Nikosh" panose="02000000000000000000" pitchFamily="2" charset="0"/>
                <a:cs typeface="Nikosh" panose="02000000000000000000" pitchFamily="2" charset="0"/>
              </a:rPr>
              <a:t>, </a:t>
            </a:r>
            <a:r>
              <a:rPr lang="en-US" sz="3200" dirty="0" err="1">
                <a:solidFill>
                  <a:srgbClr val="00B050"/>
                </a:solidFill>
                <a:latin typeface="Nikosh" panose="02000000000000000000" pitchFamily="2" charset="0"/>
                <a:cs typeface="Nikosh" panose="02000000000000000000" pitchFamily="2" charset="0"/>
              </a:rPr>
              <a:t>চট্রগ্রাম</a:t>
            </a:r>
            <a:r>
              <a:rPr lang="en-US" sz="3200" dirty="0">
                <a:solidFill>
                  <a:srgbClr val="00B050"/>
                </a:solidFill>
                <a:latin typeface="Nikosh" panose="02000000000000000000" pitchFamily="2" charset="0"/>
                <a:cs typeface="Nikosh" panose="02000000000000000000" pitchFamily="2" charset="0"/>
              </a:rPr>
              <a:t>।</a:t>
            </a:r>
          </a:p>
          <a:p>
            <a:pPr algn="ctr"/>
            <a:r>
              <a:rPr lang="en-US" sz="4000" b="1" cap="none" spc="0"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rPr>
              <a:t>abubakrsiddique794@gmail.com</a:t>
            </a:r>
          </a:p>
        </p:txBody>
      </p:sp>
      <p:sp>
        <p:nvSpPr>
          <p:cNvPr id="12" name="Oval 11">
            <a:extLst>
              <a:ext uri="{FF2B5EF4-FFF2-40B4-BE49-F238E27FC236}">
                <a16:creationId xmlns:a16="http://schemas.microsoft.com/office/drawing/2014/main" id="{6AE50CED-1C41-41D0-A543-30C5ED4A456E}"/>
              </a:ext>
            </a:extLst>
          </p:cNvPr>
          <p:cNvSpPr/>
          <p:nvPr/>
        </p:nvSpPr>
        <p:spPr>
          <a:xfrm>
            <a:off x="867957" y="524382"/>
            <a:ext cx="3462703" cy="3335808"/>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Arrow: Notched Right 1">
            <a:extLst>
              <a:ext uri="{FF2B5EF4-FFF2-40B4-BE49-F238E27FC236}">
                <a16:creationId xmlns:a16="http://schemas.microsoft.com/office/drawing/2014/main" id="{29E78635-5AAE-4288-86C9-EDE96C3901CA}"/>
              </a:ext>
            </a:extLst>
          </p:cNvPr>
          <p:cNvSpPr/>
          <p:nvPr/>
        </p:nvSpPr>
        <p:spPr>
          <a:xfrm>
            <a:off x="4767520" y="2550059"/>
            <a:ext cx="4027470" cy="216759"/>
          </a:xfrm>
          <a:prstGeom prst="notchedRightArrow">
            <a:avLst/>
          </a:prstGeom>
          <a:solidFill>
            <a:srgbClr val="00B050"/>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61719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0" y="0"/>
            <a:ext cx="12192000" cy="6858000"/>
          </a:xfrm>
          <a:custGeom>
            <a:avLst/>
            <a:gdLst>
              <a:gd name="connsiteX0" fmla="*/ 122829 w 12192000"/>
              <a:gd name="connsiteY0" fmla="*/ 95534 h 6858000"/>
              <a:gd name="connsiteX1" fmla="*/ 122829 w 12192000"/>
              <a:gd name="connsiteY1" fmla="*/ 6741994 h 6858000"/>
              <a:gd name="connsiteX2" fmla="*/ 12050972 w 12192000"/>
              <a:gd name="connsiteY2" fmla="*/ 6741994 h 6858000"/>
              <a:gd name="connsiteX3" fmla="*/ 12050972 w 12192000"/>
              <a:gd name="connsiteY3" fmla="*/ 95534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22829" y="95534"/>
                </a:moveTo>
                <a:lnTo>
                  <a:pt x="122829" y="6741994"/>
                </a:lnTo>
                <a:lnTo>
                  <a:pt x="12050972" y="6741994"/>
                </a:lnTo>
                <a:lnTo>
                  <a:pt x="12050972" y="95534"/>
                </a:lnTo>
                <a:close/>
                <a:moveTo>
                  <a:pt x="0" y="0"/>
                </a:moveTo>
                <a:lnTo>
                  <a:pt x="12192000" y="0"/>
                </a:lnTo>
                <a:lnTo>
                  <a:pt x="12192000" y="6858000"/>
                </a:lnTo>
                <a:lnTo>
                  <a:pt x="0" y="6858000"/>
                </a:lnTo>
                <a:close/>
              </a:path>
            </a:pathLst>
          </a:custGeom>
          <a:gradFill flip="none" rotWithShape="1">
            <a:gsLst>
              <a:gs pos="80000">
                <a:srgbClr val="FFFF00"/>
              </a:gs>
              <a:gs pos="24000">
                <a:srgbClr val="60943D"/>
              </a:gs>
              <a:gs pos="0">
                <a:srgbClr val="FFFF00"/>
              </a:gs>
              <a:gs pos="54000">
                <a:srgbClr val="FFFF00"/>
              </a:gs>
              <a:gs pos="100000">
                <a:srgbClr val="7030A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34921" y="90224"/>
            <a:ext cx="11922157" cy="6651780"/>
          </a:xfrm>
          <a:custGeom>
            <a:avLst/>
            <a:gdLst>
              <a:gd name="connsiteX0" fmla="*/ 126609 w 11929403"/>
              <a:gd name="connsiteY0" fmla="*/ 126609 h 6611815"/>
              <a:gd name="connsiteX1" fmla="*/ 126609 w 11929403"/>
              <a:gd name="connsiteY1" fmla="*/ 6471138 h 6611815"/>
              <a:gd name="connsiteX2" fmla="*/ 11788726 w 11929403"/>
              <a:gd name="connsiteY2" fmla="*/ 6471138 h 6611815"/>
              <a:gd name="connsiteX3" fmla="*/ 11788726 w 11929403"/>
              <a:gd name="connsiteY3" fmla="*/ 126609 h 6611815"/>
              <a:gd name="connsiteX4" fmla="*/ 0 w 11929403"/>
              <a:gd name="connsiteY4" fmla="*/ 0 h 6611815"/>
              <a:gd name="connsiteX5" fmla="*/ 11929403 w 11929403"/>
              <a:gd name="connsiteY5" fmla="*/ 0 h 6611815"/>
              <a:gd name="connsiteX6" fmla="*/ 11929403 w 11929403"/>
              <a:gd name="connsiteY6" fmla="*/ 6611815 h 6611815"/>
              <a:gd name="connsiteX7" fmla="*/ 0 w 11929403"/>
              <a:gd name="connsiteY7" fmla="*/ 6611815 h 6611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29403" h="6611815">
                <a:moveTo>
                  <a:pt x="126609" y="126609"/>
                </a:moveTo>
                <a:lnTo>
                  <a:pt x="126609" y="6471138"/>
                </a:lnTo>
                <a:lnTo>
                  <a:pt x="11788726" y="6471138"/>
                </a:lnTo>
                <a:lnTo>
                  <a:pt x="11788726" y="126609"/>
                </a:lnTo>
                <a:close/>
                <a:moveTo>
                  <a:pt x="0" y="0"/>
                </a:moveTo>
                <a:lnTo>
                  <a:pt x="11929403" y="0"/>
                </a:lnTo>
                <a:lnTo>
                  <a:pt x="11929403" y="6611815"/>
                </a:lnTo>
                <a:lnTo>
                  <a:pt x="0" y="6611815"/>
                </a:lnTo>
                <a:close/>
              </a:path>
            </a:pathLst>
          </a:custGeom>
          <a:gradFill>
            <a:gsLst>
              <a:gs pos="0">
                <a:srgbClr val="66FF99"/>
              </a:gs>
              <a:gs pos="100000">
                <a:srgbClr val="7979ED"/>
              </a:gs>
              <a:gs pos="22000">
                <a:srgbClr val="BB2970"/>
              </a:gs>
              <a:gs pos="68000">
                <a:srgbClr val="7752E0"/>
              </a:gs>
              <a:gs pos="23000">
                <a:srgbClr val="FFFF00"/>
              </a:gs>
              <a:gs pos="75000">
                <a:srgbClr val="FF0000"/>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Decision 10"/>
          <p:cNvSpPr/>
          <p:nvPr/>
        </p:nvSpPr>
        <p:spPr>
          <a:xfrm>
            <a:off x="720201" y="878711"/>
            <a:ext cx="10477222" cy="1082842"/>
          </a:xfrm>
          <a:prstGeom prst="flowChartDecision">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4000" b="1" dirty="0">
                <a:solidFill>
                  <a:srgbClr val="00B050"/>
                </a:solidFill>
                <a:latin typeface="NikoshBAN" panose="02000000000000000000" pitchFamily="2" charset="0"/>
                <a:cs typeface="NikoshBAN" panose="02000000000000000000" pitchFamily="2" charset="0"/>
              </a:rPr>
              <a:t>আয়াতের ব্যাখ্যাঃ</a:t>
            </a:r>
            <a:endParaRPr lang="en-US" sz="4000" b="1" dirty="0">
              <a:solidFill>
                <a:srgbClr val="00B050"/>
              </a:solidFill>
              <a:latin typeface="NikoshBAN" panose="02000000000000000000" pitchFamily="2" charset="0"/>
              <a:cs typeface="NikoshBAN" panose="02000000000000000000" pitchFamily="2" charset="0"/>
            </a:endParaRPr>
          </a:p>
        </p:txBody>
      </p:sp>
      <p:sp>
        <p:nvSpPr>
          <p:cNvPr id="12" name="Rounded Rectangle 11"/>
          <p:cNvSpPr/>
          <p:nvPr/>
        </p:nvSpPr>
        <p:spPr>
          <a:xfrm>
            <a:off x="1713906" y="547364"/>
            <a:ext cx="5660857" cy="697830"/>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latin typeface="NikoshBAN" panose="02000000000000000000" pitchFamily="2" charset="0"/>
              <a:cs typeface="NikoshBAN" panose="02000000000000000000" pitchFamily="2" charset="0"/>
            </a:endParaRPr>
          </a:p>
        </p:txBody>
      </p:sp>
      <p:sp>
        <p:nvSpPr>
          <p:cNvPr id="13" name="Rounded Rectangle 12"/>
          <p:cNvSpPr/>
          <p:nvPr/>
        </p:nvSpPr>
        <p:spPr>
          <a:xfrm>
            <a:off x="331780" y="1877259"/>
            <a:ext cx="11790948" cy="5287878"/>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bn-IN" sz="3600" b="1" i="1" u="sng" dirty="0">
              <a:solidFill>
                <a:schemeClr val="tx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2" name="Arrow: Notched Right 1">
            <a:extLst>
              <a:ext uri="{FF2B5EF4-FFF2-40B4-BE49-F238E27FC236}">
                <a16:creationId xmlns:a16="http://schemas.microsoft.com/office/drawing/2014/main" id="{E73CA163-2B6D-480B-B577-655542D3A5FA}"/>
              </a:ext>
            </a:extLst>
          </p:cNvPr>
          <p:cNvSpPr/>
          <p:nvPr/>
        </p:nvSpPr>
        <p:spPr>
          <a:xfrm>
            <a:off x="3641990" y="1735985"/>
            <a:ext cx="4633645" cy="192506"/>
          </a:xfrm>
          <a:prstGeom prst="notched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219A0A83-D691-45CA-92E4-73F85914C99B}"/>
              </a:ext>
            </a:extLst>
          </p:cNvPr>
          <p:cNvSpPr txBox="1"/>
          <p:nvPr/>
        </p:nvSpPr>
        <p:spPr>
          <a:xfrm>
            <a:off x="407542" y="2464303"/>
            <a:ext cx="11452678" cy="4062651"/>
          </a:xfrm>
          <a:prstGeom prst="rect">
            <a:avLst/>
          </a:prstGeom>
          <a:noFill/>
        </p:spPr>
        <p:txBody>
          <a:bodyPr wrap="square" rtlCol="0">
            <a:spAutoFit/>
          </a:bodyPr>
          <a:lstStyle/>
          <a:p>
            <a:pPr algn="just"/>
            <a:r>
              <a:rPr lang="as-IN" sz="4000" b="1" u="none" strike="noStrike" dirty="0">
                <a:solidFill>
                  <a:srgbClr val="002060"/>
                </a:solidFill>
                <a:effectLst/>
                <a:latin typeface="NikoshBAN" panose="02000000000000000000"/>
              </a:rPr>
              <a:t>২ </a:t>
            </a:r>
            <a:r>
              <a:rPr lang="en-US" sz="3600" b="1" u="none" strike="noStrike" dirty="0" err="1">
                <a:solidFill>
                  <a:srgbClr val="002060"/>
                </a:solidFill>
                <a:effectLst/>
                <a:latin typeface="NikoshBAN" panose="02000000000000000000"/>
              </a:rPr>
              <a:t>নং</a:t>
            </a:r>
            <a:r>
              <a:rPr lang="as-IN" sz="4000" b="1" u="none" strike="noStrike" dirty="0">
                <a:solidFill>
                  <a:srgbClr val="002060"/>
                </a:solidFill>
                <a:effectLst/>
                <a:latin typeface="NikoshBAN" panose="02000000000000000000"/>
              </a:rPr>
              <a:t> আয়াতের </a:t>
            </a:r>
            <a:r>
              <a:rPr lang="as-IN" sz="4000" b="1" u="none" strike="noStrike" dirty="0">
                <a:solidFill>
                  <a:srgbClr val="002060"/>
                </a:solidFill>
                <a:effectLst/>
                <a:latin typeface="Google Sans"/>
              </a:rPr>
              <a:t>ব্যাখ্যা:</a:t>
            </a:r>
            <a:r>
              <a:rPr lang="as-IN" sz="3200" dirty="0">
                <a:solidFill>
                  <a:srgbClr val="002060"/>
                </a:solidFill>
              </a:rPr>
              <a:t> </a:t>
            </a:r>
            <a:endParaRPr lang="en-US" sz="3200" dirty="0">
              <a:solidFill>
                <a:srgbClr val="002060"/>
              </a:solidFill>
            </a:endParaRPr>
          </a:p>
          <a:p>
            <a:pPr algn="just"/>
            <a:r>
              <a:rPr lang="en-US" sz="3200" dirty="0">
                <a:solidFill>
                  <a:srgbClr val="002060"/>
                </a:solidFill>
              </a:rPr>
              <a:t>                                </a:t>
            </a:r>
            <a:r>
              <a:rPr lang="as-IN" sz="4000" dirty="0">
                <a:solidFill>
                  <a:srgbClr val="0070C0"/>
                </a:solidFill>
              </a:rPr>
              <a:t>এতিমদের অধিকার সংরক্ষণ </a:t>
            </a:r>
            <a:endParaRPr lang="en-US" sz="1800" dirty="0">
              <a:solidFill>
                <a:srgbClr val="0070C0"/>
              </a:solidFill>
            </a:endParaRPr>
          </a:p>
          <a:p>
            <a:pPr algn="just"/>
            <a:r>
              <a:rPr lang="as-IN" sz="3200" dirty="0"/>
              <a:t>ইসলাম এতিমদের অধিকারের ব্যাপারে অত্যন্ত কঠোর। অভিভাবক বা সমাজের দায়িত্ব হলো এতিম শিশুদের সম্পত্তি নিজের স্বার্থে ব্যবহার না করে, তারা সাবালক এবং বুদ্ধিমান হলে তাদের সম্পদ সম্পূর্ণভাবে ফিরিয়ে দেওয়া। এতিমের সম্পদ আত্মসাৎ করাকে কবিরা গুনাহ বা মহাপাপ হিসেবে চিহ্নিত করা হয়েছে।</a:t>
            </a:r>
            <a:endParaRPr lang="en-US" sz="3200" dirty="0"/>
          </a:p>
          <a:p>
            <a:endParaRPr lang="en-US" dirty="0"/>
          </a:p>
        </p:txBody>
      </p:sp>
      <p:sp>
        <p:nvSpPr>
          <p:cNvPr id="9" name="Arrow: Notched Right 8">
            <a:extLst>
              <a:ext uri="{FF2B5EF4-FFF2-40B4-BE49-F238E27FC236}">
                <a16:creationId xmlns:a16="http://schemas.microsoft.com/office/drawing/2014/main" id="{3D8B435C-8CA1-430C-BE99-A344C930AF4F}"/>
              </a:ext>
            </a:extLst>
          </p:cNvPr>
          <p:cNvSpPr/>
          <p:nvPr/>
        </p:nvSpPr>
        <p:spPr>
          <a:xfrm>
            <a:off x="3641990" y="1735985"/>
            <a:ext cx="4633645" cy="210281"/>
          </a:xfrm>
          <a:prstGeom prst="notched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9668240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nodePh="1">
                                  <p:stCondLst>
                                    <p:cond delay="0"/>
                                  </p:stCondLst>
                                  <p:endCondLst>
                                    <p:cond evt="begin" delay="0">
                                      <p:tn val="5"/>
                                    </p:cond>
                                  </p:end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0" y="0"/>
            <a:ext cx="12192000" cy="6858000"/>
          </a:xfrm>
          <a:custGeom>
            <a:avLst/>
            <a:gdLst>
              <a:gd name="connsiteX0" fmla="*/ 122829 w 12192000"/>
              <a:gd name="connsiteY0" fmla="*/ 95534 h 6858000"/>
              <a:gd name="connsiteX1" fmla="*/ 122829 w 12192000"/>
              <a:gd name="connsiteY1" fmla="*/ 6741994 h 6858000"/>
              <a:gd name="connsiteX2" fmla="*/ 12050972 w 12192000"/>
              <a:gd name="connsiteY2" fmla="*/ 6741994 h 6858000"/>
              <a:gd name="connsiteX3" fmla="*/ 12050972 w 12192000"/>
              <a:gd name="connsiteY3" fmla="*/ 95534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22829" y="95534"/>
                </a:moveTo>
                <a:lnTo>
                  <a:pt x="122829" y="6741994"/>
                </a:lnTo>
                <a:lnTo>
                  <a:pt x="12050972" y="6741994"/>
                </a:lnTo>
                <a:lnTo>
                  <a:pt x="12050972" y="95534"/>
                </a:lnTo>
                <a:close/>
                <a:moveTo>
                  <a:pt x="0" y="0"/>
                </a:moveTo>
                <a:lnTo>
                  <a:pt x="12192000" y="0"/>
                </a:lnTo>
                <a:lnTo>
                  <a:pt x="12192000" y="6858000"/>
                </a:lnTo>
                <a:lnTo>
                  <a:pt x="0" y="6858000"/>
                </a:lnTo>
                <a:close/>
              </a:path>
            </a:pathLst>
          </a:custGeom>
          <a:gradFill flip="none" rotWithShape="1">
            <a:gsLst>
              <a:gs pos="80000">
                <a:srgbClr val="FFFF00"/>
              </a:gs>
              <a:gs pos="24000">
                <a:srgbClr val="60943D"/>
              </a:gs>
              <a:gs pos="0">
                <a:srgbClr val="FFFF00"/>
              </a:gs>
              <a:gs pos="54000">
                <a:srgbClr val="FFFF00"/>
              </a:gs>
              <a:gs pos="100000">
                <a:srgbClr val="7030A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31298" y="83127"/>
            <a:ext cx="11922157" cy="6651780"/>
          </a:xfrm>
          <a:custGeom>
            <a:avLst/>
            <a:gdLst>
              <a:gd name="connsiteX0" fmla="*/ 126609 w 11929403"/>
              <a:gd name="connsiteY0" fmla="*/ 126609 h 6611815"/>
              <a:gd name="connsiteX1" fmla="*/ 126609 w 11929403"/>
              <a:gd name="connsiteY1" fmla="*/ 6471138 h 6611815"/>
              <a:gd name="connsiteX2" fmla="*/ 11788726 w 11929403"/>
              <a:gd name="connsiteY2" fmla="*/ 6471138 h 6611815"/>
              <a:gd name="connsiteX3" fmla="*/ 11788726 w 11929403"/>
              <a:gd name="connsiteY3" fmla="*/ 126609 h 6611815"/>
              <a:gd name="connsiteX4" fmla="*/ 0 w 11929403"/>
              <a:gd name="connsiteY4" fmla="*/ 0 h 6611815"/>
              <a:gd name="connsiteX5" fmla="*/ 11929403 w 11929403"/>
              <a:gd name="connsiteY5" fmla="*/ 0 h 6611815"/>
              <a:gd name="connsiteX6" fmla="*/ 11929403 w 11929403"/>
              <a:gd name="connsiteY6" fmla="*/ 6611815 h 6611815"/>
              <a:gd name="connsiteX7" fmla="*/ 0 w 11929403"/>
              <a:gd name="connsiteY7" fmla="*/ 6611815 h 6611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29403" h="6611815">
                <a:moveTo>
                  <a:pt x="126609" y="126609"/>
                </a:moveTo>
                <a:lnTo>
                  <a:pt x="126609" y="6471138"/>
                </a:lnTo>
                <a:lnTo>
                  <a:pt x="11788726" y="6471138"/>
                </a:lnTo>
                <a:lnTo>
                  <a:pt x="11788726" y="126609"/>
                </a:lnTo>
                <a:close/>
                <a:moveTo>
                  <a:pt x="0" y="0"/>
                </a:moveTo>
                <a:lnTo>
                  <a:pt x="11929403" y="0"/>
                </a:lnTo>
                <a:lnTo>
                  <a:pt x="11929403" y="6611815"/>
                </a:lnTo>
                <a:lnTo>
                  <a:pt x="0" y="6611815"/>
                </a:lnTo>
                <a:close/>
              </a:path>
            </a:pathLst>
          </a:custGeom>
          <a:gradFill>
            <a:gsLst>
              <a:gs pos="0">
                <a:srgbClr val="66FF99"/>
              </a:gs>
              <a:gs pos="100000">
                <a:srgbClr val="7979ED"/>
              </a:gs>
              <a:gs pos="22000">
                <a:srgbClr val="BB2970"/>
              </a:gs>
              <a:gs pos="68000">
                <a:srgbClr val="7752E0"/>
              </a:gs>
              <a:gs pos="23000">
                <a:srgbClr val="FFFF00"/>
              </a:gs>
              <a:gs pos="75000">
                <a:srgbClr val="FF0000"/>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382246" y="1526862"/>
            <a:ext cx="5710130" cy="4013120"/>
          </a:xfrm>
          <a:prstGeom prst="roundRect">
            <a:avLst/>
          </a:prstGeom>
          <a:no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b="1" dirty="0">
              <a:solidFill>
                <a:schemeClr val="tx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12" name="Oval 11"/>
          <p:cNvSpPr/>
          <p:nvPr/>
        </p:nvSpPr>
        <p:spPr>
          <a:xfrm>
            <a:off x="274685" y="238914"/>
            <a:ext cx="6887218" cy="1463146"/>
          </a:xfrm>
          <a:prstGeom prst="ellipse">
            <a:avLst/>
          </a:prstGeom>
          <a:no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sp>
        <p:nvSpPr>
          <p:cNvPr id="14" name="Flowchart: Decision 13"/>
          <p:cNvSpPr/>
          <p:nvPr/>
        </p:nvSpPr>
        <p:spPr>
          <a:xfrm>
            <a:off x="1554153" y="862348"/>
            <a:ext cx="8588290" cy="1082842"/>
          </a:xfrm>
          <a:prstGeom prst="flowChartDecision">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3600" b="1" dirty="0">
                <a:solidFill>
                  <a:srgbClr val="92D050"/>
                </a:solidFill>
                <a:latin typeface="NikoshBAN" panose="02000000000000000000" pitchFamily="2" charset="0"/>
                <a:cs typeface="NikoshBAN" panose="02000000000000000000" pitchFamily="2" charset="0"/>
              </a:rPr>
              <a:t>আয়াতের ব্যাখ্যাঃ</a:t>
            </a:r>
            <a:endParaRPr lang="en-US" sz="3600" b="1" dirty="0">
              <a:solidFill>
                <a:srgbClr val="92D050"/>
              </a:solidFill>
              <a:latin typeface="NikoshBAN" panose="02000000000000000000" pitchFamily="2" charset="0"/>
              <a:cs typeface="NikoshBAN" panose="02000000000000000000" pitchFamily="2" charset="0"/>
            </a:endParaRPr>
          </a:p>
        </p:txBody>
      </p:sp>
      <p:sp>
        <p:nvSpPr>
          <p:cNvPr id="10" name="Arrow: Notched Right 9">
            <a:extLst>
              <a:ext uri="{FF2B5EF4-FFF2-40B4-BE49-F238E27FC236}">
                <a16:creationId xmlns:a16="http://schemas.microsoft.com/office/drawing/2014/main" id="{643AA535-B569-4273-90C1-16AAD41C4947}"/>
              </a:ext>
            </a:extLst>
          </p:cNvPr>
          <p:cNvSpPr/>
          <p:nvPr/>
        </p:nvSpPr>
        <p:spPr>
          <a:xfrm>
            <a:off x="3641990" y="1735985"/>
            <a:ext cx="4633645" cy="210281"/>
          </a:xfrm>
          <a:prstGeom prst="notched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27D335D7-4DEF-44E3-B01C-02E398BF908B}"/>
              </a:ext>
            </a:extLst>
          </p:cNvPr>
          <p:cNvSpPr txBox="1"/>
          <p:nvPr/>
        </p:nvSpPr>
        <p:spPr>
          <a:xfrm>
            <a:off x="472611" y="2112845"/>
            <a:ext cx="11337143" cy="4124206"/>
          </a:xfrm>
          <a:prstGeom prst="rect">
            <a:avLst/>
          </a:prstGeom>
          <a:noFill/>
        </p:spPr>
        <p:txBody>
          <a:bodyPr wrap="square" rtlCol="0">
            <a:spAutoFit/>
          </a:bodyPr>
          <a:lstStyle/>
          <a:p>
            <a:pPr algn="just"/>
            <a:r>
              <a:rPr lang="as-IN" sz="3600" b="1" u="none" strike="noStrike" dirty="0">
                <a:solidFill>
                  <a:srgbClr val="C00000"/>
                </a:solidFill>
                <a:effectLst/>
                <a:latin typeface="Google Sans"/>
              </a:rPr>
              <a:t>৩ </a:t>
            </a:r>
            <a:r>
              <a:rPr lang="en-US" sz="3600" b="1" u="none" strike="noStrike" dirty="0" err="1">
                <a:solidFill>
                  <a:srgbClr val="C00000"/>
                </a:solidFill>
                <a:effectLst/>
                <a:latin typeface="NikoshBAN" panose="02000000000000000000"/>
              </a:rPr>
              <a:t>নং</a:t>
            </a:r>
            <a:r>
              <a:rPr lang="as-IN" sz="3600" b="1" u="none" strike="noStrike" dirty="0">
                <a:solidFill>
                  <a:srgbClr val="C00000"/>
                </a:solidFill>
                <a:effectLst/>
                <a:latin typeface="Google Sans"/>
              </a:rPr>
              <a:t> আয়াতের ব্যাখ্যা:</a:t>
            </a:r>
            <a:r>
              <a:rPr lang="en-US" sz="3600" b="1" u="none" strike="noStrike" dirty="0">
                <a:solidFill>
                  <a:srgbClr val="C00000"/>
                </a:solidFill>
                <a:effectLst/>
                <a:latin typeface="Google Sans"/>
              </a:rPr>
              <a:t> </a:t>
            </a:r>
          </a:p>
          <a:p>
            <a:pPr algn="just"/>
            <a:r>
              <a:rPr lang="en-US" sz="3600" b="1" dirty="0">
                <a:solidFill>
                  <a:srgbClr val="C00000"/>
                </a:solidFill>
                <a:latin typeface="Google Sans"/>
              </a:rPr>
              <a:t>                               </a:t>
            </a:r>
            <a:r>
              <a:rPr lang="as-IN" sz="4000" dirty="0">
                <a:solidFill>
                  <a:srgbClr val="00B050"/>
                </a:solidFill>
              </a:rPr>
              <a:t>বিবাহ ও ন্যায়বিচারের বিধান</a:t>
            </a:r>
            <a:endParaRPr lang="en-US" sz="4000" dirty="0">
              <a:solidFill>
                <a:srgbClr val="00B050"/>
              </a:solidFill>
            </a:endParaRPr>
          </a:p>
          <a:p>
            <a:pPr algn="just"/>
            <a:r>
              <a:rPr lang="as-IN" sz="2000" dirty="0">
                <a:solidFill>
                  <a:srgbClr val="C00000"/>
                </a:solidFill>
              </a:rPr>
              <a:t> </a:t>
            </a:r>
            <a:r>
              <a:rPr lang="as-IN" sz="2800" dirty="0"/>
              <a:t>প্রাক-ইসলামিক যুগে অভিভাবকরা অনেক সময় এতিম মেয়েদের সম্পদ আত্মসাৎ করার উদ্দেশ্যে তাদের জোরপূর্বক বিয়ে করত। এই আয়াতে সেই অন্যায় প্রথা বন্ধ করা হয়েছে। পাশাপাশি, সর্বোচ্চ চারজন পর্যন্ত বিবাহের অনুমতি দেওয়া হলেও, শর্ত জুড়ে দেওয়া হয়েছে যে—সকল স্ত্রীর মধ্যে যদি সমতা ও ন্যায়বিচার বজায় রাখা অসম্ভব বলে মনে হয়, তবে কেবল একজনকেই বিয়ে করতে হবে।</a:t>
            </a:r>
            <a:endParaRPr lang="en-US" sz="2800" dirty="0"/>
          </a:p>
          <a:p>
            <a:endParaRPr lang="en-US" dirty="0"/>
          </a:p>
        </p:txBody>
      </p:sp>
    </p:spTree>
    <p:extLst>
      <p:ext uri="{BB962C8B-B14F-4D97-AF65-F5344CB8AC3E}">
        <p14:creationId xmlns:p14="http://schemas.microsoft.com/office/powerpoint/2010/main" val="33561978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nodePh="1">
                                  <p:stCondLst>
                                    <p:cond delay="0"/>
                                  </p:stCondLst>
                                  <p:endCondLst>
                                    <p:cond evt="begin" delay="0">
                                      <p:tn val="5"/>
                                    </p:cond>
                                  </p:endCondLst>
                                  <p:childTnLst>
                                    <p:set>
                                      <p:cBhvr>
                                        <p:cTn id="6" dur="1" fill="hold">
                                          <p:stCondLst>
                                            <p:cond delay="0"/>
                                          </p:stCondLst>
                                        </p:cTn>
                                        <p:tgtEl>
                                          <p:spTgt spid="12"/>
                                        </p:tgtEl>
                                        <p:attrNameLst>
                                          <p:attrName>style.visibility</p:attrName>
                                        </p:attrNameLst>
                                      </p:cBhvr>
                                      <p:to>
                                        <p:strVal val="visible"/>
                                      </p:to>
                                    </p:set>
                                    <p:animEffect transition="in" filter="fade">
                                      <p:cBhvr>
                                        <p:cTn id="7" dur="2000"/>
                                        <p:tgtEl>
                                          <p:spTgt spid="12"/>
                                        </p:tgtEl>
                                      </p:cBhvr>
                                    </p:animEffect>
                                    <p:anim calcmode="lin" valueType="num">
                                      <p:cBhvr>
                                        <p:cTn id="8" dur="2000" fill="hold"/>
                                        <p:tgtEl>
                                          <p:spTgt spid="12"/>
                                        </p:tgtEl>
                                        <p:attrNameLst>
                                          <p:attrName>ppt_w</p:attrName>
                                        </p:attrNameLst>
                                      </p:cBhvr>
                                      <p:tavLst>
                                        <p:tav tm="0" fmla="#ppt_w*sin(2.5*pi*$)">
                                          <p:val>
                                            <p:fltVal val="0"/>
                                          </p:val>
                                        </p:tav>
                                        <p:tav tm="100000">
                                          <p:val>
                                            <p:fltVal val="1"/>
                                          </p:val>
                                        </p:tav>
                                      </p:tavLst>
                                    </p:anim>
                                    <p:anim calcmode="lin" valueType="num">
                                      <p:cBhvr>
                                        <p:cTn id="9" dur="20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nodePh="1">
                                  <p:stCondLst>
                                    <p:cond delay="0"/>
                                  </p:stCondLst>
                                  <p:endCondLst>
                                    <p:cond evt="begin" delay="0">
                                      <p:tn val="12"/>
                                    </p:cond>
                                  </p:end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0" y="0"/>
            <a:ext cx="12192000" cy="6858000"/>
          </a:xfrm>
          <a:custGeom>
            <a:avLst/>
            <a:gdLst>
              <a:gd name="connsiteX0" fmla="*/ 122829 w 12192000"/>
              <a:gd name="connsiteY0" fmla="*/ 95534 h 6858000"/>
              <a:gd name="connsiteX1" fmla="*/ 122829 w 12192000"/>
              <a:gd name="connsiteY1" fmla="*/ 6741994 h 6858000"/>
              <a:gd name="connsiteX2" fmla="*/ 12050972 w 12192000"/>
              <a:gd name="connsiteY2" fmla="*/ 6741994 h 6858000"/>
              <a:gd name="connsiteX3" fmla="*/ 12050972 w 12192000"/>
              <a:gd name="connsiteY3" fmla="*/ 95534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22829" y="95534"/>
                </a:moveTo>
                <a:lnTo>
                  <a:pt x="122829" y="6741994"/>
                </a:lnTo>
                <a:lnTo>
                  <a:pt x="12050972" y="6741994"/>
                </a:lnTo>
                <a:lnTo>
                  <a:pt x="12050972" y="95534"/>
                </a:lnTo>
                <a:close/>
                <a:moveTo>
                  <a:pt x="0" y="0"/>
                </a:moveTo>
                <a:lnTo>
                  <a:pt x="12192000" y="0"/>
                </a:lnTo>
                <a:lnTo>
                  <a:pt x="12192000" y="6858000"/>
                </a:lnTo>
                <a:lnTo>
                  <a:pt x="0" y="6858000"/>
                </a:lnTo>
                <a:close/>
              </a:path>
            </a:pathLst>
          </a:custGeom>
          <a:gradFill flip="none" rotWithShape="1">
            <a:gsLst>
              <a:gs pos="80000">
                <a:srgbClr val="FFFF00"/>
              </a:gs>
              <a:gs pos="24000">
                <a:srgbClr val="60943D"/>
              </a:gs>
              <a:gs pos="0">
                <a:srgbClr val="FFFF00"/>
              </a:gs>
              <a:gs pos="54000">
                <a:srgbClr val="FFFF00"/>
              </a:gs>
              <a:gs pos="100000">
                <a:srgbClr val="7030A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31298" y="83127"/>
            <a:ext cx="11922157" cy="6651780"/>
          </a:xfrm>
          <a:custGeom>
            <a:avLst/>
            <a:gdLst>
              <a:gd name="connsiteX0" fmla="*/ 126609 w 11929403"/>
              <a:gd name="connsiteY0" fmla="*/ 126609 h 6611815"/>
              <a:gd name="connsiteX1" fmla="*/ 126609 w 11929403"/>
              <a:gd name="connsiteY1" fmla="*/ 6471138 h 6611815"/>
              <a:gd name="connsiteX2" fmla="*/ 11788726 w 11929403"/>
              <a:gd name="connsiteY2" fmla="*/ 6471138 h 6611815"/>
              <a:gd name="connsiteX3" fmla="*/ 11788726 w 11929403"/>
              <a:gd name="connsiteY3" fmla="*/ 126609 h 6611815"/>
              <a:gd name="connsiteX4" fmla="*/ 0 w 11929403"/>
              <a:gd name="connsiteY4" fmla="*/ 0 h 6611815"/>
              <a:gd name="connsiteX5" fmla="*/ 11929403 w 11929403"/>
              <a:gd name="connsiteY5" fmla="*/ 0 h 6611815"/>
              <a:gd name="connsiteX6" fmla="*/ 11929403 w 11929403"/>
              <a:gd name="connsiteY6" fmla="*/ 6611815 h 6611815"/>
              <a:gd name="connsiteX7" fmla="*/ 0 w 11929403"/>
              <a:gd name="connsiteY7" fmla="*/ 6611815 h 6611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29403" h="6611815">
                <a:moveTo>
                  <a:pt x="126609" y="126609"/>
                </a:moveTo>
                <a:lnTo>
                  <a:pt x="126609" y="6471138"/>
                </a:lnTo>
                <a:lnTo>
                  <a:pt x="11788726" y="6471138"/>
                </a:lnTo>
                <a:lnTo>
                  <a:pt x="11788726" y="126609"/>
                </a:lnTo>
                <a:close/>
                <a:moveTo>
                  <a:pt x="0" y="0"/>
                </a:moveTo>
                <a:lnTo>
                  <a:pt x="11929403" y="0"/>
                </a:lnTo>
                <a:lnTo>
                  <a:pt x="11929403" y="6611815"/>
                </a:lnTo>
                <a:lnTo>
                  <a:pt x="0" y="6611815"/>
                </a:lnTo>
                <a:close/>
              </a:path>
            </a:pathLst>
          </a:custGeom>
          <a:gradFill>
            <a:gsLst>
              <a:gs pos="0">
                <a:srgbClr val="66FF99"/>
              </a:gs>
              <a:gs pos="100000">
                <a:srgbClr val="7979ED"/>
              </a:gs>
              <a:gs pos="22000">
                <a:srgbClr val="BB2970"/>
              </a:gs>
              <a:gs pos="68000">
                <a:srgbClr val="7752E0"/>
              </a:gs>
              <a:gs pos="23000">
                <a:srgbClr val="FFFF00"/>
              </a:gs>
              <a:gs pos="75000">
                <a:srgbClr val="FF0000"/>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a:off x="308354" y="2137912"/>
            <a:ext cx="11273308" cy="4102768"/>
          </a:xfrm>
          <a:prstGeom prst="roundRect">
            <a:avLst/>
          </a:prstGeom>
          <a:no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bn-IN" sz="3600" b="1" dirty="0">
              <a:solidFill>
                <a:schemeClr val="tx2">
                  <a:lumMod val="10000"/>
                </a:schemeClr>
              </a:solidFill>
              <a:latin typeface="NikoshBAN" panose="02000000000000000000" pitchFamily="2" charset="0"/>
              <a:cs typeface="NikoshBAN" panose="02000000000000000000" pitchFamily="2" charset="0"/>
            </a:endParaRPr>
          </a:p>
        </p:txBody>
      </p:sp>
      <p:sp>
        <p:nvSpPr>
          <p:cNvPr id="2" name="TextBox 1">
            <a:extLst>
              <a:ext uri="{FF2B5EF4-FFF2-40B4-BE49-F238E27FC236}">
                <a16:creationId xmlns:a16="http://schemas.microsoft.com/office/drawing/2014/main" id="{317B04A9-6DF2-446C-B666-8A6DADB47432}"/>
              </a:ext>
            </a:extLst>
          </p:cNvPr>
          <p:cNvSpPr txBox="1"/>
          <p:nvPr/>
        </p:nvSpPr>
        <p:spPr>
          <a:xfrm>
            <a:off x="4438436" y="308421"/>
            <a:ext cx="4078841" cy="584775"/>
          </a:xfrm>
          <a:prstGeom prst="rect">
            <a:avLst/>
          </a:prstGeom>
          <a:noFill/>
        </p:spPr>
        <p:txBody>
          <a:bodyPr wrap="square" rtlCol="0">
            <a:spAutoFit/>
          </a:bodyPr>
          <a:lstStyle/>
          <a:p>
            <a:r>
              <a:rPr lang="bn-IN" sz="3200" b="1" dirty="0">
                <a:solidFill>
                  <a:srgbClr val="C00000"/>
                </a:solidFill>
                <a:latin typeface="Noto Serif Bengali"/>
                <a:ea typeface="Noto Serif Bengali"/>
                <a:cs typeface="Noto Serif Bengali"/>
                <a:sym typeface="Noto Serif Bengali"/>
              </a:rPr>
              <a:t>নির্বাচিত </a:t>
            </a:r>
            <a:r>
              <a:rPr lang="en-GB" sz="3200" b="1" dirty="0" err="1">
                <a:solidFill>
                  <a:srgbClr val="C00000"/>
                </a:solidFill>
              </a:rPr>
              <a:t>তাহকিক</a:t>
            </a:r>
            <a:r>
              <a:rPr lang="en-GB" sz="3200" b="1" dirty="0">
                <a:solidFill>
                  <a:srgbClr val="C00000"/>
                </a:solidFill>
              </a:rPr>
              <a:t>  </a:t>
            </a:r>
            <a:endParaRPr lang="en-US" sz="3200" b="1" dirty="0">
              <a:solidFill>
                <a:srgbClr val="C00000"/>
              </a:solidFill>
              <a:latin typeface="Noto Serif Bengali"/>
              <a:ea typeface="Noto Serif Bengali"/>
              <a:cs typeface="Noto Serif Bengali"/>
              <a:sym typeface="Noto Serif Bengali"/>
            </a:endParaRPr>
          </a:p>
        </p:txBody>
      </p:sp>
      <p:sp>
        <p:nvSpPr>
          <p:cNvPr id="3" name="Arrow: Notched Right 2">
            <a:extLst>
              <a:ext uri="{FF2B5EF4-FFF2-40B4-BE49-F238E27FC236}">
                <a16:creationId xmlns:a16="http://schemas.microsoft.com/office/drawing/2014/main" id="{20373392-E432-485C-86B1-2DFC02C36018}"/>
              </a:ext>
            </a:extLst>
          </p:cNvPr>
          <p:cNvSpPr/>
          <p:nvPr/>
        </p:nvSpPr>
        <p:spPr>
          <a:xfrm>
            <a:off x="4268627" y="719191"/>
            <a:ext cx="3996647" cy="174005"/>
          </a:xfrm>
          <a:prstGeom prst="notched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able 5">
            <a:extLst>
              <a:ext uri="{FF2B5EF4-FFF2-40B4-BE49-F238E27FC236}">
                <a16:creationId xmlns:a16="http://schemas.microsoft.com/office/drawing/2014/main" id="{7ACE47B3-B0B0-4E00-8FC0-EE1329496D38}"/>
              </a:ext>
            </a:extLst>
          </p:cNvPr>
          <p:cNvGraphicFramePr>
            <a:graphicFrameLocks noGrp="1"/>
          </p:cNvGraphicFramePr>
          <p:nvPr>
            <p:extLst>
              <p:ext uri="{D42A27DB-BD31-4B8C-83A1-F6EECF244321}">
                <p14:modId xmlns:p14="http://schemas.microsoft.com/office/powerpoint/2010/main" val="2231667945"/>
              </p:ext>
            </p:extLst>
          </p:nvPr>
        </p:nvGraphicFramePr>
        <p:xfrm>
          <a:off x="308354" y="923363"/>
          <a:ext cx="11575292" cy="5700172"/>
        </p:xfrm>
        <a:graphic>
          <a:graphicData uri="http://schemas.openxmlformats.org/drawingml/2006/table">
            <a:tbl>
              <a:tblPr firstRow="1" bandRow="1">
                <a:tableStyleId>{5C22544A-7EE6-4342-B048-85BDC9FD1C3A}</a:tableStyleId>
              </a:tblPr>
              <a:tblGrid>
                <a:gridCol w="3760212">
                  <a:extLst>
                    <a:ext uri="{9D8B030D-6E8A-4147-A177-3AD203B41FA5}">
                      <a16:colId xmlns:a16="http://schemas.microsoft.com/office/drawing/2014/main" val="3789871706"/>
                    </a:ext>
                  </a:extLst>
                </a:gridCol>
                <a:gridCol w="3955551">
                  <a:extLst>
                    <a:ext uri="{9D8B030D-6E8A-4147-A177-3AD203B41FA5}">
                      <a16:colId xmlns:a16="http://schemas.microsoft.com/office/drawing/2014/main" val="2500176782"/>
                    </a:ext>
                  </a:extLst>
                </a:gridCol>
                <a:gridCol w="3859529">
                  <a:extLst>
                    <a:ext uri="{9D8B030D-6E8A-4147-A177-3AD203B41FA5}">
                      <a16:colId xmlns:a16="http://schemas.microsoft.com/office/drawing/2014/main" val="3623103154"/>
                    </a:ext>
                  </a:extLst>
                </a:gridCol>
              </a:tblGrid>
              <a:tr h="66973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SA" sz="3600" b="1" kern="1200" dirty="0">
                          <a:solidFill>
                            <a:srgbClr val="00B050"/>
                          </a:solidFill>
                          <a:latin typeface="Arial" pitchFamily="34" charset="0"/>
                          <a:ea typeface="+mn-ea"/>
                          <a:cs typeface="+mn-cs"/>
                        </a:rPr>
                        <a:t>تَسَاءَلُوْنَ</a:t>
                      </a:r>
                      <a:endParaRPr lang="en-US" sz="3600" dirty="0">
                        <a:solidFill>
                          <a:srgbClr val="00B050"/>
                        </a:solidFill>
                        <a:latin typeface="Arial" pitchFamily="34" charset="0"/>
                        <a:cs typeface="Arial" pitchFamily="34" charset="0"/>
                      </a:endParaRPr>
                    </a:p>
                  </a:txBody>
                  <a:tcPr>
                    <a:solidFill>
                      <a:schemeClr val="accent6">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ar-SA" sz="3600" b="1" kern="1200" dirty="0">
                          <a:solidFill>
                            <a:srgbClr val="00B050"/>
                          </a:solidFill>
                          <a:latin typeface="Arial" pitchFamily="34" charset="0"/>
                          <a:ea typeface="+mn-ea"/>
                          <a:cs typeface="Arial" pitchFamily="34" charset="0"/>
                        </a:rPr>
                        <a:t>بَثَّ</a:t>
                      </a:r>
                      <a:endParaRPr lang="en-US" sz="3600" dirty="0">
                        <a:solidFill>
                          <a:srgbClr val="00B050"/>
                        </a:solidFill>
                        <a:latin typeface="Arial" pitchFamily="34" charset="0"/>
                        <a:cs typeface="Arial" pitchFamily="34" charset="0"/>
                      </a:endParaRPr>
                    </a:p>
                  </a:txBody>
                  <a:tcPr>
                    <a:solidFill>
                      <a:schemeClr val="accent6">
                        <a:lumMod val="20000"/>
                        <a:lumOff val="80000"/>
                      </a:schemeClr>
                    </a:solidFill>
                  </a:tcPr>
                </a:tc>
                <a:tc>
                  <a:txBody>
                    <a:bodyPr/>
                    <a:lstStyle/>
                    <a:p>
                      <a:pPr algn="ctr"/>
                      <a:r>
                        <a:rPr lang="ar-SA" sz="3600" b="1" kern="1200" dirty="0">
                          <a:solidFill>
                            <a:srgbClr val="00B050"/>
                          </a:solidFill>
                          <a:latin typeface="Arial" pitchFamily="34" charset="0"/>
                          <a:ea typeface="+mn-ea"/>
                          <a:cs typeface="Arial" pitchFamily="34" charset="0"/>
                        </a:rPr>
                        <a:t>اتَّقُوا</a:t>
                      </a:r>
                      <a:endParaRPr lang="en-US" sz="3600" dirty="0">
                        <a:solidFill>
                          <a:srgbClr val="00B050"/>
                        </a:solidFill>
                        <a:latin typeface="Arial" pitchFamily="34" charset="0"/>
                        <a:cs typeface="Arial" pitchFamily="34" charset="0"/>
                      </a:endParaRPr>
                    </a:p>
                  </a:txBody>
                  <a:tcPr>
                    <a:solidFill>
                      <a:schemeClr val="accent6">
                        <a:lumMod val="20000"/>
                        <a:lumOff val="80000"/>
                      </a:schemeClr>
                    </a:solidFill>
                  </a:tcPr>
                </a:tc>
                <a:extLst>
                  <a:ext uri="{0D108BD9-81ED-4DB2-BD59-A6C34878D82A}">
                    <a16:rowId xmlns:a16="http://schemas.microsoft.com/office/drawing/2014/main" val="2556980802"/>
                  </a:ext>
                </a:extLst>
              </a:tr>
              <a:tr h="5030435">
                <a:tc>
                  <a:txBody>
                    <a:bodyPr/>
                    <a:lstStyle/>
                    <a:p>
                      <a:pPr algn="r" rtl="1"/>
                      <a:r>
                        <a:rPr lang="ar-SA" sz="3200" dirty="0">
                          <a:solidFill>
                            <a:schemeClr val="tx1"/>
                          </a:solidFill>
                          <a:latin typeface="Arial" pitchFamily="34" charset="0"/>
                          <a:cs typeface="+mn-cs"/>
                        </a:rPr>
                        <a:t>صيغة:</a:t>
                      </a:r>
                      <a:r>
                        <a:rPr lang="ar-SA" sz="3200" baseline="0" dirty="0">
                          <a:solidFill>
                            <a:schemeClr val="tx1"/>
                          </a:solidFill>
                          <a:latin typeface="Arial" pitchFamily="34" charset="0"/>
                          <a:cs typeface="+mn-cs"/>
                        </a:rPr>
                        <a:t> جمع مذكر حاضر</a:t>
                      </a:r>
                    </a:p>
                    <a:p>
                      <a:pPr algn="r" rtl="1"/>
                      <a:r>
                        <a:rPr lang="ar-SA" sz="2800" baseline="0" dirty="0">
                          <a:solidFill>
                            <a:schemeClr val="tx1"/>
                          </a:solidFill>
                          <a:latin typeface="Arial" pitchFamily="34" charset="0"/>
                          <a:cs typeface="+mn-cs"/>
                        </a:rPr>
                        <a:t>بحث: إثبات فعل مضارع معروف</a:t>
                      </a:r>
                    </a:p>
                    <a:p>
                      <a:pPr algn="r" rtl="1"/>
                      <a:r>
                        <a:rPr lang="ar-SA" sz="3600" baseline="0" dirty="0">
                          <a:solidFill>
                            <a:schemeClr val="tx1"/>
                          </a:solidFill>
                          <a:latin typeface="Arial" pitchFamily="34" charset="0"/>
                          <a:cs typeface="+mn-cs"/>
                        </a:rPr>
                        <a:t>باب: تَفَاعُلٌ، </a:t>
                      </a:r>
                      <a:endParaRPr lang="en-US" sz="3600" baseline="0" dirty="0">
                        <a:solidFill>
                          <a:schemeClr val="tx1"/>
                        </a:solidFill>
                        <a:latin typeface="Arial" pitchFamily="34" charset="0"/>
                        <a:cs typeface="Arial" pitchFamily="34" charset="0"/>
                      </a:endParaRPr>
                    </a:p>
                    <a:p>
                      <a:pPr algn="r" rtl="1"/>
                      <a:r>
                        <a:rPr lang="ar-SA" sz="3600" baseline="0" dirty="0">
                          <a:solidFill>
                            <a:schemeClr val="tx1"/>
                          </a:solidFill>
                          <a:latin typeface="Arial" pitchFamily="34" charset="0"/>
                          <a:cs typeface="+mn-cs"/>
                        </a:rPr>
                        <a:t>مصدر: التَّسَائُلُ</a:t>
                      </a:r>
                    </a:p>
                    <a:p>
                      <a:pPr algn="r" rtl="1"/>
                      <a:r>
                        <a:rPr lang="ar-SA" sz="3600" baseline="0" dirty="0">
                          <a:solidFill>
                            <a:schemeClr val="tx1"/>
                          </a:solidFill>
                          <a:latin typeface="Arial" pitchFamily="34" charset="0"/>
                          <a:cs typeface="+mn-cs"/>
                        </a:rPr>
                        <a:t>ماده: س+ء+ل</a:t>
                      </a:r>
                    </a:p>
                    <a:p>
                      <a:pPr algn="r" rtl="1"/>
                      <a:r>
                        <a:rPr lang="ar-SA" sz="3600" baseline="0" dirty="0">
                          <a:solidFill>
                            <a:schemeClr val="tx1"/>
                          </a:solidFill>
                          <a:latin typeface="Arial" pitchFamily="34" charset="0"/>
                          <a:cs typeface="+mn-cs"/>
                        </a:rPr>
                        <a:t>جنس: مهموز عين</a:t>
                      </a:r>
                    </a:p>
                    <a:p>
                      <a:pPr algn="r" rtl="1"/>
                      <a:r>
                        <a:rPr lang="ar-SA" sz="3200" baseline="0" dirty="0">
                          <a:solidFill>
                            <a:schemeClr val="tx1"/>
                          </a:solidFill>
                          <a:latin typeface="Arial" pitchFamily="34" charset="0"/>
                          <a:cs typeface="+mn-cs"/>
                        </a:rPr>
                        <a:t>معنى:</a:t>
                      </a:r>
                      <a:r>
                        <a:rPr lang="bn-BD" sz="2800" baseline="0" dirty="0">
                          <a:solidFill>
                            <a:schemeClr val="tx1"/>
                          </a:solidFill>
                          <a:latin typeface="Arial" pitchFamily="34" charset="0"/>
                          <a:cs typeface="NikoshBAN" panose="02000000000000000000" pitchFamily="2" charset="0"/>
                        </a:rPr>
                        <a:t> </a:t>
                      </a:r>
                      <a:r>
                        <a:rPr lang="bn-BD" sz="2800" baseline="0" dirty="0">
                          <a:solidFill>
                            <a:schemeClr val="tx1"/>
                          </a:solidFill>
                          <a:latin typeface="SutonnyOMJ" pitchFamily="2" charset="0"/>
                          <a:cs typeface="SutonnyOMJ" pitchFamily="2" charset="0"/>
                        </a:rPr>
                        <a:t>পরস্পর জিজ্ঞাসাবাদ কর</a:t>
                      </a:r>
                      <a:endParaRPr lang="ur-PK" sz="3200" dirty="0">
                        <a:solidFill>
                          <a:schemeClr val="tx1"/>
                        </a:solidFill>
                        <a:latin typeface="SutonnyOMJ" pitchFamily="2" charset="0"/>
                        <a:cs typeface="+mn-cs"/>
                      </a:endParaRPr>
                    </a:p>
                    <a:p>
                      <a:pPr algn="r" rtl="1"/>
                      <a:endParaRPr lang="en-US" sz="4000" dirty="0">
                        <a:solidFill>
                          <a:schemeClr val="tx1"/>
                        </a:solidFill>
                        <a:latin typeface="SutonnyOMJ" pitchFamily="2" charset="0"/>
                        <a:cs typeface="SutonnyOMJ" pitchFamily="2" charset="0"/>
                      </a:endParaRPr>
                    </a:p>
                  </a:txBody>
                  <a:tcPr/>
                </a:tc>
                <a:tc>
                  <a:txBody>
                    <a:bodyPr/>
                    <a:lstStyle/>
                    <a:p>
                      <a:pPr algn="r" rtl="1"/>
                      <a:r>
                        <a:rPr lang="ar-SA" sz="3600" dirty="0">
                          <a:solidFill>
                            <a:schemeClr val="tx1"/>
                          </a:solidFill>
                          <a:latin typeface="Arial" pitchFamily="34" charset="0"/>
                          <a:cs typeface="Arial" pitchFamily="34" charset="0"/>
                        </a:rPr>
                        <a:t>صيغة:</a:t>
                      </a:r>
                      <a:r>
                        <a:rPr lang="ar-SA" sz="3600" baseline="0" dirty="0">
                          <a:solidFill>
                            <a:schemeClr val="tx1"/>
                          </a:solidFill>
                          <a:latin typeface="Arial" pitchFamily="34" charset="0"/>
                          <a:cs typeface="Arial" pitchFamily="34" charset="0"/>
                        </a:rPr>
                        <a:t> واحد مذكر غائب</a:t>
                      </a:r>
                    </a:p>
                    <a:p>
                      <a:pPr algn="r" rtl="1"/>
                      <a:r>
                        <a:rPr lang="ar-SA" sz="3200" baseline="0" dirty="0">
                          <a:solidFill>
                            <a:schemeClr val="tx1"/>
                          </a:solidFill>
                          <a:latin typeface="Arial" pitchFamily="34" charset="0"/>
                          <a:cs typeface="Arial" pitchFamily="34" charset="0"/>
                        </a:rPr>
                        <a:t>بحث: </a:t>
                      </a:r>
                      <a:r>
                        <a:rPr lang="ar-SA" sz="2800" baseline="0" dirty="0">
                          <a:solidFill>
                            <a:schemeClr val="tx1"/>
                          </a:solidFill>
                          <a:latin typeface="Arial" pitchFamily="34" charset="0"/>
                          <a:cs typeface="Arial" pitchFamily="34" charset="0"/>
                        </a:rPr>
                        <a:t>إثبات فعل ماضى معروف</a:t>
                      </a:r>
                    </a:p>
                    <a:p>
                      <a:pPr algn="r" rtl="1"/>
                      <a:r>
                        <a:rPr lang="ar-SA" sz="3600" baseline="0" dirty="0">
                          <a:solidFill>
                            <a:schemeClr val="tx1"/>
                          </a:solidFill>
                          <a:latin typeface="Arial" pitchFamily="34" charset="0"/>
                          <a:cs typeface="Arial" pitchFamily="34" charset="0"/>
                        </a:rPr>
                        <a:t>باب: نصر- ينصر   </a:t>
                      </a:r>
                      <a:endParaRPr lang="en-US" sz="3600" baseline="0" dirty="0">
                        <a:solidFill>
                          <a:schemeClr val="tx1"/>
                        </a:solidFill>
                        <a:latin typeface="Arial" pitchFamily="34" charset="0"/>
                        <a:cs typeface="Arial" pitchFamily="34" charset="0"/>
                      </a:endParaRPr>
                    </a:p>
                    <a:p>
                      <a:pPr algn="r" rtl="1"/>
                      <a:r>
                        <a:rPr lang="ar-SA" sz="3600" baseline="0" dirty="0">
                          <a:solidFill>
                            <a:schemeClr val="tx1"/>
                          </a:solidFill>
                          <a:latin typeface="Arial" pitchFamily="34" charset="0"/>
                          <a:cs typeface="Arial" pitchFamily="34" charset="0"/>
                        </a:rPr>
                        <a:t>مصدر: البثُّ</a:t>
                      </a:r>
                    </a:p>
                    <a:p>
                      <a:pPr algn="r" rtl="1"/>
                      <a:r>
                        <a:rPr lang="ar-SA" sz="3600" baseline="0" dirty="0">
                          <a:solidFill>
                            <a:schemeClr val="tx1"/>
                          </a:solidFill>
                          <a:latin typeface="Arial" pitchFamily="34" charset="0"/>
                          <a:cs typeface="Arial" pitchFamily="34" charset="0"/>
                        </a:rPr>
                        <a:t>مادة: ب+ث+ث</a:t>
                      </a:r>
                    </a:p>
                    <a:p>
                      <a:pPr algn="r" rtl="1"/>
                      <a:r>
                        <a:rPr lang="ar-SA" sz="3600" baseline="0" dirty="0">
                          <a:solidFill>
                            <a:schemeClr val="tx1"/>
                          </a:solidFill>
                          <a:latin typeface="Arial" pitchFamily="34" charset="0"/>
                          <a:cs typeface="Arial" pitchFamily="34" charset="0"/>
                        </a:rPr>
                        <a:t>جنس: مضاعف ثلاثى</a:t>
                      </a:r>
                    </a:p>
                    <a:p>
                      <a:pPr algn="r" rtl="1"/>
                      <a:r>
                        <a:rPr lang="ar-SA" sz="3600" baseline="0" dirty="0">
                          <a:solidFill>
                            <a:schemeClr val="tx1"/>
                          </a:solidFill>
                          <a:latin typeface="Arial" pitchFamily="34" charset="0"/>
                          <a:cs typeface="Arial" pitchFamily="34" charset="0"/>
                        </a:rPr>
                        <a:t>معنى: </a:t>
                      </a:r>
                      <a:r>
                        <a:rPr lang="en-US" sz="3600" baseline="0" dirty="0" err="1">
                          <a:solidFill>
                            <a:schemeClr val="tx1"/>
                          </a:solidFill>
                          <a:latin typeface="SutonnyOMJ" pitchFamily="2" charset="0"/>
                          <a:cs typeface="SutonnyOMJ" pitchFamily="2" charset="0"/>
                        </a:rPr>
                        <a:t>ছড়িয়ে</a:t>
                      </a:r>
                      <a:r>
                        <a:rPr lang="en-US" sz="3600" baseline="0" dirty="0">
                          <a:solidFill>
                            <a:schemeClr val="tx1"/>
                          </a:solidFill>
                          <a:latin typeface="SutonnyOMJ" pitchFamily="2" charset="0"/>
                          <a:cs typeface="SutonnyOMJ" pitchFamily="2" charset="0"/>
                        </a:rPr>
                        <a:t> </a:t>
                      </a:r>
                      <a:r>
                        <a:rPr lang="en-US" sz="3600" baseline="0" dirty="0" err="1">
                          <a:solidFill>
                            <a:schemeClr val="tx1"/>
                          </a:solidFill>
                          <a:latin typeface="SutonnyOMJ" pitchFamily="2" charset="0"/>
                          <a:cs typeface="SutonnyOMJ" pitchFamily="2" charset="0"/>
                        </a:rPr>
                        <a:t>দিয়েছেন</a:t>
                      </a:r>
                      <a:r>
                        <a:rPr lang="en-US" sz="3600" baseline="0" dirty="0">
                          <a:solidFill>
                            <a:schemeClr val="tx1"/>
                          </a:solidFill>
                          <a:latin typeface="SutonnyOMJ" pitchFamily="2" charset="0"/>
                          <a:cs typeface="SutonnyOMJ" pitchFamily="2" charset="0"/>
                        </a:rPr>
                        <a:t> </a:t>
                      </a:r>
                      <a:endParaRPr lang="en-US" sz="4000" dirty="0">
                        <a:solidFill>
                          <a:schemeClr val="tx1"/>
                        </a:solidFill>
                        <a:latin typeface="SutonnyOMJ" pitchFamily="2" charset="0"/>
                        <a:cs typeface="SutonnyOMJ" pitchFamily="2" charset="0"/>
                      </a:endParaRPr>
                    </a:p>
                  </a:txBody>
                  <a:tcPr/>
                </a:tc>
                <a:tc>
                  <a:txBody>
                    <a:bodyPr/>
                    <a:lstStyle/>
                    <a:p>
                      <a:pPr algn="r" rtl="1"/>
                      <a:r>
                        <a:rPr lang="ar-SA" sz="3200" dirty="0">
                          <a:solidFill>
                            <a:schemeClr val="tx1"/>
                          </a:solidFill>
                          <a:latin typeface="Arial" pitchFamily="34" charset="0"/>
                          <a:cs typeface="Arial" pitchFamily="34" charset="0"/>
                        </a:rPr>
                        <a:t>صيغة:</a:t>
                      </a:r>
                      <a:r>
                        <a:rPr lang="ar-SA" sz="3200" baseline="0" dirty="0">
                          <a:solidFill>
                            <a:schemeClr val="tx1"/>
                          </a:solidFill>
                          <a:latin typeface="Arial" pitchFamily="34" charset="0"/>
                          <a:cs typeface="Arial" pitchFamily="34" charset="0"/>
                        </a:rPr>
                        <a:t> جمع مذكر حاضر</a:t>
                      </a:r>
                    </a:p>
                    <a:p>
                      <a:pPr algn="r" rtl="1"/>
                      <a:r>
                        <a:rPr lang="ar-SA" sz="3200" baseline="0" dirty="0">
                          <a:solidFill>
                            <a:schemeClr val="tx1"/>
                          </a:solidFill>
                          <a:latin typeface="Arial" pitchFamily="34" charset="0"/>
                          <a:cs typeface="Arial" pitchFamily="34" charset="0"/>
                        </a:rPr>
                        <a:t>بحث: أمر حاضر معروف</a:t>
                      </a:r>
                    </a:p>
                    <a:p>
                      <a:pPr algn="r" rtl="1"/>
                      <a:r>
                        <a:rPr lang="ar-SA" sz="3200" baseline="0" dirty="0">
                          <a:solidFill>
                            <a:schemeClr val="tx1"/>
                          </a:solidFill>
                          <a:latin typeface="Arial" pitchFamily="34" charset="0"/>
                          <a:cs typeface="Arial" pitchFamily="34" charset="0"/>
                        </a:rPr>
                        <a:t>باب: إفتعال، </a:t>
                      </a:r>
                      <a:endParaRPr lang="en-US" sz="3200" baseline="0" dirty="0">
                        <a:solidFill>
                          <a:schemeClr val="tx1"/>
                        </a:solidFill>
                        <a:latin typeface="Arial" pitchFamily="34" charset="0"/>
                        <a:cs typeface="Arial" pitchFamily="34" charset="0"/>
                      </a:endParaRPr>
                    </a:p>
                    <a:p>
                      <a:pPr algn="r" rtl="1"/>
                      <a:r>
                        <a:rPr lang="ar-SA" sz="3200" baseline="0" dirty="0">
                          <a:solidFill>
                            <a:schemeClr val="tx1"/>
                          </a:solidFill>
                          <a:latin typeface="Arial" pitchFamily="34" charset="0"/>
                          <a:cs typeface="Arial" pitchFamily="34" charset="0"/>
                        </a:rPr>
                        <a:t>مصدر: الإتقاء</a:t>
                      </a:r>
                    </a:p>
                    <a:p>
                      <a:pPr algn="r" rtl="1"/>
                      <a:r>
                        <a:rPr lang="ar-SA" sz="3200" baseline="0" dirty="0">
                          <a:solidFill>
                            <a:schemeClr val="tx1"/>
                          </a:solidFill>
                          <a:latin typeface="Arial" pitchFamily="34" charset="0"/>
                          <a:cs typeface="Arial" pitchFamily="34" charset="0"/>
                        </a:rPr>
                        <a:t>ماده: و+ق+ي، </a:t>
                      </a:r>
                    </a:p>
                    <a:p>
                      <a:pPr algn="r" rtl="1"/>
                      <a:r>
                        <a:rPr lang="ar-SA" sz="3200" baseline="0" dirty="0">
                          <a:solidFill>
                            <a:schemeClr val="tx1"/>
                          </a:solidFill>
                          <a:latin typeface="Arial" pitchFamily="34" charset="0"/>
                          <a:cs typeface="Arial" pitchFamily="34" charset="0"/>
                        </a:rPr>
                        <a:t>جنس: لفيف مفروق</a:t>
                      </a:r>
                    </a:p>
                    <a:p>
                      <a:pPr algn="r" rtl="1"/>
                      <a:r>
                        <a:rPr lang="ar-SA" sz="3200" baseline="0" dirty="0">
                          <a:solidFill>
                            <a:schemeClr val="tx1"/>
                          </a:solidFill>
                          <a:latin typeface="Arial" pitchFamily="34" charset="0"/>
                          <a:cs typeface="Arial" pitchFamily="34" charset="0"/>
                        </a:rPr>
                        <a:t>معنى: </a:t>
                      </a:r>
                      <a:r>
                        <a:rPr lang="bn-BD" sz="3200" baseline="0" dirty="0">
                          <a:solidFill>
                            <a:schemeClr val="tx1"/>
                          </a:solidFill>
                          <a:latin typeface="SutonnyOMJ" pitchFamily="2" charset="0"/>
                          <a:cs typeface="SutonnyOMJ" pitchFamily="2" charset="0"/>
                        </a:rPr>
                        <a:t>তোমরা ভয় করো</a:t>
                      </a:r>
                      <a:r>
                        <a:rPr lang="bn-BD" sz="3200" baseline="0" dirty="0">
                          <a:solidFill>
                            <a:schemeClr val="tx1"/>
                          </a:solidFill>
                          <a:latin typeface="Arial" pitchFamily="34" charset="0"/>
                          <a:cs typeface="NikoshBAN" panose="02000000000000000000" pitchFamily="2" charset="0"/>
                        </a:rPr>
                        <a:t> </a:t>
                      </a:r>
                      <a:endParaRPr lang="ur-PK" sz="3200" dirty="0">
                        <a:solidFill>
                          <a:schemeClr val="tx1"/>
                        </a:solidFill>
                        <a:latin typeface="Arial" pitchFamily="34" charset="0"/>
                        <a:cs typeface="Arial" pitchFamily="34" charset="0"/>
                      </a:endParaRPr>
                    </a:p>
                  </a:txBody>
                  <a:tcPr/>
                </a:tc>
                <a:extLst>
                  <a:ext uri="{0D108BD9-81ED-4DB2-BD59-A6C34878D82A}">
                    <a16:rowId xmlns:a16="http://schemas.microsoft.com/office/drawing/2014/main" val="3907776059"/>
                  </a:ext>
                </a:extLst>
              </a:tr>
            </a:tbl>
          </a:graphicData>
        </a:graphic>
      </p:graphicFrame>
    </p:spTree>
    <p:extLst>
      <p:ext uri="{BB962C8B-B14F-4D97-AF65-F5344CB8AC3E}">
        <p14:creationId xmlns:p14="http://schemas.microsoft.com/office/powerpoint/2010/main" val="9191594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nodePh="1">
                                  <p:stCondLst>
                                    <p:cond delay="0"/>
                                  </p:stCondLst>
                                  <p:endCondLst>
                                    <p:cond evt="begin" delay="0">
                                      <p:tn val="5"/>
                                    </p:cond>
                                  </p:end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0" y="0"/>
            <a:ext cx="12192000" cy="6858000"/>
          </a:xfrm>
          <a:custGeom>
            <a:avLst/>
            <a:gdLst>
              <a:gd name="connsiteX0" fmla="*/ 122829 w 12192000"/>
              <a:gd name="connsiteY0" fmla="*/ 95534 h 6858000"/>
              <a:gd name="connsiteX1" fmla="*/ 122829 w 12192000"/>
              <a:gd name="connsiteY1" fmla="*/ 6741994 h 6858000"/>
              <a:gd name="connsiteX2" fmla="*/ 12050972 w 12192000"/>
              <a:gd name="connsiteY2" fmla="*/ 6741994 h 6858000"/>
              <a:gd name="connsiteX3" fmla="*/ 12050972 w 12192000"/>
              <a:gd name="connsiteY3" fmla="*/ 95534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22829" y="95534"/>
                </a:moveTo>
                <a:lnTo>
                  <a:pt x="122829" y="6741994"/>
                </a:lnTo>
                <a:lnTo>
                  <a:pt x="12050972" y="6741994"/>
                </a:lnTo>
                <a:lnTo>
                  <a:pt x="12050972" y="95534"/>
                </a:lnTo>
                <a:close/>
                <a:moveTo>
                  <a:pt x="0" y="0"/>
                </a:moveTo>
                <a:lnTo>
                  <a:pt x="12192000" y="0"/>
                </a:lnTo>
                <a:lnTo>
                  <a:pt x="12192000" y="6858000"/>
                </a:lnTo>
                <a:lnTo>
                  <a:pt x="0" y="6858000"/>
                </a:lnTo>
                <a:close/>
              </a:path>
            </a:pathLst>
          </a:custGeom>
          <a:gradFill flip="none" rotWithShape="1">
            <a:gsLst>
              <a:gs pos="80000">
                <a:srgbClr val="FFFF00"/>
              </a:gs>
              <a:gs pos="24000">
                <a:srgbClr val="60943D"/>
              </a:gs>
              <a:gs pos="0">
                <a:srgbClr val="FFFF00"/>
              </a:gs>
              <a:gs pos="54000">
                <a:srgbClr val="FFFF00"/>
              </a:gs>
              <a:gs pos="100000">
                <a:srgbClr val="7030A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31298" y="83127"/>
            <a:ext cx="11922157" cy="6651780"/>
          </a:xfrm>
          <a:custGeom>
            <a:avLst/>
            <a:gdLst>
              <a:gd name="connsiteX0" fmla="*/ 126609 w 11929403"/>
              <a:gd name="connsiteY0" fmla="*/ 126609 h 6611815"/>
              <a:gd name="connsiteX1" fmla="*/ 126609 w 11929403"/>
              <a:gd name="connsiteY1" fmla="*/ 6471138 h 6611815"/>
              <a:gd name="connsiteX2" fmla="*/ 11788726 w 11929403"/>
              <a:gd name="connsiteY2" fmla="*/ 6471138 h 6611815"/>
              <a:gd name="connsiteX3" fmla="*/ 11788726 w 11929403"/>
              <a:gd name="connsiteY3" fmla="*/ 126609 h 6611815"/>
              <a:gd name="connsiteX4" fmla="*/ 0 w 11929403"/>
              <a:gd name="connsiteY4" fmla="*/ 0 h 6611815"/>
              <a:gd name="connsiteX5" fmla="*/ 11929403 w 11929403"/>
              <a:gd name="connsiteY5" fmla="*/ 0 h 6611815"/>
              <a:gd name="connsiteX6" fmla="*/ 11929403 w 11929403"/>
              <a:gd name="connsiteY6" fmla="*/ 6611815 h 6611815"/>
              <a:gd name="connsiteX7" fmla="*/ 0 w 11929403"/>
              <a:gd name="connsiteY7" fmla="*/ 6611815 h 6611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29403" h="6611815">
                <a:moveTo>
                  <a:pt x="126609" y="126609"/>
                </a:moveTo>
                <a:lnTo>
                  <a:pt x="126609" y="6471138"/>
                </a:lnTo>
                <a:lnTo>
                  <a:pt x="11788726" y="6471138"/>
                </a:lnTo>
                <a:lnTo>
                  <a:pt x="11788726" y="126609"/>
                </a:lnTo>
                <a:close/>
                <a:moveTo>
                  <a:pt x="0" y="0"/>
                </a:moveTo>
                <a:lnTo>
                  <a:pt x="11929403" y="0"/>
                </a:lnTo>
                <a:lnTo>
                  <a:pt x="11929403" y="6611815"/>
                </a:lnTo>
                <a:lnTo>
                  <a:pt x="0" y="6611815"/>
                </a:lnTo>
                <a:close/>
              </a:path>
            </a:pathLst>
          </a:custGeom>
          <a:gradFill>
            <a:gsLst>
              <a:gs pos="0">
                <a:srgbClr val="66FF99"/>
              </a:gs>
              <a:gs pos="100000">
                <a:srgbClr val="7979ED"/>
              </a:gs>
              <a:gs pos="22000">
                <a:srgbClr val="BB2970"/>
              </a:gs>
              <a:gs pos="68000">
                <a:srgbClr val="7752E0"/>
              </a:gs>
              <a:gs pos="23000">
                <a:srgbClr val="FFFF00"/>
              </a:gs>
              <a:gs pos="75000">
                <a:srgbClr val="FF0000"/>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590701" y="1703914"/>
            <a:ext cx="11245932" cy="36608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600" b="1" i="1" dirty="0">
              <a:solidFill>
                <a:schemeClr val="tx2">
                  <a:lumMod val="10000"/>
                </a:schemeClr>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graphicFrame>
        <p:nvGraphicFramePr>
          <p:cNvPr id="2" name="Table 2">
            <a:extLst>
              <a:ext uri="{FF2B5EF4-FFF2-40B4-BE49-F238E27FC236}">
                <a16:creationId xmlns:a16="http://schemas.microsoft.com/office/drawing/2014/main" id="{BABDD367-3563-4201-B7FE-DDACFA113AE0}"/>
              </a:ext>
            </a:extLst>
          </p:cNvPr>
          <p:cNvGraphicFramePr>
            <a:graphicFrameLocks noGrp="1"/>
          </p:cNvGraphicFramePr>
          <p:nvPr>
            <p:extLst>
              <p:ext uri="{D42A27DB-BD31-4B8C-83A1-F6EECF244321}">
                <p14:modId xmlns:p14="http://schemas.microsoft.com/office/powerpoint/2010/main" val="3390090159"/>
              </p:ext>
            </p:extLst>
          </p:nvPr>
        </p:nvGraphicFramePr>
        <p:xfrm>
          <a:off x="267127" y="719665"/>
          <a:ext cx="11569505" cy="5932902"/>
        </p:xfrm>
        <a:graphic>
          <a:graphicData uri="http://schemas.openxmlformats.org/drawingml/2006/table">
            <a:tbl>
              <a:tblPr firstRow="1" bandRow="1">
                <a:tableStyleId>{5C22544A-7EE6-4342-B048-85BDC9FD1C3A}</a:tableStyleId>
              </a:tblPr>
              <a:tblGrid>
                <a:gridCol w="4078842">
                  <a:extLst>
                    <a:ext uri="{9D8B030D-6E8A-4147-A177-3AD203B41FA5}">
                      <a16:colId xmlns:a16="http://schemas.microsoft.com/office/drawing/2014/main" val="2827640864"/>
                    </a:ext>
                  </a:extLst>
                </a:gridCol>
                <a:gridCol w="3513761">
                  <a:extLst>
                    <a:ext uri="{9D8B030D-6E8A-4147-A177-3AD203B41FA5}">
                      <a16:colId xmlns:a16="http://schemas.microsoft.com/office/drawing/2014/main" val="3435529293"/>
                    </a:ext>
                  </a:extLst>
                </a:gridCol>
                <a:gridCol w="3976902">
                  <a:extLst>
                    <a:ext uri="{9D8B030D-6E8A-4147-A177-3AD203B41FA5}">
                      <a16:colId xmlns:a16="http://schemas.microsoft.com/office/drawing/2014/main" val="2490550623"/>
                    </a:ext>
                  </a:extLst>
                </a:gridCol>
              </a:tblGrid>
              <a:tr h="62461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3200" b="1" kern="1200" dirty="0">
                          <a:solidFill>
                            <a:schemeClr val="bg1"/>
                          </a:solidFill>
                          <a:latin typeface="Arial" pitchFamily="34" charset="0"/>
                          <a:ea typeface="+mn-ea"/>
                          <a:cs typeface="Arial" pitchFamily="34" charset="0"/>
                        </a:rPr>
                        <a:t> </a:t>
                      </a:r>
                      <a:r>
                        <a:rPr lang="ar-SA" sz="3200" b="1" kern="1200" dirty="0">
                          <a:solidFill>
                            <a:schemeClr val="bg1"/>
                          </a:solidFill>
                          <a:latin typeface="Arial" pitchFamily="34" charset="0"/>
                          <a:ea typeface="+mn-ea"/>
                          <a:cs typeface="Arial" pitchFamily="34" charset="0"/>
                        </a:rPr>
                        <a:t>أَلَّا تَعْدِلُوا</a:t>
                      </a:r>
                      <a:r>
                        <a:rPr lang="en-US" sz="3200" b="1" kern="1200" dirty="0">
                          <a:solidFill>
                            <a:schemeClr val="bg1"/>
                          </a:solidFill>
                          <a:latin typeface="Arial" pitchFamily="34" charset="0"/>
                          <a:ea typeface="+mn-ea"/>
                          <a:cs typeface="Arial" pitchFamily="34" charset="0"/>
                        </a:rPr>
                        <a:t> -</a:t>
                      </a:r>
                      <a:r>
                        <a:rPr lang="en-US" sz="3200" b="1" kern="1200" baseline="0" dirty="0">
                          <a:solidFill>
                            <a:schemeClr val="bg1"/>
                          </a:solidFill>
                          <a:latin typeface="Arial" pitchFamily="34" charset="0"/>
                          <a:ea typeface="+mn-ea"/>
                          <a:cs typeface="Arial" pitchFamily="34" charset="0"/>
                        </a:rPr>
                        <a:t> </a:t>
                      </a:r>
                      <a:r>
                        <a:rPr lang="ar-SA" sz="3200" b="1" kern="1200" dirty="0">
                          <a:solidFill>
                            <a:schemeClr val="bg1"/>
                          </a:solidFill>
                          <a:latin typeface="Arial" pitchFamily="34" charset="0"/>
                          <a:ea typeface="+mn-ea"/>
                          <a:cs typeface="Arial" pitchFamily="34" charset="0"/>
                        </a:rPr>
                        <a:t> أَلَّا تُقْسِطُوا</a:t>
                      </a:r>
                      <a:endParaRPr lang="en-US" sz="3200" dirty="0">
                        <a:solidFill>
                          <a:schemeClr val="bg1"/>
                        </a:solidFill>
                        <a:latin typeface="Arial" pitchFamily="34" charset="0"/>
                        <a:cs typeface="Arial" pitchFamily="34" charset="0"/>
                      </a:endParaRPr>
                    </a:p>
                  </a:txBody>
                  <a:tcPr/>
                </a:tc>
                <a:tc>
                  <a:txBody>
                    <a:bodyPr/>
                    <a:lstStyle/>
                    <a:p>
                      <a:pPr algn="ctr"/>
                      <a:r>
                        <a:rPr lang="ar-SA" sz="3200" b="1" kern="1200" dirty="0">
                          <a:solidFill>
                            <a:schemeClr val="bg1"/>
                          </a:solidFill>
                          <a:latin typeface="Arial" pitchFamily="34" charset="0"/>
                          <a:ea typeface="+mn-ea"/>
                          <a:cs typeface="Arial" pitchFamily="34" charset="0"/>
                        </a:rPr>
                        <a:t>خِفْتُمْ </a:t>
                      </a:r>
                      <a:endParaRPr lang="en-US" sz="3200" dirty="0">
                        <a:solidFill>
                          <a:schemeClr val="bg1"/>
                        </a:solidFill>
                        <a:latin typeface="Arial" pitchFamily="34" charset="0"/>
                        <a:cs typeface="Arial"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SA" sz="3600" b="1" kern="1200" dirty="0">
                          <a:solidFill>
                            <a:schemeClr val="bg1"/>
                          </a:solidFill>
                          <a:latin typeface="KFGQPC Uthman Taha Naskh" panose="02000000000000000000" pitchFamily="2" charset="-78"/>
                          <a:ea typeface="+mn-ea"/>
                          <a:cs typeface="+mn-cs"/>
                        </a:rPr>
                        <a:t> وَلَا تَتَبَدَّلُوا</a:t>
                      </a:r>
                      <a:endParaRPr lang="en-US" sz="3600" dirty="0">
                        <a:solidFill>
                          <a:schemeClr val="bg1"/>
                        </a:solidFill>
                        <a:latin typeface="NikoshBAN" panose="02000000000000000000" pitchFamily="2" charset="0"/>
                        <a:cs typeface="+mn-cs"/>
                      </a:endParaRPr>
                    </a:p>
                  </a:txBody>
                  <a:tcPr/>
                </a:tc>
                <a:extLst>
                  <a:ext uri="{0D108BD9-81ED-4DB2-BD59-A6C34878D82A}">
                    <a16:rowId xmlns:a16="http://schemas.microsoft.com/office/drawing/2014/main" val="1540418143"/>
                  </a:ext>
                </a:extLst>
              </a:tr>
              <a:tr h="5292822">
                <a:tc>
                  <a:txBody>
                    <a:bodyPr/>
                    <a:lstStyle/>
                    <a:p>
                      <a:pPr algn="r" rtl="1"/>
                      <a:r>
                        <a:rPr lang="ar-SA" sz="3200" dirty="0">
                          <a:solidFill>
                            <a:schemeClr val="tx1"/>
                          </a:solidFill>
                          <a:latin typeface="Arial" pitchFamily="34" charset="0"/>
                          <a:cs typeface="Arial" pitchFamily="34" charset="0"/>
                        </a:rPr>
                        <a:t>صيغة:</a:t>
                      </a:r>
                      <a:r>
                        <a:rPr lang="ar-SA" sz="3200" baseline="0" dirty="0">
                          <a:solidFill>
                            <a:schemeClr val="tx1"/>
                          </a:solidFill>
                          <a:latin typeface="Arial" pitchFamily="34" charset="0"/>
                          <a:cs typeface="Arial" pitchFamily="34" charset="0"/>
                        </a:rPr>
                        <a:t> جمع مذكر حاضر</a:t>
                      </a:r>
                    </a:p>
                    <a:p>
                      <a:pPr algn="r" rtl="1"/>
                      <a:r>
                        <a:rPr lang="ar-SA" sz="3200" baseline="0" dirty="0">
                          <a:solidFill>
                            <a:schemeClr val="tx1"/>
                          </a:solidFill>
                          <a:latin typeface="Arial" pitchFamily="34" charset="0"/>
                          <a:cs typeface="Arial" pitchFamily="34" charset="0"/>
                        </a:rPr>
                        <a:t>بحث: </a:t>
                      </a:r>
                      <a:r>
                        <a:rPr lang="ar-SA" sz="2800" baseline="0" dirty="0">
                          <a:solidFill>
                            <a:schemeClr val="tx1"/>
                          </a:solidFill>
                          <a:latin typeface="Arial" pitchFamily="34" charset="0"/>
                          <a:cs typeface="Arial" pitchFamily="34" charset="0"/>
                        </a:rPr>
                        <a:t>نفى فعل مضارع معروف</a:t>
                      </a:r>
                    </a:p>
                    <a:p>
                      <a:pPr algn="r" rtl="1"/>
                      <a:r>
                        <a:rPr lang="ar-SA" sz="3200" baseline="0" dirty="0">
                          <a:solidFill>
                            <a:schemeClr val="tx1"/>
                          </a:solidFill>
                          <a:latin typeface="Arial" pitchFamily="34" charset="0"/>
                          <a:cs typeface="Arial" pitchFamily="34" charset="0"/>
                        </a:rPr>
                        <a:t>باب: إفعال| ضرب</a:t>
                      </a:r>
                      <a:endParaRPr lang="en-US" sz="3200" baseline="0" dirty="0">
                        <a:solidFill>
                          <a:schemeClr val="tx1"/>
                        </a:solidFill>
                        <a:latin typeface="Arial" pitchFamily="34" charset="0"/>
                        <a:cs typeface="Arial" pitchFamily="34" charset="0"/>
                      </a:endParaRPr>
                    </a:p>
                    <a:p>
                      <a:pPr algn="r" rtl="1"/>
                      <a:r>
                        <a:rPr lang="ar-SA" sz="3200" baseline="0" dirty="0">
                          <a:solidFill>
                            <a:schemeClr val="tx1"/>
                          </a:solidFill>
                          <a:latin typeface="Arial" pitchFamily="34" charset="0"/>
                          <a:cs typeface="Arial" pitchFamily="34" charset="0"/>
                        </a:rPr>
                        <a:t>مصدر: الإقساط | العدلُ</a:t>
                      </a:r>
                    </a:p>
                    <a:p>
                      <a:pPr algn="r" rtl="1"/>
                      <a:r>
                        <a:rPr lang="ar-SA" sz="3200" baseline="0" dirty="0">
                          <a:solidFill>
                            <a:schemeClr val="tx1"/>
                          </a:solidFill>
                          <a:latin typeface="Arial" pitchFamily="34" charset="0"/>
                          <a:cs typeface="Arial" pitchFamily="34" charset="0"/>
                        </a:rPr>
                        <a:t>مادة: ق+س+ط| ع+د+ل</a:t>
                      </a:r>
                    </a:p>
                    <a:p>
                      <a:pPr algn="r" rtl="1"/>
                      <a:r>
                        <a:rPr lang="ar-SA" sz="3200" baseline="0" dirty="0">
                          <a:solidFill>
                            <a:schemeClr val="tx1"/>
                          </a:solidFill>
                          <a:latin typeface="Arial" pitchFamily="34" charset="0"/>
                          <a:cs typeface="Arial" pitchFamily="34" charset="0"/>
                        </a:rPr>
                        <a:t>جنس: صحيح</a:t>
                      </a:r>
                    </a:p>
                    <a:p>
                      <a:pPr algn="r" rtl="1"/>
                      <a:r>
                        <a:rPr lang="ar-SA" sz="3200" baseline="0" dirty="0">
                          <a:solidFill>
                            <a:schemeClr val="tx1"/>
                          </a:solidFill>
                          <a:latin typeface="Arial" pitchFamily="34" charset="0"/>
                          <a:cs typeface="Arial" pitchFamily="34" charset="0"/>
                        </a:rPr>
                        <a:t>معنى: </a:t>
                      </a:r>
                      <a:r>
                        <a:rPr lang="bn-BD" sz="2400" baseline="0" dirty="0">
                          <a:solidFill>
                            <a:schemeClr val="tx1"/>
                          </a:solidFill>
                          <a:latin typeface="SutonnyOMJ" pitchFamily="2" charset="0"/>
                          <a:cs typeface="SutonnyOMJ" pitchFamily="2" charset="0"/>
                        </a:rPr>
                        <a:t>তোমরা সবিচার করতে পারবে না</a:t>
                      </a:r>
                      <a:endParaRPr lang="en-US" sz="2400" dirty="0">
                        <a:solidFill>
                          <a:schemeClr val="tx1"/>
                        </a:solidFill>
                        <a:latin typeface="SutonnyOMJ" pitchFamily="2" charset="0"/>
                        <a:cs typeface="SutonnyOMJ" pitchFamily="2" charset="0"/>
                      </a:endParaRPr>
                    </a:p>
                  </a:txBody>
                  <a:tcPr/>
                </a:tc>
                <a:tc>
                  <a:txBody>
                    <a:bodyPr/>
                    <a:lstStyle/>
                    <a:p>
                      <a:pPr algn="r" rtl="1"/>
                      <a:r>
                        <a:rPr lang="ar-SA" sz="3200" dirty="0">
                          <a:solidFill>
                            <a:schemeClr val="tx1"/>
                          </a:solidFill>
                          <a:latin typeface="Arial" pitchFamily="34" charset="0"/>
                          <a:cs typeface="Arial" pitchFamily="34" charset="0"/>
                        </a:rPr>
                        <a:t>صيغة:</a:t>
                      </a:r>
                      <a:r>
                        <a:rPr lang="ar-SA" sz="3200" baseline="0" dirty="0">
                          <a:solidFill>
                            <a:schemeClr val="tx1"/>
                          </a:solidFill>
                          <a:latin typeface="Arial" pitchFamily="34" charset="0"/>
                          <a:cs typeface="Arial" pitchFamily="34" charset="0"/>
                        </a:rPr>
                        <a:t> جمع مذكر حاضر</a:t>
                      </a:r>
                    </a:p>
                    <a:p>
                      <a:pPr algn="r" rtl="1"/>
                      <a:r>
                        <a:rPr lang="ar-SA" sz="3200" baseline="0" dirty="0">
                          <a:solidFill>
                            <a:schemeClr val="tx1"/>
                          </a:solidFill>
                          <a:latin typeface="Arial" pitchFamily="34" charset="0"/>
                          <a:cs typeface="Arial" pitchFamily="34" charset="0"/>
                        </a:rPr>
                        <a:t>بحث: </a:t>
                      </a:r>
                      <a:r>
                        <a:rPr lang="ar-SA" sz="2800" baseline="0" dirty="0">
                          <a:solidFill>
                            <a:schemeClr val="tx1"/>
                          </a:solidFill>
                          <a:latin typeface="Arial" pitchFamily="34" charset="0"/>
                          <a:cs typeface="Arial" pitchFamily="34" charset="0"/>
                        </a:rPr>
                        <a:t>إثبات فعل ماضى معروف</a:t>
                      </a:r>
                    </a:p>
                    <a:p>
                      <a:pPr algn="r" rtl="1"/>
                      <a:r>
                        <a:rPr lang="ar-SA" sz="3200" baseline="0" dirty="0">
                          <a:solidFill>
                            <a:schemeClr val="tx1"/>
                          </a:solidFill>
                          <a:latin typeface="Arial" pitchFamily="34" charset="0"/>
                          <a:cs typeface="Arial" pitchFamily="34" charset="0"/>
                        </a:rPr>
                        <a:t>باب: سمع – يسمع  </a:t>
                      </a:r>
                      <a:endParaRPr lang="en-US" sz="3200" baseline="0" dirty="0">
                        <a:solidFill>
                          <a:schemeClr val="tx1"/>
                        </a:solidFill>
                        <a:latin typeface="Arial" pitchFamily="34" charset="0"/>
                        <a:cs typeface="Arial" pitchFamily="34" charset="0"/>
                      </a:endParaRPr>
                    </a:p>
                    <a:p>
                      <a:pPr algn="r" rtl="1"/>
                      <a:r>
                        <a:rPr lang="ar-SA" sz="3200" baseline="0" dirty="0">
                          <a:solidFill>
                            <a:schemeClr val="tx1"/>
                          </a:solidFill>
                          <a:latin typeface="Arial" pitchFamily="34" charset="0"/>
                          <a:cs typeface="Arial" pitchFamily="34" charset="0"/>
                        </a:rPr>
                        <a:t>مصدر: الْخَوْفُ</a:t>
                      </a:r>
                    </a:p>
                    <a:p>
                      <a:pPr algn="r" rtl="1"/>
                      <a:r>
                        <a:rPr lang="ar-SA" sz="3200" baseline="0" dirty="0">
                          <a:solidFill>
                            <a:schemeClr val="tx1"/>
                          </a:solidFill>
                          <a:latin typeface="Arial" pitchFamily="34" charset="0"/>
                          <a:cs typeface="Arial" pitchFamily="34" charset="0"/>
                        </a:rPr>
                        <a:t>ماده: خ+و+ف</a:t>
                      </a:r>
                    </a:p>
                    <a:p>
                      <a:pPr algn="r" rtl="1"/>
                      <a:r>
                        <a:rPr lang="ar-SA" sz="3200" baseline="0" dirty="0">
                          <a:solidFill>
                            <a:schemeClr val="tx1"/>
                          </a:solidFill>
                          <a:latin typeface="Arial" pitchFamily="34" charset="0"/>
                          <a:cs typeface="Arial" pitchFamily="34" charset="0"/>
                        </a:rPr>
                        <a:t>جنس: أَجْوَف واوى</a:t>
                      </a:r>
                    </a:p>
                    <a:p>
                      <a:pPr algn="r" rtl="1"/>
                      <a:r>
                        <a:rPr lang="ar-SA" sz="3200" baseline="0" dirty="0">
                          <a:solidFill>
                            <a:schemeClr val="tx1"/>
                          </a:solidFill>
                          <a:latin typeface="Arial" pitchFamily="34" charset="0"/>
                          <a:cs typeface="Arial" pitchFamily="34" charset="0"/>
                        </a:rPr>
                        <a:t>معنى: </a:t>
                      </a:r>
                      <a:r>
                        <a:rPr lang="bn-BD" sz="2800" baseline="0" dirty="0">
                          <a:solidFill>
                            <a:schemeClr val="tx1"/>
                          </a:solidFill>
                          <a:latin typeface="SutonnyOMJ" pitchFamily="2" charset="0"/>
                          <a:cs typeface="SutonnyOMJ" pitchFamily="2" charset="0"/>
                        </a:rPr>
                        <a:t>তোমরা আশঙ্কা করো</a:t>
                      </a:r>
                      <a:endParaRPr lang="ur-PK" sz="3200" dirty="0">
                        <a:solidFill>
                          <a:schemeClr val="tx1"/>
                        </a:solidFill>
                        <a:latin typeface="SutonnyOMJ" pitchFamily="2" charset="0"/>
                        <a:cs typeface="Arial" pitchFamily="34" charset="0"/>
                      </a:endParaRPr>
                    </a:p>
                  </a:txBody>
                  <a:tcPr/>
                </a:tc>
                <a:tc>
                  <a:txBody>
                    <a:bodyPr/>
                    <a:lstStyle/>
                    <a:p>
                      <a:pPr algn="r" rtl="1"/>
                      <a:r>
                        <a:rPr lang="ar-SA" sz="3200" dirty="0">
                          <a:solidFill>
                            <a:schemeClr val="tx1"/>
                          </a:solidFill>
                          <a:latin typeface="KFGQPC Uthman Taha Naskh" panose="02000000000000000000" pitchFamily="2" charset="-78"/>
                          <a:cs typeface="+mn-cs"/>
                        </a:rPr>
                        <a:t>صيغة:</a:t>
                      </a:r>
                      <a:r>
                        <a:rPr lang="ar-SA" sz="3200" baseline="0" dirty="0">
                          <a:solidFill>
                            <a:schemeClr val="tx1"/>
                          </a:solidFill>
                          <a:latin typeface="KFGQPC Uthman Taha Naskh" panose="02000000000000000000" pitchFamily="2" charset="-78"/>
                          <a:cs typeface="+mn-cs"/>
                        </a:rPr>
                        <a:t> جمع مذكر حاضر</a:t>
                      </a:r>
                    </a:p>
                    <a:p>
                      <a:pPr algn="r" rtl="1"/>
                      <a:r>
                        <a:rPr lang="ar-SA" sz="3200" baseline="0" dirty="0">
                          <a:solidFill>
                            <a:schemeClr val="tx1"/>
                          </a:solidFill>
                          <a:latin typeface="KFGQPC Uthman Taha Naskh" panose="02000000000000000000" pitchFamily="2" charset="-78"/>
                          <a:cs typeface="+mn-cs"/>
                        </a:rPr>
                        <a:t>بحث: نهى حاضر معروف</a:t>
                      </a:r>
                    </a:p>
                    <a:p>
                      <a:pPr algn="r" rtl="1"/>
                      <a:r>
                        <a:rPr lang="ar-SA" sz="3200" baseline="0" dirty="0">
                          <a:solidFill>
                            <a:schemeClr val="tx1"/>
                          </a:solidFill>
                          <a:latin typeface="KFGQPC Uthman Taha Naskh" panose="02000000000000000000" pitchFamily="2" charset="-78"/>
                          <a:cs typeface="+mn-cs"/>
                        </a:rPr>
                        <a:t>باب: تفعل، </a:t>
                      </a:r>
                      <a:endParaRPr lang="en-US" sz="3200" baseline="0" dirty="0">
                        <a:solidFill>
                          <a:schemeClr val="tx1"/>
                        </a:solidFill>
                        <a:latin typeface="KFGQPC Uthman Taha Naskh" panose="02000000000000000000" pitchFamily="2" charset="-78"/>
                        <a:cs typeface="+mn-cs"/>
                      </a:endParaRPr>
                    </a:p>
                    <a:p>
                      <a:pPr algn="r" rtl="1"/>
                      <a:r>
                        <a:rPr lang="ar-SA" sz="3200" baseline="0" dirty="0">
                          <a:solidFill>
                            <a:schemeClr val="tx1"/>
                          </a:solidFill>
                          <a:latin typeface="KFGQPC Uthman Taha Naskh" panose="02000000000000000000" pitchFamily="2" charset="-78"/>
                          <a:cs typeface="+mn-cs"/>
                        </a:rPr>
                        <a:t>مصدر: التَّبَدُّلُ</a:t>
                      </a:r>
                    </a:p>
                    <a:p>
                      <a:pPr algn="r" rtl="1"/>
                      <a:r>
                        <a:rPr lang="ar-SA" sz="3200" baseline="0" dirty="0">
                          <a:solidFill>
                            <a:schemeClr val="tx1"/>
                          </a:solidFill>
                          <a:latin typeface="KFGQPC Uthman Taha Naskh" panose="02000000000000000000" pitchFamily="2" charset="-78"/>
                          <a:cs typeface="+mn-cs"/>
                        </a:rPr>
                        <a:t>ماده: ب+د+ل</a:t>
                      </a:r>
                    </a:p>
                    <a:p>
                      <a:pPr algn="r" rtl="1"/>
                      <a:r>
                        <a:rPr lang="ar-SA" sz="3200" baseline="0" dirty="0">
                          <a:solidFill>
                            <a:schemeClr val="tx1"/>
                          </a:solidFill>
                          <a:latin typeface="KFGQPC Uthman Taha Naskh" panose="02000000000000000000" pitchFamily="2" charset="-78"/>
                          <a:cs typeface="+mn-cs"/>
                        </a:rPr>
                        <a:t>جنس: صحيح</a:t>
                      </a:r>
                    </a:p>
                    <a:p>
                      <a:pPr algn="r" rtl="1"/>
                      <a:r>
                        <a:rPr lang="ar-SA" sz="3200" baseline="0" dirty="0">
                          <a:solidFill>
                            <a:schemeClr val="tx1"/>
                          </a:solidFill>
                          <a:latin typeface="KFGQPC Uthman Taha Naskh" panose="02000000000000000000" pitchFamily="2" charset="-78"/>
                          <a:cs typeface="+mn-cs"/>
                        </a:rPr>
                        <a:t>معنى: </a:t>
                      </a:r>
                      <a:r>
                        <a:rPr lang="bn-BD" sz="2800" baseline="0" dirty="0">
                          <a:solidFill>
                            <a:schemeClr val="tx1"/>
                          </a:solidFill>
                          <a:latin typeface="SutonnyOMJ" pitchFamily="2" charset="0"/>
                          <a:cs typeface="SutonnyOMJ" pitchFamily="2" charset="0"/>
                        </a:rPr>
                        <a:t>তোমরা পরিবর্তন করো না </a:t>
                      </a:r>
                      <a:endParaRPr lang="ur-PK" sz="2800" dirty="0">
                        <a:solidFill>
                          <a:schemeClr val="tx1"/>
                        </a:solidFill>
                        <a:latin typeface="SutonnyOMJ" pitchFamily="2" charset="0"/>
                        <a:cs typeface="+mn-cs"/>
                      </a:endParaRPr>
                    </a:p>
                    <a:p>
                      <a:endParaRPr lang="en-US" dirty="0"/>
                    </a:p>
                  </a:txBody>
                  <a:tcPr/>
                </a:tc>
                <a:extLst>
                  <a:ext uri="{0D108BD9-81ED-4DB2-BD59-A6C34878D82A}">
                    <a16:rowId xmlns:a16="http://schemas.microsoft.com/office/drawing/2014/main" val="2673817051"/>
                  </a:ext>
                </a:extLst>
              </a:tr>
            </a:tbl>
          </a:graphicData>
        </a:graphic>
      </p:graphicFrame>
      <p:sp>
        <p:nvSpPr>
          <p:cNvPr id="3" name="TextBox 2">
            <a:extLst>
              <a:ext uri="{FF2B5EF4-FFF2-40B4-BE49-F238E27FC236}">
                <a16:creationId xmlns:a16="http://schemas.microsoft.com/office/drawing/2014/main" id="{3AE60102-A43A-4958-95B0-68BFFD80F75D}"/>
              </a:ext>
            </a:extLst>
          </p:cNvPr>
          <p:cNvSpPr txBox="1"/>
          <p:nvPr/>
        </p:nvSpPr>
        <p:spPr>
          <a:xfrm>
            <a:off x="4524831" y="205433"/>
            <a:ext cx="7736441" cy="584775"/>
          </a:xfrm>
          <a:prstGeom prst="rect">
            <a:avLst/>
          </a:prstGeom>
          <a:noFill/>
        </p:spPr>
        <p:txBody>
          <a:bodyPr wrap="square" rtlCol="0">
            <a:spAutoFit/>
          </a:bodyPr>
          <a:lstStyle/>
          <a:p>
            <a:r>
              <a:rPr lang="bn-IN" sz="3200" b="1" dirty="0">
                <a:solidFill>
                  <a:srgbClr val="C00000"/>
                </a:solidFill>
                <a:latin typeface="Noto Serif Bengali"/>
                <a:ea typeface="Noto Serif Bengali"/>
                <a:cs typeface="Noto Serif Bengali"/>
                <a:sym typeface="Noto Serif Bengali"/>
              </a:rPr>
              <a:t>নির্বাচিত </a:t>
            </a:r>
            <a:r>
              <a:rPr lang="en-GB" sz="3200" b="1" dirty="0" err="1">
                <a:solidFill>
                  <a:srgbClr val="C00000"/>
                </a:solidFill>
              </a:rPr>
              <a:t>তাহকিক</a:t>
            </a:r>
            <a:r>
              <a:rPr lang="en-GB" sz="3200" b="1" dirty="0">
                <a:solidFill>
                  <a:srgbClr val="C00000"/>
                </a:solidFill>
              </a:rPr>
              <a:t>  </a:t>
            </a:r>
            <a:endParaRPr lang="en-US" sz="3200" b="1" dirty="0">
              <a:solidFill>
                <a:srgbClr val="C00000"/>
              </a:solidFill>
              <a:latin typeface="Noto Serif Bengali"/>
              <a:ea typeface="Noto Serif Bengali"/>
              <a:cs typeface="Noto Serif Bengali"/>
              <a:sym typeface="Noto Serif Bengali"/>
            </a:endParaRPr>
          </a:p>
        </p:txBody>
      </p:sp>
    </p:spTree>
    <p:extLst>
      <p:ext uri="{BB962C8B-B14F-4D97-AF65-F5344CB8AC3E}">
        <p14:creationId xmlns:p14="http://schemas.microsoft.com/office/powerpoint/2010/main" val="279967604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nodePh="1">
                                  <p:stCondLst>
                                    <p:cond delay="0"/>
                                  </p:stCondLst>
                                  <p:endCondLst>
                                    <p:cond evt="begin" delay="0">
                                      <p:tn val="5"/>
                                    </p:cond>
                                  </p:end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3">
            <a:extLst>
              <a:ext uri="{FF2B5EF4-FFF2-40B4-BE49-F238E27FC236}">
                <a16:creationId xmlns:a16="http://schemas.microsoft.com/office/drawing/2014/main" id="{F9C79C0C-B326-4F10-A77B-5BA8C5ACECEB}"/>
              </a:ext>
            </a:extLst>
          </p:cNvPr>
          <p:cNvSpPr/>
          <p:nvPr/>
        </p:nvSpPr>
        <p:spPr>
          <a:xfrm>
            <a:off x="0" y="0"/>
            <a:ext cx="12192000" cy="6858000"/>
          </a:xfrm>
          <a:custGeom>
            <a:avLst/>
            <a:gdLst>
              <a:gd name="connsiteX0" fmla="*/ 122829 w 12192000"/>
              <a:gd name="connsiteY0" fmla="*/ 95534 h 6858000"/>
              <a:gd name="connsiteX1" fmla="*/ 122829 w 12192000"/>
              <a:gd name="connsiteY1" fmla="*/ 6741994 h 6858000"/>
              <a:gd name="connsiteX2" fmla="*/ 12050972 w 12192000"/>
              <a:gd name="connsiteY2" fmla="*/ 6741994 h 6858000"/>
              <a:gd name="connsiteX3" fmla="*/ 12050972 w 12192000"/>
              <a:gd name="connsiteY3" fmla="*/ 95534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22829" y="95534"/>
                </a:moveTo>
                <a:lnTo>
                  <a:pt x="122829" y="6741994"/>
                </a:lnTo>
                <a:lnTo>
                  <a:pt x="12050972" y="6741994"/>
                </a:lnTo>
                <a:lnTo>
                  <a:pt x="12050972" y="95534"/>
                </a:lnTo>
                <a:close/>
                <a:moveTo>
                  <a:pt x="0" y="0"/>
                </a:moveTo>
                <a:lnTo>
                  <a:pt x="12192000" y="0"/>
                </a:lnTo>
                <a:lnTo>
                  <a:pt x="12192000" y="6858000"/>
                </a:lnTo>
                <a:lnTo>
                  <a:pt x="0" y="6858000"/>
                </a:lnTo>
                <a:close/>
              </a:path>
            </a:pathLst>
          </a:cu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7">
            <a:extLst>
              <a:ext uri="{FF2B5EF4-FFF2-40B4-BE49-F238E27FC236}">
                <a16:creationId xmlns:a16="http://schemas.microsoft.com/office/drawing/2014/main" id="{2A9D3545-FB98-46CA-95F9-9FE88ADF5FCD}"/>
              </a:ext>
            </a:extLst>
          </p:cNvPr>
          <p:cNvSpPr/>
          <p:nvPr/>
        </p:nvSpPr>
        <p:spPr>
          <a:xfrm>
            <a:off x="71919" y="61546"/>
            <a:ext cx="11969393" cy="6734907"/>
          </a:xfrm>
          <a:custGeom>
            <a:avLst/>
            <a:gdLst>
              <a:gd name="connsiteX0" fmla="*/ 126609 w 11929403"/>
              <a:gd name="connsiteY0" fmla="*/ 126609 h 6611815"/>
              <a:gd name="connsiteX1" fmla="*/ 126609 w 11929403"/>
              <a:gd name="connsiteY1" fmla="*/ 6471138 h 6611815"/>
              <a:gd name="connsiteX2" fmla="*/ 11788726 w 11929403"/>
              <a:gd name="connsiteY2" fmla="*/ 6471138 h 6611815"/>
              <a:gd name="connsiteX3" fmla="*/ 11788726 w 11929403"/>
              <a:gd name="connsiteY3" fmla="*/ 126609 h 6611815"/>
              <a:gd name="connsiteX4" fmla="*/ 0 w 11929403"/>
              <a:gd name="connsiteY4" fmla="*/ 0 h 6611815"/>
              <a:gd name="connsiteX5" fmla="*/ 11929403 w 11929403"/>
              <a:gd name="connsiteY5" fmla="*/ 0 h 6611815"/>
              <a:gd name="connsiteX6" fmla="*/ 11929403 w 11929403"/>
              <a:gd name="connsiteY6" fmla="*/ 6611815 h 6611815"/>
              <a:gd name="connsiteX7" fmla="*/ 0 w 11929403"/>
              <a:gd name="connsiteY7" fmla="*/ 6611815 h 6611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29403" h="6611815">
                <a:moveTo>
                  <a:pt x="126609" y="126609"/>
                </a:moveTo>
                <a:lnTo>
                  <a:pt x="126609" y="6471138"/>
                </a:lnTo>
                <a:lnTo>
                  <a:pt x="11788726" y="6471138"/>
                </a:lnTo>
                <a:lnTo>
                  <a:pt x="11788726" y="126609"/>
                </a:lnTo>
                <a:close/>
                <a:moveTo>
                  <a:pt x="0" y="0"/>
                </a:moveTo>
                <a:lnTo>
                  <a:pt x="11929403" y="0"/>
                </a:lnTo>
                <a:lnTo>
                  <a:pt x="11929403" y="6611815"/>
                </a:lnTo>
                <a:lnTo>
                  <a:pt x="0" y="6611815"/>
                </a:lnTo>
                <a:close/>
              </a:path>
            </a:pathLst>
          </a:custGeom>
          <a:gradFill>
            <a:gsLst>
              <a:gs pos="0">
                <a:srgbClr val="66FF99"/>
              </a:gs>
              <a:gs pos="100000">
                <a:srgbClr val="7979ED"/>
              </a:gs>
              <a:gs pos="22000">
                <a:srgbClr val="BB2970"/>
              </a:gs>
              <a:gs pos="68000">
                <a:srgbClr val="7752E0"/>
              </a:gs>
              <a:gs pos="23000">
                <a:srgbClr val="FFFF00"/>
              </a:gs>
              <a:gs pos="75000">
                <a:srgbClr val="FF0000"/>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CE0FB81-D578-4BF4-B8D9-0FFC053DC463}"/>
              </a:ext>
            </a:extLst>
          </p:cNvPr>
          <p:cNvSpPr txBox="1"/>
          <p:nvPr/>
        </p:nvSpPr>
        <p:spPr>
          <a:xfrm>
            <a:off x="2378466" y="220584"/>
            <a:ext cx="6102849" cy="646331"/>
          </a:xfrm>
          <a:prstGeom prst="rect">
            <a:avLst/>
          </a:prstGeom>
          <a:noFill/>
        </p:spPr>
        <p:txBody>
          <a:bodyPr wrap="square" rtlCol="0">
            <a:spAutoFit/>
          </a:bodyPr>
          <a:lstStyle/>
          <a:p>
            <a:pPr algn="ctr"/>
            <a:r>
              <a:rPr lang="en-US" sz="3600" dirty="0" err="1">
                <a:solidFill>
                  <a:srgbClr val="00B050"/>
                </a:solidFill>
              </a:rPr>
              <a:t>আয়াতের</a:t>
            </a:r>
            <a:r>
              <a:rPr lang="en-US" sz="3600" dirty="0">
                <a:solidFill>
                  <a:srgbClr val="00B050"/>
                </a:solidFill>
              </a:rPr>
              <a:t> </a:t>
            </a:r>
            <a:r>
              <a:rPr lang="en-US" sz="3600" dirty="0" err="1">
                <a:solidFill>
                  <a:srgbClr val="00B050"/>
                </a:solidFill>
              </a:rPr>
              <a:t>শিক্ষা</a:t>
            </a:r>
            <a:endParaRPr lang="en-US" sz="3600" dirty="0">
              <a:solidFill>
                <a:srgbClr val="00B050"/>
              </a:solidFill>
            </a:endParaRPr>
          </a:p>
        </p:txBody>
      </p:sp>
      <p:sp>
        <p:nvSpPr>
          <p:cNvPr id="5" name="Arrow: Notched Right 4">
            <a:extLst>
              <a:ext uri="{FF2B5EF4-FFF2-40B4-BE49-F238E27FC236}">
                <a16:creationId xmlns:a16="http://schemas.microsoft.com/office/drawing/2014/main" id="{2B3D26E2-8EDD-46C2-AC89-CC55D182B854}"/>
              </a:ext>
            </a:extLst>
          </p:cNvPr>
          <p:cNvSpPr/>
          <p:nvPr/>
        </p:nvSpPr>
        <p:spPr>
          <a:xfrm>
            <a:off x="3976100" y="748763"/>
            <a:ext cx="3082246" cy="195419"/>
          </a:xfrm>
          <a:prstGeom prst="notchedRightArrow">
            <a:avLst/>
          </a:prstGeom>
          <a:solidFill>
            <a:srgbClr val="FF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9B57B728-3F23-4D52-B22E-B18425EB0861}"/>
              </a:ext>
            </a:extLst>
          </p:cNvPr>
          <p:cNvSpPr txBox="1"/>
          <p:nvPr/>
        </p:nvSpPr>
        <p:spPr>
          <a:xfrm>
            <a:off x="241442" y="733246"/>
            <a:ext cx="11630346" cy="6124754"/>
          </a:xfrm>
          <a:prstGeom prst="rect">
            <a:avLst/>
          </a:prstGeom>
          <a:noFill/>
        </p:spPr>
        <p:txBody>
          <a:bodyPr wrap="square" rtlCol="0">
            <a:spAutoFit/>
          </a:bodyPr>
          <a:lstStyle/>
          <a:p>
            <a:r>
              <a:rPr lang="en-US" sz="2800" dirty="0">
                <a:solidFill>
                  <a:srgbClr val="92D050"/>
                </a:solidFill>
              </a:rPr>
              <a:t>১</a:t>
            </a:r>
            <a:r>
              <a:rPr lang="as-IN" sz="2800" dirty="0">
                <a:solidFill>
                  <a:srgbClr val="92D050"/>
                </a:solidFill>
              </a:rPr>
              <a:t> </a:t>
            </a:r>
            <a:r>
              <a:rPr lang="en-US" sz="3200" dirty="0" err="1">
                <a:solidFill>
                  <a:srgbClr val="92D050"/>
                </a:solidFill>
              </a:rPr>
              <a:t>নং</a:t>
            </a:r>
            <a:r>
              <a:rPr lang="as-IN" sz="2800" dirty="0">
                <a:solidFill>
                  <a:srgbClr val="92D050"/>
                </a:solidFill>
              </a:rPr>
              <a:t> </a:t>
            </a:r>
            <a:r>
              <a:rPr lang="as-IN" sz="3200" dirty="0">
                <a:solidFill>
                  <a:srgbClr val="92D050"/>
                </a:solidFill>
              </a:rPr>
              <a:t>আয়াতের শিক্ষা</a:t>
            </a:r>
            <a:endParaRPr lang="en-US" sz="3200" dirty="0">
              <a:solidFill>
                <a:srgbClr val="92D050"/>
              </a:solidFill>
            </a:endParaRPr>
          </a:p>
          <a:p>
            <a:pPr algn="just"/>
            <a:r>
              <a:rPr lang="en-US" sz="2400" dirty="0"/>
              <a:t>                 </a:t>
            </a:r>
            <a:r>
              <a:rPr lang="as-IN" sz="2400" dirty="0"/>
              <a:t>সব মানুষ এক পিতা-মাতা থেকে সৃষ্টি, তাই বর্ণ বা বংশের অহংকার করা নিষিদ্ধ।</a:t>
            </a:r>
            <a:endParaRPr lang="en-US" sz="2400" dirty="0"/>
          </a:p>
          <a:p>
            <a:pPr algn="just"/>
            <a:r>
              <a:rPr lang="en-US" sz="2400" dirty="0"/>
              <a:t>                 </a:t>
            </a:r>
            <a:r>
              <a:rPr lang="as-IN" sz="2400" dirty="0"/>
              <a:t>মানবজাতিকে সর্বদা আল্লাহকে ভয় করে চলার এবং তাঁর বিধান মেনে চলার নির্দেশ।</a:t>
            </a:r>
            <a:endParaRPr lang="en-US" sz="2400" dirty="0"/>
          </a:p>
          <a:p>
            <a:pPr algn="just"/>
            <a:r>
              <a:rPr lang="en-US" sz="2400" dirty="0"/>
              <a:t>                 </a:t>
            </a:r>
            <a:r>
              <a:rPr lang="as-IN" sz="2400" b="0" u="none" strike="noStrike" dirty="0">
                <a:effectLst/>
                <a:latin typeface="Google Sans"/>
              </a:rPr>
              <a:t>রক্তের সম্পর্ক রক্ষা করা বাধ্যতামূলক এবং তা ছিন্ন করা বড় গুনাহ।</a:t>
            </a:r>
          </a:p>
          <a:p>
            <a:r>
              <a:rPr lang="en-US" sz="2800" dirty="0">
                <a:solidFill>
                  <a:srgbClr val="92D050"/>
                </a:solidFill>
              </a:rPr>
              <a:t>২</a:t>
            </a:r>
            <a:r>
              <a:rPr lang="as-IN" sz="2800" dirty="0">
                <a:solidFill>
                  <a:srgbClr val="92D050"/>
                </a:solidFill>
              </a:rPr>
              <a:t> </a:t>
            </a:r>
            <a:r>
              <a:rPr lang="en-US" sz="3200" dirty="0" err="1">
                <a:solidFill>
                  <a:srgbClr val="92D050"/>
                </a:solidFill>
              </a:rPr>
              <a:t>নং</a:t>
            </a:r>
            <a:r>
              <a:rPr lang="as-IN" sz="2800" dirty="0">
                <a:solidFill>
                  <a:srgbClr val="92D050"/>
                </a:solidFill>
              </a:rPr>
              <a:t> </a:t>
            </a:r>
            <a:r>
              <a:rPr lang="as-IN" sz="3200" dirty="0">
                <a:solidFill>
                  <a:srgbClr val="92D050"/>
                </a:solidFill>
              </a:rPr>
              <a:t>আয়াতের শিক্ষা</a:t>
            </a:r>
            <a:endParaRPr lang="en-US" sz="3200" dirty="0">
              <a:solidFill>
                <a:srgbClr val="92D050"/>
              </a:solidFill>
            </a:endParaRPr>
          </a:p>
          <a:p>
            <a:r>
              <a:rPr lang="en-US" sz="2400" dirty="0"/>
              <a:t>                 </a:t>
            </a:r>
            <a:r>
              <a:rPr lang="as-IN" sz="2400" dirty="0"/>
              <a:t>এতিমের সম্পদ তাদের প্রাপ্তবয়স্ক হওয়া মাত্রই সততার সাথে ফিরিয়ে দিতে হবে।</a:t>
            </a:r>
            <a:endParaRPr lang="en-US" sz="2400" dirty="0"/>
          </a:p>
          <a:p>
            <a:r>
              <a:rPr lang="en-US" sz="2400" dirty="0"/>
              <a:t>                 </a:t>
            </a:r>
            <a:r>
              <a:rPr lang="as-IN" sz="2400" dirty="0"/>
              <a:t>নিজের খারাপ মালের সাথে এতিমের ভালো মাল অদলবদল করা যাবে না।</a:t>
            </a:r>
            <a:endParaRPr lang="en-US" sz="2400" dirty="0"/>
          </a:p>
          <a:p>
            <a:r>
              <a:rPr lang="en-US" sz="2400" dirty="0"/>
              <a:t>                 </a:t>
            </a:r>
            <a:r>
              <a:rPr lang="as-IN" sz="2400" dirty="0"/>
              <a:t>এতিমের সম্পদ অন্যায়ভাবে গ্রাস করা বা নিজের সম্পদের সাথে মিশিয়ে ফেলা </a:t>
            </a:r>
            <a:r>
              <a:rPr lang="en-US" sz="2400" dirty="0"/>
              <a:t>                 </a:t>
            </a:r>
            <a:r>
              <a:rPr lang="en-US" sz="1100" dirty="0"/>
              <a:t>.</a:t>
            </a:r>
            <a:r>
              <a:rPr lang="en-US" sz="2400" dirty="0"/>
              <a:t>                                                                     </a:t>
            </a:r>
            <a:r>
              <a:rPr lang="as-IN" sz="2400" dirty="0"/>
              <a:t>জঘন্যতম অপরাধ</a:t>
            </a:r>
            <a:r>
              <a:rPr lang="as-IN" sz="2800" dirty="0"/>
              <a:t>।</a:t>
            </a:r>
            <a:endParaRPr lang="en-US" sz="2800" dirty="0"/>
          </a:p>
          <a:p>
            <a:r>
              <a:rPr lang="en-US" sz="2800" dirty="0">
                <a:solidFill>
                  <a:srgbClr val="92D050"/>
                </a:solidFill>
              </a:rPr>
              <a:t>৩</a:t>
            </a:r>
            <a:r>
              <a:rPr lang="as-IN" sz="2800" dirty="0">
                <a:solidFill>
                  <a:srgbClr val="92D050"/>
                </a:solidFill>
              </a:rPr>
              <a:t> </a:t>
            </a:r>
            <a:r>
              <a:rPr lang="en-US" sz="3200" dirty="0" err="1">
                <a:solidFill>
                  <a:srgbClr val="92D050"/>
                </a:solidFill>
              </a:rPr>
              <a:t>নং</a:t>
            </a:r>
            <a:r>
              <a:rPr lang="as-IN" sz="2800" dirty="0">
                <a:solidFill>
                  <a:srgbClr val="92D050"/>
                </a:solidFill>
              </a:rPr>
              <a:t> </a:t>
            </a:r>
            <a:r>
              <a:rPr lang="as-IN" sz="3200" dirty="0">
                <a:solidFill>
                  <a:srgbClr val="92D050"/>
                </a:solidFill>
              </a:rPr>
              <a:t>আয়াতের শিক্ষা</a:t>
            </a:r>
            <a:endParaRPr lang="en-US" sz="3200" dirty="0">
              <a:solidFill>
                <a:srgbClr val="92D050"/>
              </a:solidFill>
            </a:endParaRPr>
          </a:p>
          <a:p>
            <a:r>
              <a:rPr lang="en-US" sz="2400" dirty="0"/>
              <a:t>                  </a:t>
            </a:r>
            <a:r>
              <a:rPr lang="as-IN" sz="2400" dirty="0"/>
              <a:t>অভিভাবক হিসেবে এতিম মেয়েদের বিয়ে করার ক্ষেত্রে তাদের মোহর ও হকের </a:t>
            </a:r>
            <a:r>
              <a:rPr lang="en-US" sz="2400" dirty="0"/>
              <a:t>                          </a:t>
            </a:r>
            <a:r>
              <a:rPr lang="en-US" sz="900" dirty="0"/>
              <a:t>.</a:t>
            </a:r>
            <a:r>
              <a:rPr lang="en-US" sz="2400" dirty="0"/>
              <a:t>                                            </a:t>
            </a:r>
            <a:r>
              <a:rPr lang="as-IN" sz="2400" dirty="0"/>
              <a:t>ব্যাপারে</a:t>
            </a:r>
            <a:r>
              <a:rPr lang="en-US" sz="2400" dirty="0"/>
              <a:t> </a:t>
            </a:r>
            <a:r>
              <a:rPr lang="as-IN" sz="2400" dirty="0"/>
              <a:t>পূর্ণ সুবিচার করতে হবে।</a:t>
            </a:r>
            <a:endParaRPr lang="en-US" sz="2400" dirty="0"/>
          </a:p>
          <a:p>
            <a:r>
              <a:rPr lang="en-US" sz="2400" dirty="0"/>
              <a:t>                 </a:t>
            </a:r>
            <a:r>
              <a:rPr lang="as-IN" sz="2400" dirty="0"/>
              <a:t>বিশেষ সামাজিক প্রয়োজনে একজন পুরুষ সর্বোচ্চ চারজন নারী বিয়ে করতে পারে।</a:t>
            </a:r>
            <a:endParaRPr lang="en-US" sz="2400" dirty="0"/>
          </a:p>
          <a:p>
            <a:r>
              <a:rPr lang="en-US" sz="2400" dirty="0"/>
              <a:t>                 </a:t>
            </a:r>
            <a:r>
              <a:rPr lang="as-IN" sz="2400" dirty="0"/>
              <a:t>একাধিক স্ত্রীর মধ্যে সমান অধিকার ও ইনসাফ কায়েম করতে না পারলে কেবল</a:t>
            </a:r>
            <a:r>
              <a:rPr lang="en-US" sz="2400" dirty="0"/>
              <a:t>                 </a:t>
            </a:r>
            <a:r>
              <a:rPr lang="as-IN" sz="2400" dirty="0"/>
              <a:t> </a:t>
            </a:r>
            <a:r>
              <a:rPr lang="en-US" sz="2400" dirty="0"/>
              <a:t>  </a:t>
            </a:r>
            <a:r>
              <a:rPr lang="en-US" sz="1200" dirty="0"/>
              <a:t>.</a:t>
            </a:r>
            <a:r>
              <a:rPr lang="en-US" sz="2400" dirty="0"/>
              <a:t>                                         </a:t>
            </a:r>
            <a:r>
              <a:rPr lang="as-IN" sz="2400" dirty="0"/>
              <a:t>একটি</a:t>
            </a:r>
            <a:r>
              <a:rPr lang="en-US" sz="2400" dirty="0"/>
              <a:t> </a:t>
            </a:r>
            <a:r>
              <a:rPr lang="as-IN" sz="2400" dirty="0"/>
              <a:t>বিয়ে করাই ইসলামের নির্দেশ।</a:t>
            </a:r>
            <a:endParaRPr lang="en-US" sz="2400" dirty="0"/>
          </a:p>
        </p:txBody>
      </p:sp>
      <p:sp>
        <p:nvSpPr>
          <p:cNvPr id="7" name="Star: 4 Points 6">
            <a:extLst>
              <a:ext uri="{FF2B5EF4-FFF2-40B4-BE49-F238E27FC236}">
                <a16:creationId xmlns:a16="http://schemas.microsoft.com/office/drawing/2014/main" id="{C99CCDB5-F1BD-4A6B-9C4F-29B620B15063}"/>
              </a:ext>
            </a:extLst>
          </p:cNvPr>
          <p:cNvSpPr/>
          <p:nvPr/>
        </p:nvSpPr>
        <p:spPr>
          <a:xfrm>
            <a:off x="1191802" y="1551398"/>
            <a:ext cx="236306" cy="174660"/>
          </a:xfrm>
          <a:prstGeom prst="star4">
            <a:avLst/>
          </a:prstGeom>
          <a:solidFill>
            <a:srgbClr val="C00000"/>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tar: 4 Points 7">
            <a:extLst>
              <a:ext uri="{FF2B5EF4-FFF2-40B4-BE49-F238E27FC236}">
                <a16:creationId xmlns:a16="http://schemas.microsoft.com/office/drawing/2014/main" id="{1F8D1AC2-35FD-42E9-8C74-97507DFDCDE3}"/>
              </a:ext>
            </a:extLst>
          </p:cNvPr>
          <p:cNvSpPr/>
          <p:nvPr/>
        </p:nvSpPr>
        <p:spPr>
          <a:xfrm>
            <a:off x="1191802" y="1890445"/>
            <a:ext cx="236306" cy="174660"/>
          </a:xfrm>
          <a:prstGeom prst="star4">
            <a:avLst/>
          </a:prstGeom>
          <a:solidFill>
            <a:srgbClr val="C00000"/>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tar: 4 Points 8">
            <a:extLst>
              <a:ext uri="{FF2B5EF4-FFF2-40B4-BE49-F238E27FC236}">
                <a16:creationId xmlns:a16="http://schemas.microsoft.com/office/drawing/2014/main" id="{E7C8899D-3142-473E-8912-727662522A07}"/>
              </a:ext>
            </a:extLst>
          </p:cNvPr>
          <p:cNvSpPr/>
          <p:nvPr/>
        </p:nvSpPr>
        <p:spPr>
          <a:xfrm>
            <a:off x="1191802" y="2244903"/>
            <a:ext cx="236306" cy="174660"/>
          </a:xfrm>
          <a:prstGeom prst="star4">
            <a:avLst/>
          </a:prstGeom>
          <a:solidFill>
            <a:srgbClr val="C00000"/>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tar: 4 Points 9">
            <a:extLst>
              <a:ext uri="{FF2B5EF4-FFF2-40B4-BE49-F238E27FC236}">
                <a16:creationId xmlns:a16="http://schemas.microsoft.com/office/drawing/2014/main" id="{AC589AEF-29E8-42BA-A4CF-30FA0B466491}"/>
              </a:ext>
            </a:extLst>
          </p:cNvPr>
          <p:cNvSpPr/>
          <p:nvPr/>
        </p:nvSpPr>
        <p:spPr>
          <a:xfrm>
            <a:off x="1191802" y="3127539"/>
            <a:ext cx="236306" cy="174660"/>
          </a:xfrm>
          <a:prstGeom prst="star4">
            <a:avLst/>
          </a:prstGeom>
          <a:solidFill>
            <a:srgbClr val="C00000"/>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tar: 4 Points 10">
            <a:extLst>
              <a:ext uri="{FF2B5EF4-FFF2-40B4-BE49-F238E27FC236}">
                <a16:creationId xmlns:a16="http://schemas.microsoft.com/office/drawing/2014/main" id="{83504D05-924F-46CC-AE29-83F4C3AA034A}"/>
              </a:ext>
            </a:extLst>
          </p:cNvPr>
          <p:cNvSpPr/>
          <p:nvPr/>
        </p:nvSpPr>
        <p:spPr>
          <a:xfrm>
            <a:off x="1191802" y="3428999"/>
            <a:ext cx="236306" cy="174660"/>
          </a:xfrm>
          <a:prstGeom prst="star4">
            <a:avLst/>
          </a:prstGeom>
          <a:solidFill>
            <a:srgbClr val="C00000"/>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tar: 4 Points 11">
            <a:extLst>
              <a:ext uri="{FF2B5EF4-FFF2-40B4-BE49-F238E27FC236}">
                <a16:creationId xmlns:a16="http://schemas.microsoft.com/office/drawing/2014/main" id="{C38D62A7-6DBF-40D0-A317-38F1F93B120F}"/>
              </a:ext>
            </a:extLst>
          </p:cNvPr>
          <p:cNvSpPr/>
          <p:nvPr/>
        </p:nvSpPr>
        <p:spPr>
          <a:xfrm>
            <a:off x="1227761" y="3858631"/>
            <a:ext cx="236306" cy="174660"/>
          </a:xfrm>
          <a:prstGeom prst="star4">
            <a:avLst/>
          </a:prstGeom>
          <a:solidFill>
            <a:srgbClr val="C00000"/>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tar: 4 Points 12">
            <a:extLst>
              <a:ext uri="{FF2B5EF4-FFF2-40B4-BE49-F238E27FC236}">
                <a16:creationId xmlns:a16="http://schemas.microsoft.com/office/drawing/2014/main" id="{9518A658-29A5-452B-9483-4E01D64C1FEA}"/>
              </a:ext>
            </a:extLst>
          </p:cNvPr>
          <p:cNvSpPr/>
          <p:nvPr/>
        </p:nvSpPr>
        <p:spPr>
          <a:xfrm>
            <a:off x="1186665" y="5159352"/>
            <a:ext cx="236306" cy="174660"/>
          </a:xfrm>
          <a:prstGeom prst="star4">
            <a:avLst/>
          </a:prstGeom>
          <a:solidFill>
            <a:srgbClr val="C00000"/>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tar: 4 Points 13">
            <a:extLst>
              <a:ext uri="{FF2B5EF4-FFF2-40B4-BE49-F238E27FC236}">
                <a16:creationId xmlns:a16="http://schemas.microsoft.com/office/drawing/2014/main" id="{3EAC4B04-F56C-4539-8BE5-ADFD32F10E6A}"/>
              </a:ext>
            </a:extLst>
          </p:cNvPr>
          <p:cNvSpPr/>
          <p:nvPr/>
        </p:nvSpPr>
        <p:spPr>
          <a:xfrm>
            <a:off x="1217487" y="6250235"/>
            <a:ext cx="236306" cy="174660"/>
          </a:xfrm>
          <a:prstGeom prst="star4">
            <a:avLst/>
          </a:prstGeom>
          <a:solidFill>
            <a:srgbClr val="C00000"/>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tar: 4 Points 14">
            <a:extLst>
              <a:ext uri="{FF2B5EF4-FFF2-40B4-BE49-F238E27FC236}">
                <a16:creationId xmlns:a16="http://schemas.microsoft.com/office/drawing/2014/main" id="{D4522DBC-B1F8-4E35-AB90-E8F384F0BA93}"/>
              </a:ext>
            </a:extLst>
          </p:cNvPr>
          <p:cNvSpPr/>
          <p:nvPr/>
        </p:nvSpPr>
        <p:spPr>
          <a:xfrm>
            <a:off x="1186665" y="5814544"/>
            <a:ext cx="236306" cy="174660"/>
          </a:xfrm>
          <a:prstGeom prst="star4">
            <a:avLst/>
          </a:prstGeom>
          <a:solidFill>
            <a:srgbClr val="C00000"/>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00167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0" y="0"/>
            <a:ext cx="12192000" cy="6858000"/>
          </a:xfrm>
          <a:custGeom>
            <a:avLst/>
            <a:gdLst>
              <a:gd name="connsiteX0" fmla="*/ 122829 w 12192000"/>
              <a:gd name="connsiteY0" fmla="*/ 95534 h 6858000"/>
              <a:gd name="connsiteX1" fmla="*/ 122829 w 12192000"/>
              <a:gd name="connsiteY1" fmla="*/ 6741994 h 6858000"/>
              <a:gd name="connsiteX2" fmla="*/ 12050972 w 12192000"/>
              <a:gd name="connsiteY2" fmla="*/ 6741994 h 6858000"/>
              <a:gd name="connsiteX3" fmla="*/ 12050972 w 12192000"/>
              <a:gd name="connsiteY3" fmla="*/ 95534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22829" y="95534"/>
                </a:moveTo>
                <a:lnTo>
                  <a:pt x="122829" y="6741994"/>
                </a:lnTo>
                <a:lnTo>
                  <a:pt x="12050972" y="6741994"/>
                </a:lnTo>
                <a:lnTo>
                  <a:pt x="12050972" y="95534"/>
                </a:lnTo>
                <a:close/>
                <a:moveTo>
                  <a:pt x="0" y="0"/>
                </a:moveTo>
                <a:lnTo>
                  <a:pt x="12192000" y="0"/>
                </a:lnTo>
                <a:lnTo>
                  <a:pt x="12192000" y="6858000"/>
                </a:lnTo>
                <a:lnTo>
                  <a:pt x="0" y="6858000"/>
                </a:lnTo>
                <a:close/>
              </a:path>
            </a:pathLst>
          </a:custGeom>
          <a:gradFill flip="none" rotWithShape="1">
            <a:gsLst>
              <a:gs pos="80000">
                <a:srgbClr val="FFFF00"/>
              </a:gs>
              <a:gs pos="24000">
                <a:srgbClr val="60943D"/>
              </a:gs>
              <a:gs pos="0">
                <a:srgbClr val="FFFF00"/>
              </a:gs>
              <a:gs pos="54000">
                <a:srgbClr val="FFFF00"/>
              </a:gs>
              <a:gs pos="100000">
                <a:srgbClr val="7030A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31298" y="83127"/>
            <a:ext cx="11922157" cy="6651780"/>
          </a:xfrm>
          <a:custGeom>
            <a:avLst/>
            <a:gdLst>
              <a:gd name="connsiteX0" fmla="*/ 126609 w 11929403"/>
              <a:gd name="connsiteY0" fmla="*/ 126609 h 6611815"/>
              <a:gd name="connsiteX1" fmla="*/ 126609 w 11929403"/>
              <a:gd name="connsiteY1" fmla="*/ 6471138 h 6611815"/>
              <a:gd name="connsiteX2" fmla="*/ 11788726 w 11929403"/>
              <a:gd name="connsiteY2" fmla="*/ 6471138 h 6611815"/>
              <a:gd name="connsiteX3" fmla="*/ 11788726 w 11929403"/>
              <a:gd name="connsiteY3" fmla="*/ 126609 h 6611815"/>
              <a:gd name="connsiteX4" fmla="*/ 0 w 11929403"/>
              <a:gd name="connsiteY4" fmla="*/ 0 h 6611815"/>
              <a:gd name="connsiteX5" fmla="*/ 11929403 w 11929403"/>
              <a:gd name="connsiteY5" fmla="*/ 0 h 6611815"/>
              <a:gd name="connsiteX6" fmla="*/ 11929403 w 11929403"/>
              <a:gd name="connsiteY6" fmla="*/ 6611815 h 6611815"/>
              <a:gd name="connsiteX7" fmla="*/ 0 w 11929403"/>
              <a:gd name="connsiteY7" fmla="*/ 6611815 h 6611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29403" h="6611815">
                <a:moveTo>
                  <a:pt x="126609" y="126609"/>
                </a:moveTo>
                <a:lnTo>
                  <a:pt x="126609" y="6471138"/>
                </a:lnTo>
                <a:lnTo>
                  <a:pt x="11788726" y="6471138"/>
                </a:lnTo>
                <a:lnTo>
                  <a:pt x="11788726" y="126609"/>
                </a:lnTo>
                <a:close/>
                <a:moveTo>
                  <a:pt x="0" y="0"/>
                </a:moveTo>
                <a:lnTo>
                  <a:pt x="11929403" y="0"/>
                </a:lnTo>
                <a:lnTo>
                  <a:pt x="11929403" y="6611815"/>
                </a:lnTo>
                <a:lnTo>
                  <a:pt x="0" y="6611815"/>
                </a:lnTo>
                <a:close/>
              </a:path>
            </a:pathLst>
          </a:custGeom>
          <a:gradFill>
            <a:gsLst>
              <a:gs pos="0">
                <a:srgbClr val="66FF99"/>
              </a:gs>
              <a:gs pos="100000">
                <a:srgbClr val="7979ED"/>
              </a:gs>
              <a:gs pos="22000">
                <a:srgbClr val="BB2970"/>
              </a:gs>
              <a:gs pos="68000">
                <a:srgbClr val="7752E0"/>
              </a:gs>
              <a:gs pos="23000">
                <a:srgbClr val="FFFF00"/>
              </a:gs>
              <a:gs pos="75000">
                <a:srgbClr val="FF0000"/>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2332234" y="825740"/>
            <a:ext cx="5592793" cy="1200329"/>
          </a:xfrm>
          <a:prstGeom prst="rect">
            <a:avLst/>
          </a:prstGeom>
          <a:noFill/>
        </p:spPr>
        <p:txBody>
          <a:bodyPr wrap="square" rtlCol="0">
            <a:spAutoFit/>
          </a:bodyPr>
          <a:lstStyle/>
          <a:p>
            <a:pPr algn="ctr"/>
            <a:r>
              <a:rPr lang="en-US" sz="7200" dirty="0" err="1">
                <a:solidFill>
                  <a:srgbClr val="00B0F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একক</a:t>
            </a:r>
            <a:r>
              <a:rPr lang="en-US" sz="7200" dirty="0">
                <a:solidFill>
                  <a:srgbClr val="00B0F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7200" dirty="0" err="1">
                <a:solidFill>
                  <a:srgbClr val="00B0F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কাজ</a:t>
            </a:r>
            <a:endParaRPr lang="en-US" sz="7200" dirty="0">
              <a:solidFill>
                <a:srgbClr val="00B0F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11" name="TextBox 10"/>
          <p:cNvSpPr txBox="1"/>
          <p:nvPr/>
        </p:nvSpPr>
        <p:spPr>
          <a:xfrm>
            <a:off x="8148792" y="2239381"/>
            <a:ext cx="3408218" cy="769441"/>
          </a:xfrm>
          <a:prstGeom prst="rect">
            <a:avLst/>
          </a:prstGeom>
          <a:noFill/>
        </p:spPr>
        <p:txBody>
          <a:bodyPr wrap="square" rtlCol="0">
            <a:spAutoFit/>
          </a:bodyPr>
          <a:lstStyle/>
          <a:p>
            <a:pPr algn="ctr"/>
            <a:r>
              <a:rPr lang="en-US" sz="4400" dirty="0" err="1">
                <a:solidFill>
                  <a:srgbClr val="00B05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সময়ঃ</a:t>
            </a:r>
            <a:r>
              <a:rPr lang="en-US" sz="4400" dirty="0">
                <a:solidFill>
                  <a:srgbClr val="00B05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০৫ </a:t>
            </a:r>
            <a:r>
              <a:rPr lang="en-US" sz="4400" dirty="0" err="1">
                <a:solidFill>
                  <a:srgbClr val="00B05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মিঃ</a:t>
            </a:r>
            <a:r>
              <a:rPr lang="en-US" sz="4400" dirty="0">
                <a:solidFill>
                  <a:srgbClr val="00B05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p>
        </p:txBody>
      </p:sp>
      <p:sp>
        <p:nvSpPr>
          <p:cNvPr id="3" name="TextBox 2"/>
          <p:cNvSpPr txBox="1"/>
          <p:nvPr/>
        </p:nvSpPr>
        <p:spPr>
          <a:xfrm>
            <a:off x="1425350" y="3494946"/>
            <a:ext cx="9334052" cy="830997"/>
          </a:xfrm>
          <a:prstGeom prst="rect">
            <a:avLst/>
          </a:prstGeom>
          <a:noFill/>
        </p:spPr>
        <p:txBody>
          <a:bodyPr wrap="square" rtlCol="0">
            <a:spAutoFit/>
          </a:bodyPr>
          <a:lstStyle/>
          <a:p>
            <a:pPr algn="just"/>
            <a:r>
              <a:rPr lang="ar-SA" sz="4400" b="1" dirty="0">
                <a:latin typeface="SutonnyOMJ" pitchFamily="2" charset="0"/>
                <a:cs typeface="Traditional Arabic" pitchFamily="2" charset="-78"/>
              </a:rPr>
              <a:t>إِنَّ اللَّهَ كَانَ عَلَيْكُمْ رَقِيبًا</a:t>
            </a:r>
            <a:r>
              <a:rPr lang="en-US" sz="4400" b="1" dirty="0">
                <a:latin typeface="SutonnyOMJ" pitchFamily="2" charset="0"/>
                <a:cs typeface="Traditional Arabic" pitchFamily="2" charset="-78"/>
              </a:rPr>
              <a:t> </a:t>
            </a:r>
            <a:r>
              <a:rPr lang="bn-BD" sz="4800" dirty="0">
                <a:ln w="0"/>
                <a:latin typeface="SutonnyOMJ" pitchFamily="2" charset="0"/>
                <a:cs typeface="SutonnyOMJ" pitchFamily="2" charset="0"/>
              </a:rPr>
              <a:t>এর তারকিব বিশ্লেষণ কর।</a:t>
            </a:r>
            <a:endParaRPr lang="bn-BD" sz="4400" dirty="0">
              <a:ln w="0"/>
              <a:latin typeface="SutonnyOMJ" pitchFamily="2" charset="0"/>
              <a:cs typeface="SutonnyOMJ" pitchFamily="2" charset="0"/>
            </a:endParaRPr>
          </a:p>
        </p:txBody>
      </p:sp>
      <p:sp>
        <p:nvSpPr>
          <p:cNvPr id="5" name="Arrow: Left-Right 4">
            <a:extLst>
              <a:ext uri="{FF2B5EF4-FFF2-40B4-BE49-F238E27FC236}">
                <a16:creationId xmlns:a16="http://schemas.microsoft.com/office/drawing/2014/main" id="{18840C08-08C5-4B9A-8567-B812B0ED1B7C}"/>
              </a:ext>
            </a:extLst>
          </p:cNvPr>
          <p:cNvSpPr/>
          <p:nvPr/>
        </p:nvSpPr>
        <p:spPr>
          <a:xfrm>
            <a:off x="2578069" y="1929700"/>
            <a:ext cx="5346958" cy="213312"/>
          </a:xfrm>
          <a:prstGeom prst="lef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14605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0" y="0"/>
            <a:ext cx="12192000" cy="6858000"/>
          </a:xfrm>
          <a:custGeom>
            <a:avLst/>
            <a:gdLst>
              <a:gd name="connsiteX0" fmla="*/ 122829 w 12192000"/>
              <a:gd name="connsiteY0" fmla="*/ 95534 h 6858000"/>
              <a:gd name="connsiteX1" fmla="*/ 122829 w 12192000"/>
              <a:gd name="connsiteY1" fmla="*/ 6741994 h 6858000"/>
              <a:gd name="connsiteX2" fmla="*/ 12050972 w 12192000"/>
              <a:gd name="connsiteY2" fmla="*/ 6741994 h 6858000"/>
              <a:gd name="connsiteX3" fmla="*/ 12050972 w 12192000"/>
              <a:gd name="connsiteY3" fmla="*/ 95534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22829" y="95534"/>
                </a:moveTo>
                <a:lnTo>
                  <a:pt x="122829" y="6741994"/>
                </a:lnTo>
                <a:lnTo>
                  <a:pt x="12050972" y="6741994"/>
                </a:lnTo>
                <a:lnTo>
                  <a:pt x="12050972" y="95534"/>
                </a:lnTo>
                <a:close/>
                <a:moveTo>
                  <a:pt x="0" y="0"/>
                </a:moveTo>
                <a:lnTo>
                  <a:pt x="12192000" y="0"/>
                </a:lnTo>
                <a:lnTo>
                  <a:pt x="12192000" y="6858000"/>
                </a:lnTo>
                <a:lnTo>
                  <a:pt x="0" y="6858000"/>
                </a:lnTo>
                <a:close/>
              </a:path>
            </a:pathLst>
          </a:custGeom>
          <a:gradFill flip="none" rotWithShape="1">
            <a:gsLst>
              <a:gs pos="80000">
                <a:srgbClr val="FFFF00"/>
              </a:gs>
              <a:gs pos="24000">
                <a:srgbClr val="60943D"/>
              </a:gs>
              <a:gs pos="0">
                <a:srgbClr val="FFFF00"/>
              </a:gs>
              <a:gs pos="54000">
                <a:srgbClr val="FFFF00"/>
              </a:gs>
              <a:gs pos="100000">
                <a:srgbClr val="7030A0"/>
              </a:gs>
            </a:gsLst>
            <a:lin ang="16200000" scaled="1"/>
            <a:tileRect/>
          </a:gra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Freeform 7"/>
          <p:cNvSpPr/>
          <p:nvPr/>
        </p:nvSpPr>
        <p:spPr>
          <a:xfrm>
            <a:off x="131298" y="83127"/>
            <a:ext cx="11922157" cy="6651780"/>
          </a:xfrm>
          <a:custGeom>
            <a:avLst/>
            <a:gdLst>
              <a:gd name="connsiteX0" fmla="*/ 126609 w 11929403"/>
              <a:gd name="connsiteY0" fmla="*/ 126609 h 6611815"/>
              <a:gd name="connsiteX1" fmla="*/ 126609 w 11929403"/>
              <a:gd name="connsiteY1" fmla="*/ 6471138 h 6611815"/>
              <a:gd name="connsiteX2" fmla="*/ 11788726 w 11929403"/>
              <a:gd name="connsiteY2" fmla="*/ 6471138 h 6611815"/>
              <a:gd name="connsiteX3" fmla="*/ 11788726 w 11929403"/>
              <a:gd name="connsiteY3" fmla="*/ 126609 h 6611815"/>
              <a:gd name="connsiteX4" fmla="*/ 0 w 11929403"/>
              <a:gd name="connsiteY4" fmla="*/ 0 h 6611815"/>
              <a:gd name="connsiteX5" fmla="*/ 11929403 w 11929403"/>
              <a:gd name="connsiteY5" fmla="*/ 0 h 6611815"/>
              <a:gd name="connsiteX6" fmla="*/ 11929403 w 11929403"/>
              <a:gd name="connsiteY6" fmla="*/ 6611815 h 6611815"/>
              <a:gd name="connsiteX7" fmla="*/ 0 w 11929403"/>
              <a:gd name="connsiteY7" fmla="*/ 6611815 h 6611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29403" h="6611815">
                <a:moveTo>
                  <a:pt x="126609" y="126609"/>
                </a:moveTo>
                <a:lnTo>
                  <a:pt x="126609" y="6471138"/>
                </a:lnTo>
                <a:lnTo>
                  <a:pt x="11788726" y="6471138"/>
                </a:lnTo>
                <a:lnTo>
                  <a:pt x="11788726" y="126609"/>
                </a:lnTo>
                <a:close/>
                <a:moveTo>
                  <a:pt x="0" y="0"/>
                </a:moveTo>
                <a:lnTo>
                  <a:pt x="11929403" y="0"/>
                </a:lnTo>
                <a:lnTo>
                  <a:pt x="11929403" y="6611815"/>
                </a:lnTo>
                <a:lnTo>
                  <a:pt x="0" y="6611815"/>
                </a:lnTo>
                <a:close/>
              </a:path>
            </a:pathLst>
          </a:custGeom>
          <a:solidFill>
            <a:srgbClr val="99FF33"/>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extBox 1">
            <a:extLst>
              <a:ext uri="{FF2B5EF4-FFF2-40B4-BE49-F238E27FC236}">
                <a16:creationId xmlns:a16="http://schemas.microsoft.com/office/drawing/2014/main" id="{79107FB2-FE0B-4C96-A96E-9259AB1A68F3}"/>
              </a:ext>
            </a:extLst>
          </p:cNvPr>
          <p:cNvSpPr txBox="1"/>
          <p:nvPr/>
        </p:nvSpPr>
        <p:spPr>
          <a:xfrm>
            <a:off x="3719245" y="842481"/>
            <a:ext cx="5774076" cy="1107996"/>
          </a:xfrm>
          <a:prstGeom prst="rect">
            <a:avLst/>
          </a:prstGeom>
          <a:noFill/>
        </p:spPr>
        <p:txBody>
          <a:bodyPr wrap="square" rtlCol="0">
            <a:spAutoFit/>
          </a:bodyPr>
          <a:lstStyle/>
          <a:p>
            <a:r>
              <a:rPr lang="en-US" sz="6600" b="1" dirty="0" err="1">
                <a:ln w="0"/>
                <a:solidFill>
                  <a:srgbClr val="00B050"/>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দলীয়</a:t>
            </a:r>
            <a:r>
              <a:rPr lang="en-US" sz="6600" b="1" dirty="0">
                <a:ln w="0"/>
                <a:solidFill>
                  <a:srgbClr val="00B050"/>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bn-BD" sz="6600" b="1" dirty="0">
                <a:ln w="0"/>
                <a:solidFill>
                  <a:srgbClr val="00B050"/>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কাজ</a:t>
            </a:r>
            <a:endParaRPr lang="en-US" sz="6600" b="1" cap="none" spc="0" dirty="0">
              <a:ln w="0"/>
              <a:solidFill>
                <a:srgbClr val="00B050"/>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sp>
        <p:nvSpPr>
          <p:cNvPr id="16" name="Arrow: Left-Right 15">
            <a:extLst>
              <a:ext uri="{FF2B5EF4-FFF2-40B4-BE49-F238E27FC236}">
                <a16:creationId xmlns:a16="http://schemas.microsoft.com/office/drawing/2014/main" id="{6B0E96C1-97D0-47AC-A498-E6A3E9E55C5B}"/>
              </a:ext>
            </a:extLst>
          </p:cNvPr>
          <p:cNvSpPr/>
          <p:nvPr/>
        </p:nvSpPr>
        <p:spPr>
          <a:xfrm>
            <a:off x="3541937" y="1845033"/>
            <a:ext cx="4926614" cy="218467"/>
          </a:xfrm>
          <a:prstGeom prst="lef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22B097A-354C-4CDB-A7AC-E84AAFD89715}"/>
              </a:ext>
            </a:extLst>
          </p:cNvPr>
          <p:cNvSpPr txBox="1"/>
          <p:nvPr/>
        </p:nvSpPr>
        <p:spPr>
          <a:xfrm>
            <a:off x="6349430" y="2063500"/>
            <a:ext cx="6102848" cy="646331"/>
          </a:xfrm>
          <a:prstGeom prst="rect">
            <a:avLst/>
          </a:prstGeom>
          <a:noFill/>
        </p:spPr>
        <p:txBody>
          <a:bodyPr wrap="square">
            <a:spAutoFit/>
          </a:bodyPr>
          <a:lstStyle/>
          <a:p>
            <a:pPr algn="ctr"/>
            <a:r>
              <a:rPr lang="en-US" sz="3600" dirty="0" err="1">
                <a:solidFill>
                  <a:srgbClr val="00B05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সময়ঃ</a:t>
            </a:r>
            <a:r>
              <a:rPr lang="en-US" sz="3600" dirty="0">
                <a:solidFill>
                  <a:srgbClr val="00B05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০৫ </a:t>
            </a:r>
            <a:r>
              <a:rPr lang="en-US" sz="3600" dirty="0" err="1">
                <a:solidFill>
                  <a:srgbClr val="00B05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মিঃ</a:t>
            </a:r>
            <a:r>
              <a:rPr lang="en-US" sz="3600" dirty="0">
                <a:solidFill>
                  <a:srgbClr val="00B05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p>
        </p:txBody>
      </p:sp>
      <p:sp>
        <p:nvSpPr>
          <p:cNvPr id="6" name="TextBox 5">
            <a:extLst>
              <a:ext uri="{FF2B5EF4-FFF2-40B4-BE49-F238E27FC236}">
                <a16:creationId xmlns:a16="http://schemas.microsoft.com/office/drawing/2014/main" id="{4C8E4832-6D74-4897-A48D-124F3CF3DC91}"/>
              </a:ext>
            </a:extLst>
          </p:cNvPr>
          <p:cNvSpPr txBox="1"/>
          <p:nvPr/>
        </p:nvSpPr>
        <p:spPr>
          <a:xfrm>
            <a:off x="267128" y="2948683"/>
            <a:ext cx="11476233" cy="1323439"/>
          </a:xfrm>
          <a:prstGeom prst="rect">
            <a:avLst/>
          </a:prstGeom>
          <a:noFill/>
        </p:spPr>
        <p:txBody>
          <a:bodyPr wrap="square" rtlCol="0">
            <a:spAutoFit/>
          </a:bodyPr>
          <a:lstStyle/>
          <a:p>
            <a:pPr algn="ctr"/>
            <a:r>
              <a:rPr lang="en-US" sz="4000" dirty="0" err="1"/>
              <a:t>আলোচ্য</a:t>
            </a:r>
            <a:r>
              <a:rPr lang="en-US" sz="4000" dirty="0"/>
              <a:t> ৩টি </a:t>
            </a:r>
            <a:r>
              <a:rPr lang="en-US" sz="4000" dirty="0" err="1"/>
              <a:t>আয়াত</a:t>
            </a:r>
            <a:r>
              <a:rPr lang="en-US" sz="4000" dirty="0"/>
              <a:t> </a:t>
            </a:r>
            <a:r>
              <a:rPr lang="en-US" sz="4000" dirty="0" err="1"/>
              <a:t>থেকে</a:t>
            </a:r>
            <a:r>
              <a:rPr lang="en-US" sz="4000" dirty="0"/>
              <a:t> </a:t>
            </a:r>
            <a:r>
              <a:rPr lang="ar-AE" sz="4000" dirty="0"/>
              <a:t>فعل مضارع </a:t>
            </a:r>
            <a:r>
              <a:rPr lang="en-US" sz="4000" dirty="0"/>
              <a:t> </a:t>
            </a:r>
            <a:r>
              <a:rPr lang="as-IN" sz="4000" dirty="0"/>
              <a:t>এর সিগাগুলো বের করে</a:t>
            </a:r>
            <a:r>
              <a:rPr lang="en-US" sz="4000" dirty="0"/>
              <a:t> </a:t>
            </a:r>
            <a:endParaRPr lang="as-IN" sz="4000" dirty="0"/>
          </a:p>
          <a:p>
            <a:pPr algn="ctr"/>
            <a:r>
              <a:rPr lang="ar-AE" sz="4000" dirty="0"/>
              <a:t>فعل ماضي</a:t>
            </a:r>
            <a:r>
              <a:rPr lang="en-US" sz="4000" dirty="0"/>
              <a:t>  </a:t>
            </a:r>
            <a:r>
              <a:rPr lang="as-IN" sz="4000" dirty="0"/>
              <a:t>তে রূপান্তর করো</a:t>
            </a:r>
            <a:r>
              <a:rPr lang="en-US" sz="4000" dirty="0"/>
              <a:t> ।</a:t>
            </a:r>
          </a:p>
        </p:txBody>
      </p:sp>
    </p:spTree>
    <p:extLst>
      <p:ext uri="{BB962C8B-B14F-4D97-AF65-F5344CB8AC3E}">
        <p14:creationId xmlns:p14="http://schemas.microsoft.com/office/powerpoint/2010/main" val="18807086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0" y="0"/>
            <a:ext cx="12192000" cy="6858000"/>
          </a:xfrm>
          <a:custGeom>
            <a:avLst/>
            <a:gdLst>
              <a:gd name="connsiteX0" fmla="*/ 122829 w 12192000"/>
              <a:gd name="connsiteY0" fmla="*/ 95534 h 6858000"/>
              <a:gd name="connsiteX1" fmla="*/ 122829 w 12192000"/>
              <a:gd name="connsiteY1" fmla="*/ 6741994 h 6858000"/>
              <a:gd name="connsiteX2" fmla="*/ 12050972 w 12192000"/>
              <a:gd name="connsiteY2" fmla="*/ 6741994 h 6858000"/>
              <a:gd name="connsiteX3" fmla="*/ 12050972 w 12192000"/>
              <a:gd name="connsiteY3" fmla="*/ 95534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22829" y="95534"/>
                </a:moveTo>
                <a:lnTo>
                  <a:pt x="122829" y="6741994"/>
                </a:lnTo>
                <a:lnTo>
                  <a:pt x="12050972" y="6741994"/>
                </a:lnTo>
                <a:lnTo>
                  <a:pt x="12050972" y="95534"/>
                </a:lnTo>
                <a:close/>
                <a:moveTo>
                  <a:pt x="0" y="0"/>
                </a:moveTo>
                <a:lnTo>
                  <a:pt x="12192000" y="0"/>
                </a:lnTo>
                <a:lnTo>
                  <a:pt x="12192000" y="6858000"/>
                </a:lnTo>
                <a:lnTo>
                  <a:pt x="0" y="6858000"/>
                </a:lnTo>
                <a:close/>
              </a:path>
            </a:pathLst>
          </a:custGeom>
          <a:gradFill flip="none" rotWithShape="1">
            <a:gsLst>
              <a:gs pos="80000">
                <a:srgbClr val="FFFF00"/>
              </a:gs>
              <a:gs pos="24000">
                <a:srgbClr val="60943D"/>
              </a:gs>
              <a:gs pos="0">
                <a:srgbClr val="FFFF00"/>
              </a:gs>
              <a:gs pos="54000">
                <a:srgbClr val="FFFF00"/>
              </a:gs>
              <a:gs pos="100000">
                <a:srgbClr val="7030A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31298" y="83127"/>
            <a:ext cx="11922157" cy="6651780"/>
          </a:xfrm>
          <a:custGeom>
            <a:avLst/>
            <a:gdLst>
              <a:gd name="connsiteX0" fmla="*/ 126609 w 11929403"/>
              <a:gd name="connsiteY0" fmla="*/ 126609 h 6611815"/>
              <a:gd name="connsiteX1" fmla="*/ 126609 w 11929403"/>
              <a:gd name="connsiteY1" fmla="*/ 6471138 h 6611815"/>
              <a:gd name="connsiteX2" fmla="*/ 11788726 w 11929403"/>
              <a:gd name="connsiteY2" fmla="*/ 6471138 h 6611815"/>
              <a:gd name="connsiteX3" fmla="*/ 11788726 w 11929403"/>
              <a:gd name="connsiteY3" fmla="*/ 126609 h 6611815"/>
              <a:gd name="connsiteX4" fmla="*/ 0 w 11929403"/>
              <a:gd name="connsiteY4" fmla="*/ 0 h 6611815"/>
              <a:gd name="connsiteX5" fmla="*/ 11929403 w 11929403"/>
              <a:gd name="connsiteY5" fmla="*/ 0 h 6611815"/>
              <a:gd name="connsiteX6" fmla="*/ 11929403 w 11929403"/>
              <a:gd name="connsiteY6" fmla="*/ 6611815 h 6611815"/>
              <a:gd name="connsiteX7" fmla="*/ 0 w 11929403"/>
              <a:gd name="connsiteY7" fmla="*/ 6611815 h 6611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29403" h="6611815">
                <a:moveTo>
                  <a:pt x="126609" y="126609"/>
                </a:moveTo>
                <a:lnTo>
                  <a:pt x="126609" y="6471138"/>
                </a:lnTo>
                <a:lnTo>
                  <a:pt x="11788726" y="6471138"/>
                </a:lnTo>
                <a:lnTo>
                  <a:pt x="11788726" y="126609"/>
                </a:lnTo>
                <a:close/>
                <a:moveTo>
                  <a:pt x="0" y="0"/>
                </a:moveTo>
                <a:lnTo>
                  <a:pt x="11929403" y="0"/>
                </a:lnTo>
                <a:lnTo>
                  <a:pt x="11929403" y="6611815"/>
                </a:lnTo>
                <a:lnTo>
                  <a:pt x="0" y="6611815"/>
                </a:lnTo>
                <a:close/>
              </a:path>
            </a:pathLst>
          </a:custGeom>
          <a:gradFill>
            <a:gsLst>
              <a:gs pos="0">
                <a:srgbClr val="66FF99"/>
              </a:gs>
              <a:gs pos="100000">
                <a:srgbClr val="7979ED"/>
              </a:gs>
              <a:gs pos="22000">
                <a:srgbClr val="BB2970"/>
              </a:gs>
              <a:gs pos="68000">
                <a:srgbClr val="7752E0"/>
              </a:gs>
              <a:gs pos="23000">
                <a:srgbClr val="FFFF00"/>
              </a:gs>
              <a:gs pos="75000">
                <a:srgbClr val="FF0000"/>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2644756" y="174911"/>
            <a:ext cx="5593278" cy="1107996"/>
          </a:xfrm>
          <a:prstGeom prst="rect">
            <a:avLst/>
          </a:prstGeom>
          <a:noFill/>
        </p:spPr>
        <p:txBody>
          <a:bodyPr wrap="square" rtlCol="0">
            <a:spAutoFit/>
          </a:bodyPr>
          <a:lstStyle/>
          <a:p>
            <a:pPr algn="ctr"/>
            <a:r>
              <a:rPr lang="en-US" sz="6600"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মূল্যায়ণঃ</a:t>
            </a:r>
            <a:endParaRPr lang="en-US" sz="66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3" name="TextBox 2"/>
          <p:cNvSpPr txBox="1"/>
          <p:nvPr/>
        </p:nvSpPr>
        <p:spPr>
          <a:xfrm>
            <a:off x="702151" y="1458367"/>
            <a:ext cx="11621147" cy="4524315"/>
          </a:xfrm>
          <a:prstGeom prst="rect">
            <a:avLst/>
          </a:prstGeom>
          <a:noFill/>
        </p:spPr>
        <p:txBody>
          <a:bodyPr wrap="square" rtlCol="0">
            <a:spAutoFit/>
          </a:bodyPr>
          <a:lstStyle/>
          <a:p>
            <a:pPr marL="91440"/>
            <a:r>
              <a:rPr lang="en-US" sz="316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১. </a:t>
            </a:r>
            <a:r>
              <a:rPr lang="as-IN" sz="3160" dirty="0"/>
              <a:t>আল্লাহ তাআলা মানবজাতিকে কী থেকে সৃষ্টি করেছেন </a:t>
            </a:r>
            <a:r>
              <a:rPr lang="en-US" sz="316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২. </a:t>
            </a:r>
            <a:r>
              <a:rPr lang="as-IN" sz="3160" dirty="0"/>
              <a:t>এতিমদের সম্পদের ব্যাপারে সাধারণ মানুষের প্রতি আল্লাহর মূল </a:t>
            </a:r>
            <a:r>
              <a:rPr lang="en-US" sz="3160" dirty="0"/>
              <a:t>                        </a:t>
            </a:r>
            <a:r>
              <a:rPr lang="en-US" sz="100" dirty="0"/>
              <a:t>. </a:t>
            </a:r>
            <a:r>
              <a:rPr lang="en-US" sz="3160" dirty="0"/>
              <a:t>         </a:t>
            </a:r>
            <a:r>
              <a:rPr lang="as-IN" sz="3160" dirty="0"/>
              <a:t>নির্দেশটি কী</a:t>
            </a:r>
            <a:r>
              <a:rPr lang="en-US" sz="3160" dirty="0"/>
              <a:t> </a:t>
            </a:r>
            <a:r>
              <a:rPr lang="en-US" sz="316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p>
          <a:p>
            <a:pPr marL="91440"/>
            <a:r>
              <a:rPr lang="en-US" sz="316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৩. </a:t>
            </a:r>
            <a:r>
              <a:rPr lang="as-IN" sz="3160" dirty="0"/>
              <a:t>এতিমদের সম্পদ নিজেদের সম্পদের সাথে মিশিয়ে গ্রাস করাকে </a:t>
            </a:r>
            <a:r>
              <a:rPr lang="en-US" sz="3160" dirty="0"/>
              <a:t>                      </a:t>
            </a:r>
            <a:r>
              <a:rPr lang="en-US" sz="1100" dirty="0"/>
              <a:t>.                         </a:t>
            </a:r>
            <a:r>
              <a:rPr lang="as-IN" sz="3160" dirty="0"/>
              <a:t>আয়াতে কী ধরনের অপরাধ হিসেবে উল্লেখ করা হয়েছে</a:t>
            </a:r>
            <a:r>
              <a:rPr lang="en-US" sz="3160" dirty="0"/>
              <a:t> </a:t>
            </a:r>
            <a:r>
              <a:rPr lang="en-US" sz="316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৪. </a:t>
            </a:r>
            <a:r>
              <a:rPr lang="as-IN" sz="3160" dirty="0"/>
              <a:t>ইসলামে এক সাথে সর্বোচ্চ কতজন নারীকে বিয়ে করার অনুমতি</a:t>
            </a:r>
            <a:r>
              <a:rPr lang="en-US" sz="3160" dirty="0"/>
              <a:t>                                                     </a:t>
            </a:r>
            <a:r>
              <a:rPr lang="as-IN" sz="3160" dirty="0"/>
              <a:t> </a:t>
            </a:r>
            <a:r>
              <a:rPr lang="en-US" sz="3160" dirty="0"/>
              <a:t>                                       </a:t>
            </a:r>
            <a:r>
              <a:rPr lang="en-US" sz="100" dirty="0"/>
              <a:t>.                                                                                                                                                                                                                                                               </a:t>
            </a:r>
            <a:r>
              <a:rPr lang="as-IN" sz="3160" dirty="0"/>
              <a:t>দেওয়া হয়েছে এবং এর প্রধান শর্তটি কী?</a:t>
            </a:r>
            <a:r>
              <a:rPr lang="en-US" sz="316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p>
          <a:p>
            <a:pPr marL="91440"/>
            <a:r>
              <a:rPr lang="en-US" sz="316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৫. </a:t>
            </a:r>
            <a:r>
              <a:rPr lang="as-IN" sz="3160" dirty="0"/>
              <a:t>যদি একাধিক স্ত্রীর মাঝে পূর্ণ সমতা ও ন্যায়বিচার নিশ্চিত করা </a:t>
            </a:r>
            <a:r>
              <a:rPr lang="en-US" sz="3160" dirty="0"/>
              <a:t>                     </a:t>
            </a:r>
            <a:r>
              <a:rPr lang="en-US" sz="800" dirty="0"/>
              <a:t>. </a:t>
            </a:r>
            <a:r>
              <a:rPr lang="en-US" sz="3160" dirty="0"/>
              <a:t>        </a:t>
            </a:r>
            <a:r>
              <a:rPr lang="as-IN" sz="3160" dirty="0"/>
              <a:t>সম্ভব না হয়, তবে আয়াতে কী নির্দেশ দেওয়া হয়েছে?</a:t>
            </a:r>
            <a:r>
              <a:rPr lang="en-US" sz="316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a:t>
            </a:r>
          </a:p>
        </p:txBody>
      </p:sp>
      <p:sp>
        <p:nvSpPr>
          <p:cNvPr id="11" name="TextBox 10"/>
          <p:cNvSpPr txBox="1"/>
          <p:nvPr/>
        </p:nvSpPr>
        <p:spPr>
          <a:xfrm>
            <a:off x="7290063" y="822569"/>
            <a:ext cx="3408218" cy="707886"/>
          </a:xfrm>
          <a:prstGeom prst="rect">
            <a:avLst/>
          </a:prstGeom>
          <a:noFill/>
        </p:spPr>
        <p:txBody>
          <a:bodyPr wrap="square" rtlCol="0">
            <a:spAutoFit/>
          </a:bodyPr>
          <a:lstStyle/>
          <a:p>
            <a:pPr algn="ctr"/>
            <a:r>
              <a:rPr lang="en-US" sz="4000"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সময়ঃ</a:t>
            </a:r>
            <a:r>
              <a:rPr lang="en-US" sz="40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১০মিঃ </a:t>
            </a:r>
          </a:p>
        </p:txBody>
      </p:sp>
      <p:sp>
        <p:nvSpPr>
          <p:cNvPr id="5" name="Arrow: Left-Right 4">
            <a:extLst>
              <a:ext uri="{FF2B5EF4-FFF2-40B4-BE49-F238E27FC236}">
                <a16:creationId xmlns:a16="http://schemas.microsoft.com/office/drawing/2014/main" id="{DD9CA0D2-414C-438F-B869-93A51AE881E9}"/>
              </a:ext>
            </a:extLst>
          </p:cNvPr>
          <p:cNvSpPr/>
          <p:nvPr/>
        </p:nvSpPr>
        <p:spPr>
          <a:xfrm>
            <a:off x="3474641" y="1176512"/>
            <a:ext cx="3684123" cy="207155"/>
          </a:xfrm>
          <a:prstGeom prst="lef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8759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0" y="0"/>
            <a:ext cx="12192000" cy="6858000"/>
          </a:xfrm>
          <a:custGeom>
            <a:avLst/>
            <a:gdLst>
              <a:gd name="connsiteX0" fmla="*/ 122829 w 12192000"/>
              <a:gd name="connsiteY0" fmla="*/ 95534 h 6858000"/>
              <a:gd name="connsiteX1" fmla="*/ 122829 w 12192000"/>
              <a:gd name="connsiteY1" fmla="*/ 6741994 h 6858000"/>
              <a:gd name="connsiteX2" fmla="*/ 12050972 w 12192000"/>
              <a:gd name="connsiteY2" fmla="*/ 6741994 h 6858000"/>
              <a:gd name="connsiteX3" fmla="*/ 12050972 w 12192000"/>
              <a:gd name="connsiteY3" fmla="*/ 95534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22829" y="95534"/>
                </a:moveTo>
                <a:lnTo>
                  <a:pt x="122829" y="6741994"/>
                </a:lnTo>
                <a:lnTo>
                  <a:pt x="12050972" y="6741994"/>
                </a:lnTo>
                <a:lnTo>
                  <a:pt x="12050972" y="95534"/>
                </a:lnTo>
                <a:close/>
                <a:moveTo>
                  <a:pt x="0" y="0"/>
                </a:moveTo>
                <a:lnTo>
                  <a:pt x="12192000" y="0"/>
                </a:lnTo>
                <a:lnTo>
                  <a:pt x="12192000" y="6858000"/>
                </a:lnTo>
                <a:lnTo>
                  <a:pt x="0" y="6858000"/>
                </a:lnTo>
                <a:close/>
              </a:path>
            </a:pathLst>
          </a:cu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31298" y="83127"/>
            <a:ext cx="11922157" cy="6651780"/>
          </a:xfrm>
          <a:custGeom>
            <a:avLst/>
            <a:gdLst>
              <a:gd name="connsiteX0" fmla="*/ 126609 w 11929403"/>
              <a:gd name="connsiteY0" fmla="*/ 126609 h 6611815"/>
              <a:gd name="connsiteX1" fmla="*/ 126609 w 11929403"/>
              <a:gd name="connsiteY1" fmla="*/ 6471138 h 6611815"/>
              <a:gd name="connsiteX2" fmla="*/ 11788726 w 11929403"/>
              <a:gd name="connsiteY2" fmla="*/ 6471138 h 6611815"/>
              <a:gd name="connsiteX3" fmla="*/ 11788726 w 11929403"/>
              <a:gd name="connsiteY3" fmla="*/ 126609 h 6611815"/>
              <a:gd name="connsiteX4" fmla="*/ 0 w 11929403"/>
              <a:gd name="connsiteY4" fmla="*/ 0 h 6611815"/>
              <a:gd name="connsiteX5" fmla="*/ 11929403 w 11929403"/>
              <a:gd name="connsiteY5" fmla="*/ 0 h 6611815"/>
              <a:gd name="connsiteX6" fmla="*/ 11929403 w 11929403"/>
              <a:gd name="connsiteY6" fmla="*/ 6611815 h 6611815"/>
              <a:gd name="connsiteX7" fmla="*/ 0 w 11929403"/>
              <a:gd name="connsiteY7" fmla="*/ 6611815 h 6611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29403" h="6611815">
                <a:moveTo>
                  <a:pt x="126609" y="126609"/>
                </a:moveTo>
                <a:lnTo>
                  <a:pt x="126609" y="6471138"/>
                </a:lnTo>
                <a:lnTo>
                  <a:pt x="11788726" y="6471138"/>
                </a:lnTo>
                <a:lnTo>
                  <a:pt x="11788726" y="126609"/>
                </a:lnTo>
                <a:close/>
                <a:moveTo>
                  <a:pt x="0" y="0"/>
                </a:moveTo>
                <a:lnTo>
                  <a:pt x="11929403" y="0"/>
                </a:lnTo>
                <a:lnTo>
                  <a:pt x="11929403" y="6611815"/>
                </a:lnTo>
                <a:lnTo>
                  <a:pt x="0" y="6611815"/>
                </a:lnTo>
                <a:close/>
              </a:path>
            </a:pathLst>
          </a:custGeom>
          <a:gradFill>
            <a:gsLst>
              <a:gs pos="0">
                <a:srgbClr val="66FF99"/>
              </a:gs>
              <a:gs pos="100000">
                <a:srgbClr val="7979ED"/>
              </a:gs>
              <a:gs pos="22000">
                <a:srgbClr val="BB2970"/>
              </a:gs>
              <a:gs pos="68000">
                <a:srgbClr val="7752E0"/>
              </a:gs>
              <a:gs pos="23000">
                <a:srgbClr val="FFFF00"/>
              </a:gs>
              <a:gs pos="75000">
                <a:srgbClr val="FF0000"/>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0B33E442-028F-47D6-9757-8F9E39618E6B}"/>
              </a:ext>
            </a:extLst>
          </p:cNvPr>
          <p:cNvSpPr txBox="1"/>
          <p:nvPr/>
        </p:nvSpPr>
        <p:spPr>
          <a:xfrm>
            <a:off x="4161033" y="606077"/>
            <a:ext cx="4284323" cy="1323439"/>
          </a:xfrm>
          <a:prstGeom prst="rect">
            <a:avLst/>
          </a:prstGeom>
          <a:noFill/>
        </p:spPr>
        <p:txBody>
          <a:bodyPr wrap="square" rtlCol="0">
            <a:spAutoFit/>
          </a:bodyPr>
          <a:lstStyle/>
          <a:p>
            <a:r>
              <a:rPr lang="bn-BD" sz="8000" b="1" dirty="0">
                <a:ln w="0"/>
                <a:solidFill>
                  <a:srgbClr val="0070C0"/>
                </a:solidFill>
                <a:effectLst>
                  <a:outerShdw blurRad="38100" dist="19050" dir="2700000" algn="tl" rotWithShape="0">
                    <a:schemeClr val="dk1">
                      <a:alpha val="40000"/>
                    </a:schemeClr>
                  </a:outerShdw>
                </a:effectLst>
                <a:latin typeface="SutonnyOMJ" pitchFamily="2" charset="0"/>
                <a:cs typeface="SutonnyOMJ" pitchFamily="2" charset="0"/>
              </a:rPr>
              <a:t>বাড়ির কাজ</a:t>
            </a:r>
            <a:endParaRPr lang="en-US" sz="8000" b="1" cap="none" spc="0" dirty="0">
              <a:ln w="0"/>
              <a:solidFill>
                <a:srgbClr val="0070C0"/>
              </a:solidFill>
              <a:effectLst>
                <a:outerShdw blurRad="38100" dist="19050" dir="2700000" algn="tl" rotWithShape="0">
                  <a:schemeClr val="dk1">
                    <a:alpha val="40000"/>
                  </a:schemeClr>
                </a:outerShdw>
              </a:effectLst>
              <a:latin typeface="SutonnyOMJ" pitchFamily="2" charset="0"/>
              <a:cs typeface="SutonnyOMJ" pitchFamily="2" charset="0"/>
            </a:endParaRPr>
          </a:p>
        </p:txBody>
      </p:sp>
      <p:sp>
        <p:nvSpPr>
          <p:cNvPr id="5" name="Arrow: Notched Right 4">
            <a:extLst>
              <a:ext uri="{FF2B5EF4-FFF2-40B4-BE49-F238E27FC236}">
                <a16:creationId xmlns:a16="http://schemas.microsoft.com/office/drawing/2014/main" id="{427309DA-90ED-4B82-BC98-247F2C839EB2}"/>
              </a:ext>
            </a:extLst>
          </p:cNvPr>
          <p:cNvSpPr/>
          <p:nvPr/>
        </p:nvSpPr>
        <p:spPr>
          <a:xfrm>
            <a:off x="3888925" y="1652114"/>
            <a:ext cx="4417886" cy="360529"/>
          </a:xfrm>
          <a:prstGeom prst="notched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C0EDC0E5-5B04-4499-8817-F449B4E73FB4}"/>
              </a:ext>
            </a:extLst>
          </p:cNvPr>
          <p:cNvSpPr txBox="1"/>
          <p:nvPr/>
        </p:nvSpPr>
        <p:spPr>
          <a:xfrm>
            <a:off x="719189" y="2531718"/>
            <a:ext cx="11168009" cy="1200329"/>
          </a:xfrm>
          <a:prstGeom prst="rect">
            <a:avLst/>
          </a:prstGeom>
          <a:noFill/>
        </p:spPr>
        <p:txBody>
          <a:bodyPr wrap="square" rtlCol="0">
            <a:spAutoFit/>
          </a:bodyPr>
          <a:lstStyle/>
          <a:p>
            <a:r>
              <a:rPr lang="ar-SA" sz="7200" b="1" dirty="0">
                <a:latin typeface="SutonnyOMJ" pitchFamily="2" charset="0"/>
                <a:cs typeface="Traditional Arabic" pitchFamily="2" charset="-78"/>
              </a:rPr>
              <a:t>طَابَ،</a:t>
            </a:r>
            <a:r>
              <a:rPr lang="ar-SA" sz="7200" b="1" dirty="0">
                <a:solidFill>
                  <a:schemeClr val="bg1"/>
                </a:solidFill>
                <a:latin typeface="SutonnyOMJ" pitchFamily="2" charset="0"/>
                <a:cs typeface="Traditional Arabic" pitchFamily="2" charset="-78"/>
              </a:rPr>
              <a:t> </a:t>
            </a:r>
            <a:r>
              <a:rPr lang="ar-SA" sz="7200" b="1" dirty="0">
                <a:latin typeface="SutonnyOMJ" pitchFamily="2" charset="0"/>
                <a:cs typeface="Traditional Arabic" pitchFamily="2" charset="-78"/>
              </a:rPr>
              <a:t>فَانْكِحُوا، مَلَكَتْ، أَلَّا تَعُولُوا</a:t>
            </a:r>
            <a:r>
              <a:rPr lang="en-US" sz="7200" b="1" dirty="0">
                <a:latin typeface="SutonnyOMJ" pitchFamily="2" charset="0"/>
                <a:cs typeface="Traditional Arabic" pitchFamily="2" charset="-78"/>
              </a:rPr>
              <a:t>,</a:t>
            </a:r>
            <a:r>
              <a:rPr lang="ar-SA" sz="7200" b="1" kern="1200" dirty="0">
                <a:solidFill>
                  <a:srgbClr val="FFC000"/>
                </a:solidFill>
                <a:latin typeface="Arial" pitchFamily="34" charset="0"/>
                <a:ea typeface="+mn-ea"/>
                <a:cs typeface="Arial" pitchFamily="34" charset="0"/>
              </a:rPr>
              <a:t> </a:t>
            </a:r>
            <a:r>
              <a:rPr lang="ar-SA" sz="7200" b="1" kern="1200" dirty="0">
                <a:latin typeface="Arial" pitchFamily="34" charset="0"/>
                <a:ea typeface="+mn-ea"/>
                <a:cs typeface="Arial" pitchFamily="34" charset="0"/>
              </a:rPr>
              <a:t>بَثَّ</a:t>
            </a:r>
            <a:endParaRPr lang="en-US" sz="7200" dirty="0">
              <a:latin typeface="Arial" pitchFamily="34" charset="0"/>
              <a:cs typeface="Arial" pitchFamily="34" charset="0"/>
            </a:endParaRPr>
          </a:p>
        </p:txBody>
      </p:sp>
      <p:sp>
        <p:nvSpPr>
          <p:cNvPr id="7" name="TextBox 6">
            <a:extLst>
              <a:ext uri="{FF2B5EF4-FFF2-40B4-BE49-F238E27FC236}">
                <a16:creationId xmlns:a16="http://schemas.microsoft.com/office/drawing/2014/main" id="{533BC34B-C3DF-419E-B526-3ABB9C4D4BF5}"/>
              </a:ext>
            </a:extLst>
          </p:cNvPr>
          <p:cNvSpPr txBox="1"/>
          <p:nvPr/>
        </p:nvSpPr>
        <p:spPr>
          <a:xfrm>
            <a:off x="583912" y="3861069"/>
            <a:ext cx="11438562" cy="1200329"/>
          </a:xfrm>
          <a:prstGeom prst="rect">
            <a:avLst/>
          </a:prstGeom>
          <a:noFill/>
        </p:spPr>
        <p:txBody>
          <a:bodyPr wrap="square" rtlCol="0">
            <a:spAutoFit/>
          </a:bodyPr>
          <a:lstStyle/>
          <a:p>
            <a:r>
              <a:rPr lang="bn-BD" sz="7200" b="1" dirty="0">
                <a:ln w="0"/>
                <a:latin typeface="SutonnyOMJ" pitchFamily="2" charset="0"/>
                <a:cs typeface="SutonnyOMJ" pitchFamily="2" charset="0"/>
              </a:rPr>
              <a:t>শব্দগুলোর তাহকীক করে</a:t>
            </a:r>
            <a:r>
              <a:rPr lang="en-US" sz="7200" b="1" dirty="0">
                <a:ln w="0"/>
                <a:latin typeface="SutonnyOMJ" pitchFamily="2" charset="0"/>
                <a:cs typeface="SutonnyOMJ" pitchFamily="2" charset="0"/>
              </a:rPr>
              <a:t> </a:t>
            </a:r>
            <a:r>
              <a:rPr lang="en-US" sz="7200" b="1" dirty="0" err="1">
                <a:ln w="0"/>
                <a:latin typeface="SutonnyOMJ" pitchFamily="2" charset="0"/>
                <a:cs typeface="SutonnyOMJ" pitchFamily="2" charset="0"/>
              </a:rPr>
              <a:t>নিয়ে</a:t>
            </a:r>
            <a:r>
              <a:rPr lang="en-US" sz="7200" b="1" dirty="0">
                <a:ln w="0"/>
                <a:latin typeface="SutonnyOMJ" pitchFamily="2" charset="0"/>
                <a:cs typeface="SutonnyOMJ" pitchFamily="2" charset="0"/>
              </a:rPr>
              <a:t> </a:t>
            </a:r>
            <a:r>
              <a:rPr lang="bn-BD" sz="7200" b="1" dirty="0">
                <a:ln w="0"/>
                <a:latin typeface="SutonnyOMJ" pitchFamily="2" charset="0"/>
                <a:cs typeface="SutonnyOMJ" pitchFamily="2" charset="0"/>
              </a:rPr>
              <a:t>আ</a:t>
            </a:r>
            <a:r>
              <a:rPr lang="en-US" sz="7200" b="1" dirty="0">
                <a:ln w="0"/>
                <a:latin typeface="SutonnyOMJ" pitchFamily="2" charset="0"/>
                <a:cs typeface="SutonnyOMJ" pitchFamily="2" charset="0"/>
              </a:rPr>
              <a:t>স</a:t>
            </a:r>
            <a:r>
              <a:rPr lang="bn-BD" sz="7200" b="1" dirty="0">
                <a:ln w="0"/>
                <a:latin typeface="SutonnyOMJ" pitchFamily="2" charset="0"/>
                <a:cs typeface="SutonnyOMJ" pitchFamily="2" charset="0"/>
              </a:rPr>
              <a:t>বে।</a:t>
            </a:r>
            <a:endParaRPr lang="en-US" sz="7200" b="1" dirty="0">
              <a:ln w="0"/>
              <a:latin typeface="SutonnyOMJ" pitchFamily="2" charset="0"/>
              <a:cs typeface="SutonnyOMJ" pitchFamily="2" charset="0"/>
            </a:endParaRPr>
          </a:p>
        </p:txBody>
      </p:sp>
      <p:sp>
        <p:nvSpPr>
          <p:cNvPr id="9" name="Action Button: Go Home 8">
            <a:hlinkClick r:id="" action="ppaction://hlinkshowjump?jump=firstslide" highlightClick="1"/>
            <a:extLst>
              <a:ext uri="{FF2B5EF4-FFF2-40B4-BE49-F238E27FC236}">
                <a16:creationId xmlns:a16="http://schemas.microsoft.com/office/drawing/2014/main" id="{11B76C27-3FB9-4E47-80DE-8C3A1327D351}"/>
              </a:ext>
            </a:extLst>
          </p:cNvPr>
          <p:cNvSpPr/>
          <p:nvPr/>
        </p:nvSpPr>
        <p:spPr>
          <a:xfrm>
            <a:off x="1061911" y="721219"/>
            <a:ext cx="1624293" cy="1250879"/>
          </a:xfrm>
          <a:prstGeom prst="actionButtonHome">
            <a:avLst/>
          </a:prstGeom>
          <a:solidFill>
            <a:schemeClr val="accent1">
              <a:lumMod val="20000"/>
              <a:lumOff val="80000"/>
            </a:schemeClr>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9086924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0" y="0"/>
            <a:ext cx="12192000" cy="6858000"/>
          </a:xfrm>
          <a:custGeom>
            <a:avLst/>
            <a:gdLst>
              <a:gd name="connsiteX0" fmla="*/ 122829 w 12192000"/>
              <a:gd name="connsiteY0" fmla="*/ 95534 h 6858000"/>
              <a:gd name="connsiteX1" fmla="*/ 122829 w 12192000"/>
              <a:gd name="connsiteY1" fmla="*/ 6741994 h 6858000"/>
              <a:gd name="connsiteX2" fmla="*/ 12050972 w 12192000"/>
              <a:gd name="connsiteY2" fmla="*/ 6741994 h 6858000"/>
              <a:gd name="connsiteX3" fmla="*/ 12050972 w 12192000"/>
              <a:gd name="connsiteY3" fmla="*/ 95534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22829" y="95534"/>
                </a:moveTo>
                <a:lnTo>
                  <a:pt x="122829" y="6741994"/>
                </a:lnTo>
                <a:lnTo>
                  <a:pt x="12050972" y="6741994"/>
                </a:lnTo>
                <a:lnTo>
                  <a:pt x="12050972" y="95534"/>
                </a:lnTo>
                <a:close/>
                <a:moveTo>
                  <a:pt x="0" y="0"/>
                </a:moveTo>
                <a:lnTo>
                  <a:pt x="12192000" y="0"/>
                </a:lnTo>
                <a:lnTo>
                  <a:pt x="12192000" y="6858000"/>
                </a:lnTo>
                <a:lnTo>
                  <a:pt x="0" y="6858000"/>
                </a:lnTo>
                <a:close/>
              </a:path>
            </a:pathLst>
          </a:custGeom>
          <a:gradFill flip="none" rotWithShape="1">
            <a:gsLst>
              <a:gs pos="80000">
                <a:srgbClr val="FFFF00"/>
              </a:gs>
              <a:gs pos="24000">
                <a:srgbClr val="60943D"/>
              </a:gs>
              <a:gs pos="0">
                <a:srgbClr val="FFFF00"/>
              </a:gs>
              <a:gs pos="54000">
                <a:srgbClr val="FFFF00"/>
              </a:gs>
              <a:gs pos="100000">
                <a:srgbClr val="7030A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31298" y="83127"/>
            <a:ext cx="11922157" cy="6651780"/>
          </a:xfrm>
          <a:custGeom>
            <a:avLst/>
            <a:gdLst>
              <a:gd name="connsiteX0" fmla="*/ 126609 w 11929403"/>
              <a:gd name="connsiteY0" fmla="*/ 126609 h 6611815"/>
              <a:gd name="connsiteX1" fmla="*/ 126609 w 11929403"/>
              <a:gd name="connsiteY1" fmla="*/ 6471138 h 6611815"/>
              <a:gd name="connsiteX2" fmla="*/ 11788726 w 11929403"/>
              <a:gd name="connsiteY2" fmla="*/ 6471138 h 6611815"/>
              <a:gd name="connsiteX3" fmla="*/ 11788726 w 11929403"/>
              <a:gd name="connsiteY3" fmla="*/ 126609 h 6611815"/>
              <a:gd name="connsiteX4" fmla="*/ 0 w 11929403"/>
              <a:gd name="connsiteY4" fmla="*/ 0 h 6611815"/>
              <a:gd name="connsiteX5" fmla="*/ 11929403 w 11929403"/>
              <a:gd name="connsiteY5" fmla="*/ 0 h 6611815"/>
              <a:gd name="connsiteX6" fmla="*/ 11929403 w 11929403"/>
              <a:gd name="connsiteY6" fmla="*/ 6611815 h 6611815"/>
              <a:gd name="connsiteX7" fmla="*/ 0 w 11929403"/>
              <a:gd name="connsiteY7" fmla="*/ 6611815 h 6611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29403" h="6611815">
                <a:moveTo>
                  <a:pt x="126609" y="126609"/>
                </a:moveTo>
                <a:lnTo>
                  <a:pt x="126609" y="6471138"/>
                </a:lnTo>
                <a:lnTo>
                  <a:pt x="11788726" y="6471138"/>
                </a:lnTo>
                <a:lnTo>
                  <a:pt x="11788726" y="126609"/>
                </a:lnTo>
                <a:close/>
                <a:moveTo>
                  <a:pt x="0" y="0"/>
                </a:moveTo>
                <a:lnTo>
                  <a:pt x="11929403" y="0"/>
                </a:lnTo>
                <a:lnTo>
                  <a:pt x="11929403" y="6611815"/>
                </a:lnTo>
                <a:lnTo>
                  <a:pt x="0" y="6611815"/>
                </a:lnTo>
                <a:close/>
              </a:path>
            </a:pathLst>
          </a:custGeom>
          <a:gradFill>
            <a:gsLst>
              <a:gs pos="0">
                <a:srgbClr val="66FF99"/>
              </a:gs>
              <a:gs pos="100000">
                <a:srgbClr val="7979ED"/>
              </a:gs>
              <a:gs pos="22000">
                <a:srgbClr val="BB2970"/>
              </a:gs>
              <a:gs pos="68000">
                <a:srgbClr val="7752E0"/>
              </a:gs>
              <a:gs pos="23000">
                <a:srgbClr val="FFFF00"/>
              </a:gs>
              <a:gs pos="75000">
                <a:srgbClr val="FF0000"/>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2202455" y="370856"/>
            <a:ext cx="7243010" cy="1191126"/>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b="1" dirty="0">
              <a:solidFill>
                <a:schemeClr val="tx1"/>
              </a:solidFill>
              <a:latin typeface="NikoshBAN" panose="02000000000000000000" pitchFamily="2" charset="0"/>
              <a:cs typeface="NikoshBAN" panose="02000000000000000000" pitchFamily="2" charset="0"/>
            </a:endParaRPr>
          </a:p>
        </p:txBody>
      </p:sp>
      <p:sp>
        <p:nvSpPr>
          <p:cNvPr id="2" name="TextBox 1"/>
          <p:cNvSpPr txBox="1"/>
          <p:nvPr/>
        </p:nvSpPr>
        <p:spPr>
          <a:xfrm>
            <a:off x="1095050" y="5345023"/>
            <a:ext cx="10224654" cy="1107996"/>
          </a:xfrm>
          <a:prstGeom prst="rect">
            <a:avLst/>
          </a:prstGeom>
          <a:noFill/>
        </p:spPr>
        <p:txBody>
          <a:bodyPr wrap="square" rtlCol="0">
            <a:spAutoFit/>
          </a:bodyPr>
          <a:lstStyle/>
          <a:p>
            <a:pPr algn="ctr"/>
            <a:r>
              <a:rPr lang="en-US" sz="6600" b="1" dirty="0" err="1">
                <a:solidFill>
                  <a:srgbClr val="00B05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সবাইকে</a:t>
            </a:r>
            <a:r>
              <a:rPr lang="en-US" sz="6600" b="1" dirty="0">
                <a:solidFill>
                  <a:srgbClr val="00B05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6600" b="1" dirty="0" err="1">
                <a:solidFill>
                  <a:srgbClr val="00B05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ধন্যবাদ</a:t>
            </a:r>
            <a:endParaRPr lang="en-US" sz="6600" b="1" dirty="0">
              <a:solidFill>
                <a:srgbClr val="00B05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3" name="Rectangle 2">
            <a:extLst>
              <a:ext uri="{FF2B5EF4-FFF2-40B4-BE49-F238E27FC236}">
                <a16:creationId xmlns:a16="http://schemas.microsoft.com/office/drawing/2014/main" id="{419DA9E9-D04F-4E24-B070-92D85BF73A53}"/>
              </a:ext>
            </a:extLst>
          </p:cNvPr>
          <p:cNvSpPr/>
          <p:nvPr/>
        </p:nvSpPr>
        <p:spPr>
          <a:xfrm>
            <a:off x="1017142" y="482884"/>
            <a:ext cx="9606337" cy="1715785"/>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27AE213-AC6D-423F-9D56-767CE4267A00}"/>
              </a:ext>
            </a:extLst>
          </p:cNvPr>
          <p:cNvSpPr/>
          <p:nvPr/>
        </p:nvSpPr>
        <p:spPr>
          <a:xfrm>
            <a:off x="768694" y="2106201"/>
            <a:ext cx="10224654" cy="204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ACEAF539-2C64-4CE6-A96C-CC52CA6AF032}"/>
              </a:ext>
            </a:extLst>
          </p:cNvPr>
          <p:cNvSpPr/>
          <p:nvPr/>
        </p:nvSpPr>
        <p:spPr>
          <a:xfrm>
            <a:off x="2722652" y="2279197"/>
            <a:ext cx="6722813" cy="2989781"/>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586024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nodePh="1">
                                  <p:stCondLst>
                                    <p:cond delay="0"/>
                                  </p:stCondLst>
                                  <p:endCondLst>
                                    <p:cond evt="begin" delay="0">
                                      <p:tn val="5"/>
                                    </p:cond>
                                  </p:end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0" y="0"/>
            <a:ext cx="12192000" cy="6858000"/>
          </a:xfrm>
          <a:custGeom>
            <a:avLst/>
            <a:gdLst>
              <a:gd name="connsiteX0" fmla="*/ 122829 w 12192000"/>
              <a:gd name="connsiteY0" fmla="*/ 95534 h 6858000"/>
              <a:gd name="connsiteX1" fmla="*/ 122829 w 12192000"/>
              <a:gd name="connsiteY1" fmla="*/ 6741994 h 6858000"/>
              <a:gd name="connsiteX2" fmla="*/ 12050972 w 12192000"/>
              <a:gd name="connsiteY2" fmla="*/ 6741994 h 6858000"/>
              <a:gd name="connsiteX3" fmla="*/ 12050972 w 12192000"/>
              <a:gd name="connsiteY3" fmla="*/ 95534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22829" y="95534"/>
                </a:moveTo>
                <a:lnTo>
                  <a:pt x="122829" y="6741994"/>
                </a:lnTo>
                <a:lnTo>
                  <a:pt x="12050972" y="6741994"/>
                </a:lnTo>
                <a:lnTo>
                  <a:pt x="12050972" y="95534"/>
                </a:lnTo>
                <a:close/>
                <a:moveTo>
                  <a:pt x="0" y="0"/>
                </a:moveTo>
                <a:lnTo>
                  <a:pt x="12192000" y="0"/>
                </a:lnTo>
                <a:lnTo>
                  <a:pt x="12192000" y="6858000"/>
                </a:lnTo>
                <a:lnTo>
                  <a:pt x="0" y="6858000"/>
                </a:lnTo>
                <a:close/>
              </a:path>
            </a:pathLst>
          </a:custGeom>
          <a:gradFill flip="none" rotWithShape="1">
            <a:gsLst>
              <a:gs pos="80000">
                <a:srgbClr val="FFFF00"/>
              </a:gs>
              <a:gs pos="24000">
                <a:srgbClr val="60943D"/>
              </a:gs>
              <a:gs pos="0">
                <a:srgbClr val="FFFF00"/>
              </a:gs>
              <a:gs pos="54000">
                <a:srgbClr val="FFFF00"/>
              </a:gs>
              <a:gs pos="100000">
                <a:srgbClr val="7030A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4194049" y="655269"/>
            <a:ext cx="3579827" cy="769441"/>
          </a:xfrm>
          <a:prstGeom prst="rect">
            <a:avLst/>
          </a:prstGeom>
        </p:spPr>
        <p:txBody>
          <a:bodyPr wrap="none">
            <a:spAutoFit/>
          </a:bodyPr>
          <a:lstStyle/>
          <a:p>
            <a:pPr algn="ctr"/>
            <a:r>
              <a:rPr lang="bn-IN" sz="4400" b="1" dirty="0">
                <a:solidFill>
                  <a:srgbClr val="0070C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পাঠ পরিচিতি</a:t>
            </a:r>
            <a:endParaRPr lang="en-US" sz="4400" b="1" dirty="0">
              <a:solidFill>
                <a:srgbClr val="0070C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16" name="Rounded Rectangle 15"/>
          <p:cNvSpPr/>
          <p:nvPr/>
        </p:nvSpPr>
        <p:spPr>
          <a:xfrm>
            <a:off x="90511" y="1869400"/>
            <a:ext cx="10474036" cy="3591659"/>
          </a:xfrm>
          <a:prstGeom prst="roundRect">
            <a:avLst/>
          </a:prstGeom>
          <a:no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400" dirty="0" err="1">
                <a:solidFill>
                  <a:schemeClr val="tx1"/>
                </a:solidFill>
                <a:effectLst>
                  <a:outerShdw blurRad="38100" dist="38100" dir="2700000" algn="tl">
                    <a:srgbClr val="000000">
                      <a:alpha val="43137"/>
                    </a:srgbClr>
                  </a:outerShdw>
                </a:effectLst>
                <a:latin typeface="NikoshBAN" panose="02000000000000000000"/>
                <a:cs typeface="NikoshBAN" panose="02000000000000000000" pitchFamily="2" charset="0"/>
              </a:rPr>
              <a:t>শ্রেণী</a:t>
            </a:r>
            <a:r>
              <a:rPr lang="bn-IN" sz="4400" dirty="0">
                <a:solidFill>
                  <a:schemeClr val="tx1"/>
                </a:solidFill>
                <a:effectLst>
                  <a:outerShdw blurRad="38100" dist="38100" dir="2700000" algn="tl">
                    <a:srgbClr val="000000">
                      <a:alpha val="43137"/>
                    </a:srgbClr>
                  </a:outerShdw>
                </a:effectLst>
                <a:latin typeface="NikoshBAN" panose="02000000000000000000"/>
                <a:cs typeface="NikoshBAN" panose="02000000000000000000" pitchFamily="2" charset="0"/>
              </a:rPr>
              <a:t>ঃ আলিম </a:t>
            </a:r>
            <a:r>
              <a:rPr lang="en-US" sz="4400" dirty="0" err="1">
                <a:solidFill>
                  <a:schemeClr val="tx1"/>
                </a:solidFill>
                <a:effectLst>
                  <a:outerShdw blurRad="38100" dist="38100" dir="2700000" algn="tl">
                    <a:srgbClr val="000000">
                      <a:alpha val="43137"/>
                    </a:srgbClr>
                  </a:outerShdw>
                </a:effectLst>
                <a:latin typeface="NikoshBAN" panose="02000000000000000000"/>
                <a:cs typeface="NikoshBAN" panose="02000000000000000000" pitchFamily="2" charset="0"/>
              </a:rPr>
              <a:t>প্রথম</a:t>
            </a:r>
            <a:r>
              <a:rPr lang="bn-IN" sz="4400" dirty="0">
                <a:solidFill>
                  <a:schemeClr val="tx1"/>
                </a:solidFill>
                <a:effectLst>
                  <a:outerShdw blurRad="38100" dist="38100" dir="2700000" algn="tl">
                    <a:srgbClr val="000000">
                      <a:alpha val="43137"/>
                    </a:srgbClr>
                  </a:outerShdw>
                </a:effectLst>
                <a:latin typeface="NikoshBAN" panose="02000000000000000000"/>
                <a:cs typeface="NikoshBAN" panose="02000000000000000000" pitchFamily="2" charset="0"/>
              </a:rPr>
              <a:t> বর্ষ </a:t>
            </a:r>
          </a:p>
          <a:p>
            <a:r>
              <a:rPr lang="en-US" sz="4400" dirty="0" err="1">
                <a:solidFill>
                  <a:schemeClr val="tx1"/>
                </a:solidFill>
                <a:effectLst>
                  <a:outerShdw blurRad="38100" dist="38100" dir="2700000" algn="tl">
                    <a:srgbClr val="000000">
                      <a:alpha val="43137"/>
                    </a:srgbClr>
                  </a:outerShdw>
                </a:effectLst>
                <a:latin typeface="NikoshBAN" panose="02000000000000000000"/>
                <a:cs typeface="NikoshBAN" panose="02000000000000000000" pitchFamily="2" charset="0"/>
              </a:rPr>
              <a:t>বিষয়</a:t>
            </a:r>
            <a:r>
              <a:rPr lang="bn-IN" sz="4400" dirty="0">
                <a:solidFill>
                  <a:schemeClr val="tx1"/>
                </a:solidFill>
                <a:effectLst>
                  <a:outerShdw blurRad="38100" dist="38100" dir="2700000" algn="tl">
                    <a:srgbClr val="000000">
                      <a:alpha val="43137"/>
                    </a:srgbClr>
                  </a:outerShdw>
                </a:effectLst>
                <a:latin typeface="NikoshBAN" panose="02000000000000000000"/>
                <a:cs typeface="NikoshBAN" panose="02000000000000000000" pitchFamily="2" charset="0"/>
              </a:rPr>
              <a:t>ঃ</a:t>
            </a:r>
            <a:r>
              <a:rPr lang="en-US" sz="4400" dirty="0">
                <a:solidFill>
                  <a:schemeClr val="tx1"/>
                </a:solidFill>
                <a:effectLst>
                  <a:outerShdw blurRad="38100" dist="38100" dir="2700000" algn="tl">
                    <a:srgbClr val="000000">
                      <a:alpha val="43137"/>
                    </a:srgbClr>
                  </a:outerShdw>
                </a:effectLst>
                <a:latin typeface="NikoshBAN" panose="02000000000000000000"/>
                <a:cs typeface="NikoshBAN" panose="02000000000000000000" pitchFamily="2" charset="0"/>
              </a:rPr>
              <a:t> </a:t>
            </a:r>
            <a:r>
              <a:rPr lang="bn-IN" sz="4400" dirty="0">
                <a:solidFill>
                  <a:schemeClr val="tx1"/>
                </a:solidFill>
                <a:effectLst>
                  <a:outerShdw blurRad="38100" dist="38100" dir="2700000" algn="tl">
                    <a:srgbClr val="000000">
                      <a:alpha val="43137"/>
                    </a:srgbClr>
                  </a:outerShdw>
                </a:effectLst>
                <a:latin typeface="NikoshBAN" panose="02000000000000000000"/>
                <a:cs typeface="NikoshBAN" panose="02000000000000000000" pitchFamily="2" charset="0"/>
              </a:rPr>
              <a:t>কুরআন মাজীদ  </a:t>
            </a:r>
          </a:p>
          <a:p>
            <a:pPr lvl="0"/>
            <a:r>
              <a:rPr lang="as-IN" sz="4400" dirty="0">
                <a:solidFill>
                  <a:schemeClr val="tx1"/>
                </a:solidFill>
                <a:latin typeface="NikoshBAN" panose="02000000000000000000"/>
                <a:ea typeface="Noto Serif Bengali"/>
                <a:cs typeface="Noto Serif Bengali"/>
                <a:sym typeface="Noto Serif Bengali"/>
              </a:rPr>
              <a:t>অধ্যায়: প্রথম (১ম </a:t>
            </a:r>
            <a:r>
              <a:rPr lang="en-US" sz="4400" dirty="0" err="1">
                <a:solidFill>
                  <a:schemeClr val="tx1"/>
                </a:solidFill>
                <a:latin typeface="NikoshBAN" panose="02000000000000000000"/>
                <a:ea typeface="Noto Serif Bengali"/>
                <a:cs typeface="Noto Serif Bengali"/>
                <a:sym typeface="Noto Serif Bengali"/>
              </a:rPr>
              <a:t>অনুচ্ছেদ</a:t>
            </a:r>
            <a:r>
              <a:rPr lang="as-IN" sz="4400" dirty="0">
                <a:solidFill>
                  <a:schemeClr val="tx1"/>
                </a:solidFill>
                <a:latin typeface="NikoshBAN" panose="02000000000000000000"/>
                <a:ea typeface="Noto Serif Bengali"/>
                <a:cs typeface="Noto Serif Bengali"/>
                <a:sym typeface="Noto Serif Bengali"/>
              </a:rPr>
              <a:t>)</a:t>
            </a:r>
            <a:endParaRPr lang="as-IN" sz="3200" dirty="0">
              <a:solidFill>
                <a:schemeClr val="tx1"/>
              </a:solidFill>
              <a:latin typeface="NikoshBAN" panose="02000000000000000000"/>
            </a:endParaRPr>
          </a:p>
          <a:p>
            <a:r>
              <a:rPr lang="bn-IN" sz="4400" dirty="0">
                <a:solidFill>
                  <a:schemeClr val="tx1"/>
                </a:solidFill>
                <a:effectLst>
                  <a:outerShdw blurRad="38100" dist="38100" dir="2700000" algn="tl">
                    <a:srgbClr val="000000">
                      <a:alpha val="43137"/>
                    </a:srgbClr>
                  </a:outerShdw>
                </a:effectLst>
                <a:latin typeface="NikoshBAN" panose="02000000000000000000"/>
                <a:cs typeface="NikoshBAN" panose="02000000000000000000" pitchFamily="2" charset="0"/>
              </a:rPr>
              <a:t>তারিখঃ </a:t>
            </a:r>
            <a:r>
              <a:rPr lang="en-US" sz="4400" dirty="0">
                <a:solidFill>
                  <a:schemeClr val="tx1"/>
                </a:solidFill>
                <a:effectLst>
                  <a:outerShdw blurRad="38100" dist="38100" dir="2700000" algn="tl">
                    <a:srgbClr val="000000">
                      <a:alpha val="43137"/>
                    </a:srgbClr>
                  </a:outerShdw>
                </a:effectLst>
                <a:latin typeface="NikoshBAN" panose="02000000000000000000"/>
                <a:cs typeface="NikoshBAN" panose="02000000000000000000" pitchFamily="2" charset="0"/>
              </a:rPr>
              <a:t>০১</a:t>
            </a:r>
            <a:r>
              <a:rPr lang="bn-IN" sz="4400" dirty="0">
                <a:solidFill>
                  <a:schemeClr val="tx1"/>
                </a:solidFill>
                <a:effectLst>
                  <a:outerShdw blurRad="38100" dist="38100" dir="2700000" algn="tl">
                    <a:srgbClr val="000000">
                      <a:alpha val="43137"/>
                    </a:srgbClr>
                  </a:outerShdw>
                </a:effectLst>
                <a:latin typeface="NikoshBAN" panose="02000000000000000000"/>
                <a:cs typeface="NikoshBAN" panose="02000000000000000000" pitchFamily="2" charset="0"/>
              </a:rPr>
              <a:t>/</a:t>
            </a:r>
            <a:r>
              <a:rPr lang="en-US" sz="4400" dirty="0">
                <a:solidFill>
                  <a:schemeClr val="tx1"/>
                </a:solidFill>
                <a:effectLst>
                  <a:outerShdw blurRad="38100" dist="38100" dir="2700000" algn="tl">
                    <a:srgbClr val="000000">
                      <a:alpha val="43137"/>
                    </a:srgbClr>
                  </a:outerShdw>
                </a:effectLst>
                <a:latin typeface="NikoshBAN" panose="02000000000000000000"/>
                <a:cs typeface="NikoshBAN" panose="02000000000000000000" pitchFamily="2" charset="0"/>
              </a:rPr>
              <a:t>০৫</a:t>
            </a:r>
            <a:r>
              <a:rPr lang="bn-IN" sz="4400" dirty="0">
                <a:solidFill>
                  <a:schemeClr val="tx1"/>
                </a:solidFill>
                <a:effectLst>
                  <a:outerShdw blurRad="38100" dist="38100" dir="2700000" algn="tl">
                    <a:srgbClr val="000000">
                      <a:alpha val="43137"/>
                    </a:srgbClr>
                  </a:outerShdw>
                </a:effectLst>
                <a:latin typeface="NikoshBAN" panose="02000000000000000000"/>
                <a:cs typeface="NikoshBAN" panose="02000000000000000000" pitchFamily="2" charset="0"/>
              </a:rPr>
              <a:t>/২</a:t>
            </a:r>
            <a:r>
              <a:rPr lang="en-US" sz="4400" dirty="0">
                <a:solidFill>
                  <a:schemeClr val="tx1"/>
                </a:solidFill>
                <a:effectLst>
                  <a:outerShdw blurRad="38100" dist="38100" dir="2700000" algn="tl">
                    <a:srgbClr val="000000">
                      <a:alpha val="43137"/>
                    </a:srgbClr>
                  </a:outerShdw>
                </a:effectLst>
                <a:latin typeface="NikoshBAN" panose="02000000000000000000"/>
                <a:cs typeface="NikoshBAN" panose="02000000000000000000" pitchFamily="2" charset="0"/>
              </a:rPr>
              <a:t>০২৬</a:t>
            </a:r>
            <a:r>
              <a:rPr lang="bn-IN" sz="4400" dirty="0">
                <a:solidFill>
                  <a:schemeClr val="tx1"/>
                </a:solidFill>
                <a:effectLst>
                  <a:outerShdw blurRad="38100" dist="38100" dir="2700000" algn="tl">
                    <a:srgbClr val="000000">
                      <a:alpha val="43137"/>
                    </a:srgbClr>
                  </a:outerShdw>
                </a:effectLst>
                <a:latin typeface="NikoshBAN" panose="02000000000000000000"/>
                <a:cs typeface="NikoshBAN" panose="02000000000000000000" pitchFamily="2" charset="0"/>
              </a:rPr>
              <a:t>ইং </a:t>
            </a:r>
            <a:endParaRPr lang="en-US" sz="4800" dirty="0">
              <a:solidFill>
                <a:schemeClr val="tx1"/>
              </a:solidFill>
              <a:effectLst>
                <a:outerShdw blurRad="38100" dist="38100" dir="2700000" algn="tl">
                  <a:srgbClr val="000000">
                    <a:alpha val="43137"/>
                  </a:srgbClr>
                </a:outerShdw>
              </a:effectLst>
              <a:latin typeface="NikoshBAN" panose="02000000000000000000"/>
            </a:endParaRPr>
          </a:p>
        </p:txBody>
      </p:sp>
      <p:sp>
        <p:nvSpPr>
          <p:cNvPr id="3" name="Arrow: Right 2">
            <a:extLst>
              <a:ext uri="{FF2B5EF4-FFF2-40B4-BE49-F238E27FC236}">
                <a16:creationId xmlns:a16="http://schemas.microsoft.com/office/drawing/2014/main" id="{636C4BDB-1781-48B1-B847-5E48A64A6169}"/>
              </a:ext>
            </a:extLst>
          </p:cNvPr>
          <p:cNvSpPr/>
          <p:nvPr/>
        </p:nvSpPr>
        <p:spPr>
          <a:xfrm>
            <a:off x="4064801" y="1306621"/>
            <a:ext cx="3838325" cy="152357"/>
          </a:xfrm>
          <a:prstGeom prst="rightArrow">
            <a:avLst/>
          </a:prstGeom>
          <a:solidFill>
            <a:srgbClr val="00B050"/>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5209F67-5801-43BC-837C-D36882713851}"/>
              </a:ext>
            </a:extLst>
          </p:cNvPr>
          <p:cNvSpPr/>
          <p:nvPr/>
        </p:nvSpPr>
        <p:spPr>
          <a:xfrm>
            <a:off x="8126859" y="1561670"/>
            <a:ext cx="3439825" cy="4792457"/>
          </a:xfrm>
          <a:prstGeom prst="rect">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795213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7"/>
          <p:cNvSpPr/>
          <p:nvPr/>
        </p:nvSpPr>
        <p:spPr>
          <a:xfrm>
            <a:off x="0" y="0"/>
            <a:ext cx="12192000" cy="6858000"/>
          </a:xfrm>
          <a:custGeom>
            <a:avLst/>
            <a:gdLst>
              <a:gd name="connsiteX0" fmla="*/ 126609 w 11929403"/>
              <a:gd name="connsiteY0" fmla="*/ 126609 h 6611815"/>
              <a:gd name="connsiteX1" fmla="*/ 126609 w 11929403"/>
              <a:gd name="connsiteY1" fmla="*/ 6471138 h 6611815"/>
              <a:gd name="connsiteX2" fmla="*/ 11788726 w 11929403"/>
              <a:gd name="connsiteY2" fmla="*/ 6471138 h 6611815"/>
              <a:gd name="connsiteX3" fmla="*/ 11788726 w 11929403"/>
              <a:gd name="connsiteY3" fmla="*/ 126609 h 6611815"/>
              <a:gd name="connsiteX4" fmla="*/ 0 w 11929403"/>
              <a:gd name="connsiteY4" fmla="*/ 0 h 6611815"/>
              <a:gd name="connsiteX5" fmla="*/ 11929403 w 11929403"/>
              <a:gd name="connsiteY5" fmla="*/ 0 h 6611815"/>
              <a:gd name="connsiteX6" fmla="*/ 11929403 w 11929403"/>
              <a:gd name="connsiteY6" fmla="*/ 6611815 h 6611815"/>
              <a:gd name="connsiteX7" fmla="*/ 0 w 11929403"/>
              <a:gd name="connsiteY7" fmla="*/ 6611815 h 6611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29403" h="6611815">
                <a:moveTo>
                  <a:pt x="126609" y="126609"/>
                </a:moveTo>
                <a:lnTo>
                  <a:pt x="126609" y="6471138"/>
                </a:lnTo>
                <a:lnTo>
                  <a:pt x="11788726" y="6471138"/>
                </a:lnTo>
                <a:lnTo>
                  <a:pt x="11788726" y="126609"/>
                </a:lnTo>
                <a:close/>
                <a:moveTo>
                  <a:pt x="0" y="0"/>
                </a:moveTo>
                <a:lnTo>
                  <a:pt x="11929403" y="0"/>
                </a:lnTo>
                <a:lnTo>
                  <a:pt x="11929403" y="6611815"/>
                </a:lnTo>
                <a:lnTo>
                  <a:pt x="0" y="6611815"/>
                </a:lnTo>
                <a:close/>
              </a:path>
            </a:pathLst>
          </a:custGeom>
          <a:gradFill>
            <a:gsLst>
              <a:gs pos="0">
                <a:srgbClr val="66FF99"/>
              </a:gs>
              <a:gs pos="100000">
                <a:srgbClr val="7979ED"/>
              </a:gs>
              <a:gs pos="22000">
                <a:srgbClr val="BB2970"/>
              </a:gs>
              <a:gs pos="68000">
                <a:srgbClr val="7752E0"/>
              </a:gs>
              <a:gs pos="23000">
                <a:srgbClr val="FFFF00"/>
              </a:gs>
              <a:gs pos="75000">
                <a:srgbClr val="FF0000"/>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2949736" y="794683"/>
            <a:ext cx="6579745" cy="769441"/>
          </a:xfrm>
          <a:prstGeom prst="rect">
            <a:avLst/>
          </a:prstGeom>
          <a:noFill/>
        </p:spPr>
        <p:txBody>
          <a:bodyPr wrap="square" rtlCol="0">
            <a:spAutoFit/>
          </a:bodyPr>
          <a:lstStyle/>
          <a:p>
            <a:r>
              <a:rPr lang="en-US" sz="4400" dirty="0" err="1">
                <a:solidFill>
                  <a:srgbClr val="00B05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প্রশ্নগুলোর</a:t>
            </a:r>
            <a:r>
              <a:rPr lang="en-US" sz="4400" dirty="0">
                <a:solidFill>
                  <a:srgbClr val="00B05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400" dirty="0" err="1">
                <a:solidFill>
                  <a:srgbClr val="00B05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উত্তর</a:t>
            </a:r>
            <a:r>
              <a:rPr lang="en-US" sz="4400" dirty="0">
                <a:solidFill>
                  <a:srgbClr val="00B05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400" dirty="0" err="1">
                <a:solidFill>
                  <a:srgbClr val="00B05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দাও</a:t>
            </a:r>
            <a:r>
              <a:rPr lang="en-US" sz="4400" dirty="0">
                <a:solidFill>
                  <a:srgbClr val="00B05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p>
        </p:txBody>
      </p:sp>
      <p:sp>
        <p:nvSpPr>
          <p:cNvPr id="4" name="TextBox 3">
            <a:extLst>
              <a:ext uri="{FF2B5EF4-FFF2-40B4-BE49-F238E27FC236}">
                <a16:creationId xmlns:a16="http://schemas.microsoft.com/office/drawing/2014/main" id="{1E464689-1BD8-4F53-8A36-603C5263A98D}"/>
              </a:ext>
            </a:extLst>
          </p:cNvPr>
          <p:cNvSpPr txBox="1"/>
          <p:nvPr/>
        </p:nvSpPr>
        <p:spPr>
          <a:xfrm>
            <a:off x="362791" y="2029244"/>
            <a:ext cx="11753636" cy="4585871"/>
          </a:xfrm>
          <a:prstGeom prst="rect">
            <a:avLst/>
          </a:prstGeom>
          <a:noFill/>
        </p:spPr>
        <p:txBody>
          <a:bodyPr wrap="square" rtlCol="0">
            <a:spAutoFit/>
          </a:bodyPr>
          <a:lstStyle/>
          <a:p>
            <a:r>
              <a:rPr lang="en-US" sz="3200" dirty="0">
                <a:latin typeface="NikoshBAN" panose="02000000000000000000"/>
              </a:rPr>
              <a:t>১. </a:t>
            </a:r>
            <a:r>
              <a:rPr lang="as-IN" sz="3200" dirty="0">
                <a:latin typeface="NikoshBAN" panose="02000000000000000000"/>
              </a:rPr>
              <a:t>মানবজাতিকে কোন একক উৎস থেকে সৃষ্টি করা হয়েছে এবং এর </a:t>
            </a:r>
            <a:r>
              <a:rPr lang="en-US" sz="3200" dirty="0">
                <a:latin typeface="NikoshBAN" panose="02000000000000000000"/>
              </a:rPr>
              <a:t>                   </a:t>
            </a:r>
            <a:r>
              <a:rPr lang="en-US" sz="800" dirty="0">
                <a:latin typeface="NikoshBAN" panose="02000000000000000000"/>
              </a:rPr>
              <a:t>.</a:t>
            </a:r>
            <a:r>
              <a:rPr lang="en-US" sz="3200" dirty="0">
                <a:latin typeface="NikoshBAN" panose="02000000000000000000"/>
              </a:rPr>
              <a:t>       </a:t>
            </a:r>
            <a:r>
              <a:rPr lang="as-IN" sz="3200" dirty="0">
                <a:latin typeface="NikoshBAN" panose="02000000000000000000"/>
              </a:rPr>
              <a:t>মাধ্যমে আমাদের পারস্পরিক সম্পর্ক কী দাঁড়ায়?</a:t>
            </a:r>
            <a:endParaRPr lang="en-US" sz="3200" dirty="0">
              <a:latin typeface="NikoshBAN" panose="02000000000000000000"/>
            </a:endParaRPr>
          </a:p>
          <a:p>
            <a:r>
              <a:rPr lang="en-US" sz="3200" dirty="0">
                <a:latin typeface="NikoshBAN" panose="02000000000000000000"/>
              </a:rPr>
              <a:t>২. </a:t>
            </a:r>
            <a:r>
              <a:rPr lang="as-IN" sz="3200" dirty="0">
                <a:latin typeface="NikoshBAN" panose="02000000000000000000"/>
              </a:rPr>
              <a:t>এতিমদের প্রাপ্তবয়স্ক হওয়ার পর তাদের সম্পদের ব্যাপারে </a:t>
            </a:r>
            <a:r>
              <a:rPr lang="en-US" sz="3200" dirty="0" err="1">
                <a:latin typeface="NikoshBAN" panose="02000000000000000000"/>
              </a:rPr>
              <a:t>কুরআনে</a:t>
            </a:r>
            <a:r>
              <a:rPr lang="en-US" sz="3200" dirty="0">
                <a:latin typeface="NikoshBAN" panose="02000000000000000000"/>
              </a:rPr>
              <a:t>     </a:t>
            </a:r>
            <a:r>
              <a:rPr lang="en-US" sz="600" dirty="0">
                <a:latin typeface="NikoshBAN" panose="02000000000000000000"/>
              </a:rPr>
              <a:t>. </a:t>
            </a:r>
            <a:r>
              <a:rPr lang="en-US" sz="3200" dirty="0">
                <a:latin typeface="NikoshBAN" panose="02000000000000000000"/>
              </a:rPr>
              <a:t>      </a:t>
            </a:r>
            <a:r>
              <a:rPr lang="as-IN" sz="3200" dirty="0">
                <a:latin typeface="NikoshBAN" panose="02000000000000000000"/>
              </a:rPr>
              <a:t>কী নির্দেশ দেওয়া হয়েছে?</a:t>
            </a:r>
            <a:endParaRPr lang="en-US" sz="3200" dirty="0">
              <a:latin typeface="NikoshBAN" panose="02000000000000000000"/>
            </a:endParaRPr>
          </a:p>
          <a:p>
            <a:r>
              <a:rPr lang="en-US" sz="3200" dirty="0">
                <a:latin typeface="NikoshBAN" panose="02000000000000000000"/>
              </a:rPr>
              <a:t>৩.</a:t>
            </a:r>
            <a:r>
              <a:rPr lang="en-US" sz="3200" b="1" dirty="0">
                <a:latin typeface="NikoshBAN" panose="02000000000000000000"/>
              </a:rPr>
              <a:t> </a:t>
            </a:r>
            <a:r>
              <a:rPr lang="en-US" sz="2800" dirty="0" err="1">
                <a:latin typeface="NikoshBAN" panose="02000000000000000000"/>
              </a:rPr>
              <a:t>ইসলামে</a:t>
            </a:r>
            <a:r>
              <a:rPr lang="en-US" sz="3200" b="1" dirty="0">
                <a:latin typeface="NikoshBAN" panose="02000000000000000000"/>
              </a:rPr>
              <a:t> </a:t>
            </a:r>
            <a:r>
              <a:rPr lang="as-IN" sz="3200" dirty="0">
                <a:latin typeface="NikoshBAN" panose="02000000000000000000"/>
              </a:rPr>
              <a:t>সর্বোচ্চ কয়টি পর্যন্ত বিয়ের অনুমতি দেওয়া হয়েছে</a:t>
            </a:r>
            <a:r>
              <a:rPr lang="en-US" sz="3200" dirty="0">
                <a:latin typeface="NikoshBAN" panose="02000000000000000000"/>
              </a:rPr>
              <a:t> </a:t>
            </a:r>
            <a:r>
              <a:rPr lang="as-IN" sz="3200" dirty="0">
                <a:latin typeface="NikoshBAN" panose="02000000000000000000"/>
              </a:rPr>
              <a:t>এবং</a:t>
            </a:r>
            <a:r>
              <a:rPr lang="en-US" sz="3200" dirty="0">
                <a:latin typeface="NikoshBAN" panose="02000000000000000000"/>
              </a:rPr>
              <a:t>             </a:t>
            </a:r>
            <a:r>
              <a:rPr lang="en-US" sz="800" dirty="0">
                <a:latin typeface="NikoshBAN" panose="02000000000000000000"/>
              </a:rPr>
              <a:t>.</a:t>
            </a:r>
            <a:r>
              <a:rPr lang="en-US" sz="3200" dirty="0">
                <a:latin typeface="NikoshBAN" panose="02000000000000000000"/>
              </a:rPr>
              <a:t>       </a:t>
            </a:r>
            <a:r>
              <a:rPr lang="as-IN" sz="3200" dirty="0">
                <a:latin typeface="NikoshBAN" panose="02000000000000000000"/>
              </a:rPr>
              <a:t>এর পেছনের সামাজিক প্রেক্ষাপট কী হতে পারে?</a:t>
            </a:r>
            <a:endParaRPr lang="en-US" sz="3200" dirty="0">
              <a:latin typeface="NikoshBAN" panose="02000000000000000000"/>
            </a:endParaRPr>
          </a:p>
          <a:p>
            <a:r>
              <a:rPr lang="en-US" sz="3200" dirty="0">
                <a:latin typeface="NikoshBAN" panose="02000000000000000000"/>
              </a:rPr>
              <a:t>৪. </a:t>
            </a:r>
            <a:r>
              <a:rPr lang="en-US" sz="2800" dirty="0" err="1"/>
              <a:t>ইসলামে</a:t>
            </a:r>
            <a:r>
              <a:rPr lang="en-US" sz="2800" dirty="0">
                <a:latin typeface="NikoshBAN" panose="02000000000000000000"/>
              </a:rPr>
              <a:t> </a:t>
            </a:r>
            <a:r>
              <a:rPr lang="as-IN" sz="3200" dirty="0">
                <a:latin typeface="NikoshBAN" panose="02000000000000000000"/>
              </a:rPr>
              <a:t>একাধিক বিয়ের ক্ষেত্রে "ইনসাফ বা সমতা" বজায় রাখতে </a:t>
            </a:r>
            <a:r>
              <a:rPr lang="en-US" sz="3200" dirty="0">
                <a:latin typeface="NikoshBAN" panose="02000000000000000000"/>
              </a:rPr>
              <a:t>  </a:t>
            </a:r>
            <a:r>
              <a:rPr lang="en-US" sz="800" dirty="0">
                <a:latin typeface="NikoshBAN" panose="02000000000000000000"/>
              </a:rPr>
              <a:t>.</a:t>
            </a:r>
            <a:r>
              <a:rPr lang="en-US" sz="3200" dirty="0">
                <a:latin typeface="NikoshBAN" panose="02000000000000000000"/>
              </a:rPr>
              <a:t>       </a:t>
            </a:r>
            <a:r>
              <a:rPr lang="en-US" sz="500" dirty="0">
                <a:latin typeface="NikoshBAN" panose="02000000000000000000"/>
              </a:rPr>
              <a:t>. </a:t>
            </a:r>
            <a:r>
              <a:rPr lang="en-US" sz="3200" dirty="0">
                <a:latin typeface="NikoshBAN" panose="02000000000000000000"/>
              </a:rPr>
              <a:t>        </a:t>
            </a:r>
            <a:r>
              <a:rPr lang="as-IN" sz="3200" dirty="0">
                <a:latin typeface="NikoshBAN" panose="02000000000000000000"/>
              </a:rPr>
              <a:t>না পারার ভয় থাকলে কয়টি বিয়ে করার কঠোর নির্দেশ দেওয়া</a:t>
            </a:r>
            <a:r>
              <a:rPr lang="en-US" sz="3200" dirty="0">
                <a:latin typeface="NikoshBAN" panose="02000000000000000000"/>
              </a:rPr>
              <a:t>  </a:t>
            </a:r>
            <a:r>
              <a:rPr lang="as-IN" sz="3200" dirty="0">
                <a:latin typeface="NikoshBAN" panose="02000000000000000000"/>
              </a:rPr>
              <a:t> </a:t>
            </a:r>
            <a:r>
              <a:rPr lang="en-US" sz="3200" dirty="0">
                <a:latin typeface="NikoshBAN" panose="02000000000000000000"/>
              </a:rPr>
              <a:t>   </a:t>
            </a:r>
            <a:r>
              <a:rPr lang="en-US" sz="100" dirty="0">
                <a:latin typeface="NikoshBAN" panose="02000000000000000000"/>
              </a:rPr>
              <a:t>.</a:t>
            </a:r>
            <a:r>
              <a:rPr lang="en-US" sz="3200" dirty="0">
                <a:latin typeface="NikoshBAN" panose="02000000000000000000"/>
              </a:rPr>
              <a:t>        </a:t>
            </a:r>
            <a:r>
              <a:rPr lang="as-IN" sz="3200" dirty="0">
                <a:latin typeface="NikoshBAN" panose="02000000000000000000"/>
              </a:rPr>
              <a:t>হয়েছে</a:t>
            </a:r>
            <a:r>
              <a:rPr lang="as-IN" sz="2800" dirty="0">
                <a:latin typeface="NikoshBAN" panose="02000000000000000000"/>
              </a:rPr>
              <a:t>?</a:t>
            </a:r>
            <a:endParaRPr lang="en-US" sz="2800" dirty="0">
              <a:latin typeface="NikoshBAN" panose="02000000000000000000"/>
            </a:endParaRPr>
          </a:p>
        </p:txBody>
      </p:sp>
      <p:sp>
        <p:nvSpPr>
          <p:cNvPr id="5" name="Rectangle 1">
            <a:extLst>
              <a:ext uri="{FF2B5EF4-FFF2-40B4-BE49-F238E27FC236}">
                <a16:creationId xmlns:a16="http://schemas.microsoft.com/office/drawing/2014/main" id="{66ABD127-D729-407C-B0E9-54289EB5B4B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7617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bn-IN" altLang="en-US" sz="1200" b="0" i="0" u="none" strike="noStrike" cap="none" normalizeH="0" baseline="0">
                <a:ln>
                  <a:noFill/>
                </a:ln>
                <a:solidFill>
                  <a:schemeClr val="tx1"/>
                </a:solidFill>
                <a:effectLst/>
                <a:latin typeface="Google Sans"/>
                <a:cs typeface="Vrinda" panose="020B0502040204020203" pitchFamily="34" charset="0"/>
              </a:rPr>
              <a:t>একাধিক বিয়ের ক্ষেত্রে </a:t>
            </a:r>
            <a:r>
              <a:rPr kumimoji="0" lang="en-US" altLang="en-US" sz="1200" b="0" i="0" u="none" strike="noStrike" cap="none" normalizeH="0" baseline="0">
                <a:ln>
                  <a:noFill/>
                </a:ln>
                <a:solidFill>
                  <a:schemeClr val="tx1"/>
                </a:solidFill>
                <a:effectLst/>
                <a:latin typeface="Google Sans"/>
                <a:cs typeface="Vrinda" panose="020B0502040204020203" pitchFamily="34" charset="0"/>
              </a:rPr>
              <a:t>"</a:t>
            </a:r>
            <a:r>
              <a:rPr kumimoji="0" lang="bn-IN" altLang="en-US" sz="1200" b="0" i="0" u="none" strike="noStrike" cap="none" normalizeH="0" baseline="0">
                <a:ln>
                  <a:noFill/>
                </a:ln>
                <a:solidFill>
                  <a:schemeClr val="tx1"/>
                </a:solidFill>
                <a:effectLst/>
                <a:latin typeface="Google Sans"/>
                <a:cs typeface="Vrinda" panose="020B0502040204020203" pitchFamily="34" charset="0"/>
              </a:rPr>
              <a:t>ইনসাফ বা সমতা</a:t>
            </a:r>
            <a:r>
              <a:rPr kumimoji="0" lang="en-US" altLang="en-US" sz="1200" b="0" i="0" u="none" strike="noStrike" cap="none" normalizeH="0" baseline="0">
                <a:ln>
                  <a:noFill/>
                </a:ln>
                <a:solidFill>
                  <a:schemeClr val="tx1"/>
                </a:solidFill>
                <a:effectLst/>
                <a:latin typeface="Google Sans"/>
                <a:cs typeface="Vrinda" panose="020B0502040204020203" pitchFamily="34" charset="0"/>
              </a:rPr>
              <a:t>" </a:t>
            </a:r>
            <a:r>
              <a:rPr kumimoji="0" lang="bn-IN" altLang="en-US" sz="1200" b="0" i="0" u="none" strike="noStrike" cap="none" normalizeH="0" baseline="0">
                <a:ln>
                  <a:noFill/>
                </a:ln>
                <a:solidFill>
                  <a:schemeClr val="tx1"/>
                </a:solidFill>
                <a:effectLst/>
                <a:latin typeface="Google Sans"/>
                <a:cs typeface="Vrinda" panose="020B0502040204020203" pitchFamily="34" charset="0"/>
              </a:rPr>
              <a:t>বজায় রাখতে না পারার ভয় থাকলে কয়টি বিয়ে করার কঠোর নির্দেশ দেওয়া হয়েছে</a:t>
            </a:r>
            <a:r>
              <a:rPr kumimoji="0" lang="en-US" altLang="en-US" sz="1200" b="0" i="0" u="none" strike="noStrike" cap="none" normalizeH="0" baseline="0">
                <a:ln>
                  <a:noFill/>
                </a:ln>
                <a:solidFill>
                  <a:schemeClr val="tx1"/>
                </a:solidFill>
                <a:effectLst/>
                <a:latin typeface="Google Sans"/>
                <a:cs typeface="Vrinda" panose="020B0502040204020203" pitchFamily="34" charset="0"/>
              </a:rPr>
              <a:t>?</a:t>
            </a:r>
            <a:endParaRPr kumimoji="0" lang="en-US" altLang="en-US" sz="1200" b="0" i="0" u="none" strike="noStrike" cap="none" normalizeH="0" baseline="0">
              <a:ln>
                <a:noFill/>
              </a:ln>
              <a:solidFill>
                <a:schemeClr val="tx1"/>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 name="Arrow: Notched Right 9">
            <a:extLst>
              <a:ext uri="{FF2B5EF4-FFF2-40B4-BE49-F238E27FC236}">
                <a16:creationId xmlns:a16="http://schemas.microsoft.com/office/drawing/2014/main" id="{8FC9475F-0257-4F55-A53A-89779703B191}"/>
              </a:ext>
            </a:extLst>
          </p:cNvPr>
          <p:cNvSpPr/>
          <p:nvPr/>
        </p:nvSpPr>
        <p:spPr>
          <a:xfrm>
            <a:off x="2754527" y="1436110"/>
            <a:ext cx="5948737" cy="283114"/>
          </a:xfrm>
          <a:prstGeom prst="notchedRightArrow">
            <a:avLst/>
          </a:prstGeom>
          <a:solidFill>
            <a:srgbClr val="002060"/>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8233129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0" y="0"/>
            <a:ext cx="12192000" cy="6858000"/>
          </a:xfrm>
          <a:custGeom>
            <a:avLst/>
            <a:gdLst>
              <a:gd name="connsiteX0" fmla="*/ 122829 w 12192000"/>
              <a:gd name="connsiteY0" fmla="*/ 95534 h 6858000"/>
              <a:gd name="connsiteX1" fmla="*/ 122829 w 12192000"/>
              <a:gd name="connsiteY1" fmla="*/ 6741994 h 6858000"/>
              <a:gd name="connsiteX2" fmla="*/ 12050972 w 12192000"/>
              <a:gd name="connsiteY2" fmla="*/ 6741994 h 6858000"/>
              <a:gd name="connsiteX3" fmla="*/ 12050972 w 12192000"/>
              <a:gd name="connsiteY3" fmla="*/ 95534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22829" y="95534"/>
                </a:moveTo>
                <a:lnTo>
                  <a:pt x="122829" y="6741994"/>
                </a:lnTo>
                <a:lnTo>
                  <a:pt x="12050972" y="6741994"/>
                </a:lnTo>
                <a:lnTo>
                  <a:pt x="12050972" y="95534"/>
                </a:lnTo>
                <a:close/>
                <a:moveTo>
                  <a:pt x="0" y="0"/>
                </a:moveTo>
                <a:lnTo>
                  <a:pt x="12192000" y="0"/>
                </a:lnTo>
                <a:lnTo>
                  <a:pt x="12192000" y="6858000"/>
                </a:lnTo>
                <a:lnTo>
                  <a:pt x="0" y="6858000"/>
                </a:lnTo>
                <a:close/>
              </a:path>
            </a:pathLst>
          </a:custGeom>
          <a:gradFill flip="none" rotWithShape="1">
            <a:gsLst>
              <a:gs pos="80000">
                <a:srgbClr val="FFFF00"/>
              </a:gs>
              <a:gs pos="24000">
                <a:srgbClr val="60943D"/>
              </a:gs>
              <a:gs pos="0">
                <a:srgbClr val="FFFF00"/>
              </a:gs>
              <a:gs pos="54000">
                <a:srgbClr val="FFFF00"/>
              </a:gs>
              <a:gs pos="100000">
                <a:srgbClr val="7030A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31298" y="83127"/>
            <a:ext cx="11922157" cy="6651780"/>
          </a:xfrm>
          <a:custGeom>
            <a:avLst/>
            <a:gdLst>
              <a:gd name="connsiteX0" fmla="*/ 126609 w 11929403"/>
              <a:gd name="connsiteY0" fmla="*/ 126609 h 6611815"/>
              <a:gd name="connsiteX1" fmla="*/ 126609 w 11929403"/>
              <a:gd name="connsiteY1" fmla="*/ 6471138 h 6611815"/>
              <a:gd name="connsiteX2" fmla="*/ 11788726 w 11929403"/>
              <a:gd name="connsiteY2" fmla="*/ 6471138 h 6611815"/>
              <a:gd name="connsiteX3" fmla="*/ 11788726 w 11929403"/>
              <a:gd name="connsiteY3" fmla="*/ 126609 h 6611815"/>
              <a:gd name="connsiteX4" fmla="*/ 0 w 11929403"/>
              <a:gd name="connsiteY4" fmla="*/ 0 h 6611815"/>
              <a:gd name="connsiteX5" fmla="*/ 11929403 w 11929403"/>
              <a:gd name="connsiteY5" fmla="*/ 0 h 6611815"/>
              <a:gd name="connsiteX6" fmla="*/ 11929403 w 11929403"/>
              <a:gd name="connsiteY6" fmla="*/ 6611815 h 6611815"/>
              <a:gd name="connsiteX7" fmla="*/ 0 w 11929403"/>
              <a:gd name="connsiteY7" fmla="*/ 6611815 h 6611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29403" h="6611815">
                <a:moveTo>
                  <a:pt x="126609" y="126609"/>
                </a:moveTo>
                <a:lnTo>
                  <a:pt x="126609" y="6471138"/>
                </a:lnTo>
                <a:lnTo>
                  <a:pt x="11788726" y="6471138"/>
                </a:lnTo>
                <a:lnTo>
                  <a:pt x="11788726" y="126609"/>
                </a:lnTo>
                <a:close/>
                <a:moveTo>
                  <a:pt x="0" y="0"/>
                </a:moveTo>
                <a:lnTo>
                  <a:pt x="11929403" y="0"/>
                </a:lnTo>
                <a:lnTo>
                  <a:pt x="11929403" y="6611815"/>
                </a:lnTo>
                <a:lnTo>
                  <a:pt x="0" y="6611815"/>
                </a:lnTo>
                <a:close/>
              </a:path>
            </a:pathLst>
          </a:custGeom>
          <a:gradFill>
            <a:gsLst>
              <a:gs pos="0">
                <a:srgbClr val="66FF99"/>
              </a:gs>
              <a:gs pos="100000">
                <a:srgbClr val="7979ED"/>
              </a:gs>
              <a:gs pos="22000">
                <a:srgbClr val="BB2970"/>
              </a:gs>
              <a:gs pos="68000">
                <a:srgbClr val="7752E0"/>
              </a:gs>
              <a:gs pos="23000">
                <a:srgbClr val="FFFF00"/>
              </a:gs>
              <a:gs pos="75000">
                <a:srgbClr val="FF0000"/>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2354883" y="4885493"/>
            <a:ext cx="7936821" cy="1569660"/>
          </a:xfrm>
          <a:prstGeom prst="rect">
            <a:avLst/>
          </a:prstGeom>
        </p:spPr>
        <p:txBody>
          <a:bodyPr wrap="square">
            <a:spAutoFit/>
          </a:bodyPr>
          <a:lstStyle/>
          <a:p>
            <a:pPr algn="ctr"/>
            <a:r>
              <a:rPr lang="bn-IN" sz="4800" dirty="0">
                <a:solidFill>
                  <a:srgbClr val="00B05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সুরাঃ   আ</a:t>
            </a:r>
            <a:r>
              <a:rPr lang="en-US" sz="4800" dirty="0">
                <a:solidFill>
                  <a:srgbClr val="00B05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ন </a:t>
            </a:r>
            <a:r>
              <a:rPr lang="en-US" sz="4800" dirty="0" err="1">
                <a:solidFill>
                  <a:srgbClr val="00B05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নিসা</a:t>
            </a:r>
            <a:r>
              <a:rPr lang="en-US" sz="4800" dirty="0">
                <a:solidFill>
                  <a:srgbClr val="00B05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bn-IN" sz="4800" dirty="0">
                <a:solidFill>
                  <a:srgbClr val="00B05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p>
          <a:p>
            <a:pPr algn="ctr"/>
            <a:r>
              <a:rPr lang="bn-IN" sz="4800" dirty="0">
                <a:solidFill>
                  <a:srgbClr val="00B05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আয়াতঃ </a:t>
            </a:r>
            <a:r>
              <a:rPr lang="en-US" sz="4800" dirty="0">
                <a:solidFill>
                  <a:srgbClr val="00B05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০১ </a:t>
            </a:r>
            <a:r>
              <a:rPr lang="en-US" sz="4800" dirty="0" err="1">
                <a:solidFill>
                  <a:srgbClr val="00B05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হতে</a:t>
            </a:r>
            <a:r>
              <a:rPr lang="en-US" sz="4800" dirty="0">
                <a:solidFill>
                  <a:srgbClr val="00B05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০৩ </a:t>
            </a:r>
            <a:r>
              <a:rPr lang="en-US" sz="4800" dirty="0" err="1">
                <a:solidFill>
                  <a:srgbClr val="00B05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পর্যন্ত</a:t>
            </a:r>
            <a:endParaRPr lang="bn-IN" sz="4800" dirty="0">
              <a:solidFill>
                <a:srgbClr val="00B05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3" name="TextBox 2"/>
          <p:cNvSpPr txBox="1"/>
          <p:nvPr/>
        </p:nvSpPr>
        <p:spPr>
          <a:xfrm>
            <a:off x="1717834" y="247455"/>
            <a:ext cx="8965239" cy="830997"/>
          </a:xfrm>
          <a:prstGeom prst="rect">
            <a:avLst/>
          </a:prstGeom>
          <a:noFill/>
        </p:spPr>
        <p:txBody>
          <a:bodyPr wrap="square" rtlCol="0">
            <a:spAutoFit/>
          </a:bodyPr>
          <a:lstStyle/>
          <a:p>
            <a:pPr algn="ctr"/>
            <a:r>
              <a:rPr lang="en-US" sz="4800" b="1"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আজকের</a:t>
            </a:r>
            <a:r>
              <a:rPr lang="en-US" sz="48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800" b="1"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পাঠ</a:t>
            </a:r>
            <a:endParaRPr lang="en-US" sz="48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13" name="Rectangle 12">
            <a:extLst>
              <a:ext uri="{FF2B5EF4-FFF2-40B4-BE49-F238E27FC236}">
                <a16:creationId xmlns:a16="http://schemas.microsoft.com/office/drawing/2014/main" id="{91F9FCF8-BCFA-4871-B17E-7A9F13AF28A8}"/>
              </a:ext>
            </a:extLst>
          </p:cNvPr>
          <p:cNvSpPr/>
          <p:nvPr/>
        </p:nvSpPr>
        <p:spPr>
          <a:xfrm>
            <a:off x="821932" y="1223126"/>
            <a:ext cx="10757042" cy="3517693"/>
          </a:xfrm>
          <a:prstGeom prst="rect">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Left-Right 4">
            <a:extLst>
              <a:ext uri="{FF2B5EF4-FFF2-40B4-BE49-F238E27FC236}">
                <a16:creationId xmlns:a16="http://schemas.microsoft.com/office/drawing/2014/main" id="{91740463-CB40-4908-9099-868A59D2C7B9}"/>
              </a:ext>
            </a:extLst>
          </p:cNvPr>
          <p:cNvSpPr/>
          <p:nvPr/>
        </p:nvSpPr>
        <p:spPr>
          <a:xfrm>
            <a:off x="4099390" y="898297"/>
            <a:ext cx="4607958" cy="241702"/>
          </a:xfrm>
          <a:prstGeom prst="lef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513424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0" y="0"/>
            <a:ext cx="12192000" cy="6858000"/>
          </a:xfrm>
          <a:custGeom>
            <a:avLst/>
            <a:gdLst>
              <a:gd name="connsiteX0" fmla="*/ 122829 w 12192000"/>
              <a:gd name="connsiteY0" fmla="*/ 95534 h 6858000"/>
              <a:gd name="connsiteX1" fmla="*/ 122829 w 12192000"/>
              <a:gd name="connsiteY1" fmla="*/ 6741994 h 6858000"/>
              <a:gd name="connsiteX2" fmla="*/ 12050972 w 12192000"/>
              <a:gd name="connsiteY2" fmla="*/ 6741994 h 6858000"/>
              <a:gd name="connsiteX3" fmla="*/ 12050972 w 12192000"/>
              <a:gd name="connsiteY3" fmla="*/ 95534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22829" y="95534"/>
                </a:moveTo>
                <a:lnTo>
                  <a:pt x="122829" y="6741994"/>
                </a:lnTo>
                <a:lnTo>
                  <a:pt x="12050972" y="6741994"/>
                </a:lnTo>
                <a:lnTo>
                  <a:pt x="12050972" y="95534"/>
                </a:lnTo>
                <a:close/>
                <a:moveTo>
                  <a:pt x="0" y="0"/>
                </a:moveTo>
                <a:lnTo>
                  <a:pt x="12192000" y="0"/>
                </a:lnTo>
                <a:lnTo>
                  <a:pt x="12192000" y="6858000"/>
                </a:lnTo>
                <a:lnTo>
                  <a:pt x="0" y="6858000"/>
                </a:lnTo>
                <a:close/>
              </a:path>
            </a:pathLst>
          </a:cu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31298" y="83127"/>
            <a:ext cx="11922157" cy="6651780"/>
          </a:xfrm>
          <a:custGeom>
            <a:avLst/>
            <a:gdLst>
              <a:gd name="connsiteX0" fmla="*/ 126609 w 11929403"/>
              <a:gd name="connsiteY0" fmla="*/ 126609 h 6611815"/>
              <a:gd name="connsiteX1" fmla="*/ 126609 w 11929403"/>
              <a:gd name="connsiteY1" fmla="*/ 6471138 h 6611815"/>
              <a:gd name="connsiteX2" fmla="*/ 11788726 w 11929403"/>
              <a:gd name="connsiteY2" fmla="*/ 6471138 h 6611815"/>
              <a:gd name="connsiteX3" fmla="*/ 11788726 w 11929403"/>
              <a:gd name="connsiteY3" fmla="*/ 126609 h 6611815"/>
              <a:gd name="connsiteX4" fmla="*/ 0 w 11929403"/>
              <a:gd name="connsiteY4" fmla="*/ 0 h 6611815"/>
              <a:gd name="connsiteX5" fmla="*/ 11929403 w 11929403"/>
              <a:gd name="connsiteY5" fmla="*/ 0 h 6611815"/>
              <a:gd name="connsiteX6" fmla="*/ 11929403 w 11929403"/>
              <a:gd name="connsiteY6" fmla="*/ 6611815 h 6611815"/>
              <a:gd name="connsiteX7" fmla="*/ 0 w 11929403"/>
              <a:gd name="connsiteY7" fmla="*/ 6611815 h 6611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29403" h="6611815">
                <a:moveTo>
                  <a:pt x="126609" y="126609"/>
                </a:moveTo>
                <a:lnTo>
                  <a:pt x="126609" y="6471138"/>
                </a:lnTo>
                <a:lnTo>
                  <a:pt x="11788726" y="6471138"/>
                </a:lnTo>
                <a:lnTo>
                  <a:pt x="11788726" y="126609"/>
                </a:lnTo>
                <a:close/>
                <a:moveTo>
                  <a:pt x="0" y="0"/>
                </a:moveTo>
                <a:lnTo>
                  <a:pt x="11929403" y="0"/>
                </a:lnTo>
                <a:lnTo>
                  <a:pt x="11929403" y="6611815"/>
                </a:lnTo>
                <a:lnTo>
                  <a:pt x="0" y="6611815"/>
                </a:lnTo>
                <a:close/>
              </a:path>
            </a:pathLst>
          </a:custGeom>
          <a:gradFill>
            <a:gsLst>
              <a:gs pos="0">
                <a:srgbClr val="66FF99"/>
              </a:gs>
              <a:gs pos="100000">
                <a:srgbClr val="7979ED"/>
              </a:gs>
              <a:gs pos="22000">
                <a:srgbClr val="BB2970"/>
              </a:gs>
              <a:gs pos="68000">
                <a:srgbClr val="7752E0"/>
              </a:gs>
              <a:gs pos="23000">
                <a:srgbClr val="FFFF00"/>
              </a:gs>
              <a:gs pos="75000">
                <a:srgbClr val="FF0000"/>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txBox="1">
            <a:spLocks/>
          </p:cNvSpPr>
          <p:nvPr/>
        </p:nvSpPr>
        <p:spPr>
          <a:xfrm>
            <a:off x="815233" y="1277069"/>
            <a:ext cx="7538330" cy="622660"/>
          </a:xfrm>
          <a:prstGeom prst="rect">
            <a:avLst/>
          </a:prstGeom>
          <a:noFill/>
          <a:ln>
            <a:noFill/>
          </a:ln>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742950" indent="-742950"/>
            <a:r>
              <a:rPr lang="bn-BD" sz="3600" dirty="0">
                <a:solidFill>
                  <a:srgbClr val="002060"/>
                </a:solidFill>
                <a:effectLst>
                  <a:outerShdw blurRad="38100" dist="38100" dir="2700000" algn="tl">
                    <a:srgbClr val="000000">
                      <a:alpha val="43137"/>
                    </a:srgbClr>
                  </a:outerShdw>
                </a:effectLst>
                <a:latin typeface="NikoshBAN" pitchFamily="2" charset="0"/>
                <a:cs typeface="NikoshBAN" pitchFamily="2" charset="0"/>
              </a:rPr>
              <a:t>এ</a:t>
            </a:r>
            <a:r>
              <a:rPr lang="en-US" sz="3600" dirty="0">
                <a:solidFill>
                  <a:srgbClr val="002060"/>
                </a:solidFill>
                <a:effectLst>
                  <a:outerShdw blurRad="38100" dist="38100" dir="2700000" algn="tl">
                    <a:srgbClr val="000000">
                      <a:alpha val="43137"/>
                    </a:srgbClr>
                  </a:outerShdw>
                </a:effectLst>
                <a:latin typeface="NikoshBAN" pitchFamily="2" charset="0"/>
                <a:cs typeface="NikoshBAN" pitchFamily="2" charset="0"/>
              </a:rPr>
              <a:t>ই </a:t>
            </a:r>
            <a:r>
              <a:rPr lang="bn-BD" sz="3600" dirty="0">
                <a:solidFill>
                  <a:srgbClr val="002060"/>
                </a:solidFill>
                <a:effectLst>
                  <a:outerShdw blurRad="38100" dist="38100" dir="2700000" algn="tl">
                    <a:srgbClr val="000000">
                      <a:alpha val="43137"/>
                    </a:srgbClr>
                  </a:outerShdw>
                </a:effectLst>
                <a:latin typeface="NikoshBAN" pitchFamily="2" charset="0"/>
                <a:cs typeface="NikoshBAN" pitchFamily="2" charset="0"/>
              </a:rPr>
              <a:t>পাঠ শেষে শিক্ষার্থীরা-</a:t>
            </a:r>
            <a:endParaRPr lang="en-US" sz="3600" dirty="0">
              <a:solidFill>
                <a:srgbClr val="002060"/>
              </a:solidFill>
              <a:effectLst>
                <a:outerShdw blurRad="38100" dist="38100" dir="2700000" algn="tl">
                  <a:srgbClr val="000000">
                    <a:alpha val="43137"/>
                  </a:srgbClr>
                </a:outerShdw>
              </a:effectLst>
              <a:latin typeface="NikoshBAN" pitchFamily="2" charset="0"/>
              <a:cs typeface="NikoshBAN" pitchFamily="2" charset="0"/>
            </a:endParaRPr>
          </a:p>
        </p:txBody>
      </p:sp>
      <p:sp>
        <p:nvSpPr>
          <p:cNvPr id="12" name="TextBox 11"/>
          <p:cNvSpPr txBox="1"/>
          <p:nvPr/>
        </p:nvSpPr>
        <p:spPr>
          <a:xfrm>
            <a:off x="905436" y="1898466"/>
            <a:ext cx="10201106" cy="2739211"/>
          </a:xfrm>
          <a:prstGeom prst="rect">
            <a:avLst/>
          </a:prstGeom>
          <a:noFill/>
          <a:ln w="38100">
            <a:noFill/>
          </a:ln>
          <a:effectLst>
            <a:outerShdw blurRad="225425" dist="50800" dir="5220000" algn="ctr">
              <a:srgbClr val="000000">
                <a:alpha val="33000"/>
              </a:srgbClr>
            </a:outerShdw>
          </a:effectLst>
          <a:scene3d>
            <a:camera prst="orthographicFront"/>
            <a:lightRig rig="harsh" dir="t">
              <a:rot lat="0" lon="0" rev="3000000"/>
            </a:lightRig>
          </a:scene3d>
          <a:sp3d extrusionH="254000" contourW="19050">
            <a:bevelT w="82550" h="44450" prst="angle"/>
            <a:bevelB w="82550" h="44450" prst="angle"/>
            <a:contourClr>
              <a:srgbClr val="FFFFFF"/>
            </a:contourClr>
          </a:sp3d>
        </p:spPr>
        <p:txBody>
          <a:bodyPr wrap="square" rtlCol="0">
            <a:spAutoFit/>
          </a:bodyPr>
          <a:lstStyle/>
          <a:p>
            <a:r>
              <a:rPr lang="en-US" sz="3200" b="1" dirty="0">
                <a:solidFill>
                  <a:srgbClr val="2C1810"/>
                </a:solidFill>
                <a:latin typeface="Noto Serif Bengali"/>
                <a:ea typeface="Noto Serif Bengali"/>
                <a:cs typeface="Noto Serif Bengali"/>
                <a:sym typeface="Noto Serif Bengali"/>
              </a:rPr>
              <a:t>১.</a:t>
            </a:r>
            <a:r>
              <a:rPr lang="bn-IN" sz="3200" b="1" dirty="0">
                <a:solidFill>
                  <a:srgbClr val="2C1810"/>
                </a:solidFill>
                <a:latin typeface="Noto Serif Bengali"/>
                <a:ea typeface="Noto Serif Bengali"/>
                <a:cs typeface="Noto Serif Bengali"/>
                <a:sym typeface="Noto Serif Bengali"/>
              </a:rPr>
              <a:t>সুরা </a:t>
            </a:r>
            <a:r>
              <a:rPr lang="en-US" sz="3200" b="1" dirty="0" err="1">
                <a:solidFill>
                  <a:srgbClr val="2C1810"/>
                </a:solidFill>
                <a:latin typeface="Noto Serif Bengali"/>
                <a:ea typeface="Noto Serif Bengali"/>
                <a:cs typeface="Noto Serif Bengali"/>
                <a:sym typeface="Noto Serif Bengali"/>
              </a:rPr>
              <a:t>আন</a:t>
            </a:r>
            <a:r>
              <a:rPr lang="en-US" sz="3200" b="1" dirty="0">
                <a:solidFill>
                  <a:srgbClr val="2C1810"/>
                </a:solidFill>
                <a:latin typeface="Noto Serif Bengali"/>
                <a:ea typeface="Noto Serif Bengali"/>
                <a:cs typeface="Noto Serif Bengali"/>
                <a:sym typeface="Noto Serif Bengali"/>
              </a:rPr>
              <a:t> </a:t>
            </a:r>
            <a:r>
              <a:rPr lang="en-US" sz="3200" b="1" dirty="0" err="1">
                <a:solidFill>
                  <a:srgbClr val="2C1810"/>
                </a:solidFill>
                <a:latin typeface="Noto Serif Bengali"/>
                <a:ea typeface="Noto Serif Bengali"/>
                <a:cs typeface="Noto Serif Bengali"/>
                <a:sym typeface="Noto Serif Bengali"/>
              </a:rPr>
              <a:t>নিসার</a:t>
            </a:r>
            <a:r>
              <a:rPr lang="en-US" sz="3200" b="1" dirty="0">
                <a:solidFill>
                  <a:srgbClr val="2C1810"/>
                </a:solidFill>
                <a:latin typeface="Noto Serif Bengali"/>
                <a:ea typeface="Noto Serif Bengali"/>
                <a:cs typeface="Noto Serif Bengali"/>
                <a:sym typeface="Noto Serif Bengali"/>
              </a:rPr>
              <a:t> ১-৩</a:t>
            </a:r>
            <a:r>
              <a:rPr lang="bn-IN" sz="3200" b="1" dirty="0">
                <a:solidFill>
                  <a:srgbClr val="2C1810"/>
                </a:solidFill>
                <a:latin typeface="Noto Serif Bengali"/>
                <a:ea typeface="Noto Serif Bengali"/>
                <a:cs typeface="Noto Serif Bengali"/>
                <a:sym typeface="Noto Serif Bengali"/>
              </a:rPr>
              <a:t> নং আয়াত শুদ্ধরূপে তিলাওয়াত</a:t>
            </a:r>
            <a:r>
              <a:rPr lang="en-US" sz="800" b="1" dirty="0">
                <a:solidFill>
                  <a:srgbClr val="2C1810"/>
                </a:solidFill>
                <a:latin typeface="Noto Serif Bengali"/>
                <a:ea typeface="Noto Serif Bengali"/>
                <a:cs typeface="Noto Serif Bengali"/>
                <a:sym typeface="Noto Serif Bengali"/>
              </a:rPr>
              <a:t>                                                                                                                                               .                 </a:t>
            </a:r>
            <a:r>
              <a:rPr lang="bn-IN" sz="3200" b="1" dirty="0">
                <a:solidFill>
                  <a:srgbClr val="2C1810"/>
                </a:solidFill>
                <a:latin typeface="Noto Serif Bengali"/>
                <a:ea typeface="Noto Serif Bengali"/>
                <a:cs typeface="Noto Serif Bengali"/>
                <a:sym typeface="Noto Serif Bengali"/>
              </a:rPr>
              <a:t>করতে</a:t>
            </a:r>
            <a:r>
              <a:rPr lang="en-US" sz="3200" b="1" dirty="0">
                <a:solidFill>
                  <a:srgbClr val="2C1810"/>
                </a:solidFill>
                <a:latin typeface="Noto Serif Bengali"/>
                <a:ea typeface="Noto Serif Bengali"/>
                <a:cs typeface="Noto Serif Bengali"/>
                <a:sym typeface="Noto Serif Bengali"/>
              </a:rPr>
              <a:t> </a:t>
            </a:r>
            <a:r>
              <a:rPr lang="bn-IN" sz="3200" b="1" dirty="0">
                <a:solidFill>
                  <a:srgbClr val="2C1810"/>
                </a:solidFill>
                <a:latin typeface="Noto Serif Bengali"/>
                <a:ea typeface="Noto Serif Bengali"/>
                <a:cs typeface="Noto Serif Bengali"/>
                <a:sym typeface="Noto Serif Bengali"/>
              </a:rPr>
              <a:t>পারবে।</a:t>
            </a:r>
            <a:endParaRPr lang="en-US" sz="3200" b="1" dirty="0">
              <a:effectLst>
                <a:outerShdw blurRad="38100" dist="38100" dir="2700000" algn="tl">
                  <a:srgbClr val="000000">
                    <a:alpha val="43137"/>
                  </a:srgbClr>
                </a:outerShdw>
              </a:effectLst>
              <a:latin typeface="NikoshBAN" pitchFamily="2" charset="0"/>
              <a:cs typeface="NikoshBAN" pitchFamily="2" charset="0"/>
            </a:endParaRPr>
          </a:p>
          <a:p>
            <a:r>
              <a:rPr lang="en-US" sz="3200" dirty="0">
                <a:effectLst>
                  <a:outerShdw blurRad="38100" dist="38100" dir="2700000" algn="tl">
                    <a:srgbClr val="000000">
                      <a:alpha val="43137"/>
                    </a:srgbClr>
                  </a:outerShdw>
                </a:effectLst>
                <a:latin typeface="NikoshBAN" pitchFamily="2" charset="0"/>
                <a:cs typeface="NikoshBAN" pitchFamily="2" charset="0"/>
              </a:rPr>
              <a:t>২.</a:t>
            </a:r>
            <a:r>
              <a:rPr lang="en-US" sz="3600" dirty="0">
                <a:effectLst>
                  <a:outerShdw blurRad="38100" dist="38100" dir="2700000" algn="tl">
                    <a:srgbClr val="000000">
                      <a:alpha val="43137"/>
                    </a:srgbClr>
                  </a:outerShdw>
                </a:effectLst>
                <a:latin typeface="NikoshBAN" pitchFamily="2" charset="0"/>
                <a:cs typeface="NikoshBAN" pitchFamily="2" charset="0"/>
              </a:rPr>
              <a:t>আয়াতের </a:t>
            </a:r>
            <a:r>
              <a:rPr lang="en-US" sz="3600" dirty="0" err="1">
                <a:effectLst>
                  <a:outerShdw blurRad="38100" dist="38100" dir="2700000" algn="tl">
                    <a:srgbClr val="000000">
                      <a:alpha val="43137"/>
                    </a:srgbClr>
                  </a:outerShdw>
                </a:effectLst>
                <a:latin typeface="NikoshBAN" pitchFamily="2" charset="0"/>
                <a:cs typeface="NikoshBAN" pitchFamily="2" charset="0"/>
              </a:rPr>
              <a:t>শানে</a:t>
            </a:r>
            <a:r>
              <a:rPr lang="en-US" sz="3600" dirty="0">
                <a:effectLst>
                  <a:outerShdw blurRad="38100" dist="38100" dir="2700000" algn="tl">
                    <a:srgbClr val="000000">
                      <a:alpha val="43137"/>
                    </a:srgbClr>
                  </a:outerShdw>
                </a:effectLst>
                <a:latin typeface="NikoshBAN" pitchFamily="2" charset="0"/>
                <a:cs typeface="NikoshBAN" pitchFamily="2" charset="0"/>
              </a:rPr>
              <a:t> </a:t>
            </a:r>
            <a:r>
              <a:rPr lang="en-US" sz="3600" dirty="0" err="1">
                <a:effectLst>
                  <a:outerShdw blurRad="38100" dist="38100" dir="2700000" algn="tl">
                    <a:srgbClr val="000000">
                      <a:alpha val="43137"/>
                    </a:srgbClr>
                  </a:outerShdw>
                </a:effectLst>
                <a:latin typeface="NikoshBAN" pitchFamily="2" charset="0"/>
                <a:cs typeface="NikoshBAN" pitchFamily="2" charset="0"/>
              </a:rPr>
              <a:t>নুযুল</a:t>
            </a:r>
            <a:r>
              <a:rPr lang="en-US" sz="3600" dirty="0">
                <a:effectLst>
                  <a:outerShdw blurRad="38100" dist="38100" dir="2700000" algn="tl">
                    <a:srgbClr val="000000">
                      <a:alpha val="43137"/>
                    </a:srgbClr>
                  </a:outerShdw>
                </a:effectLst>
                <a:latin typeface="NikoshBAN" pitchFamily="2" charset="0"/>
                <a:cs typeface="NikoshBAN" pitchFamily="2" charset="0"/>
              </a:rPr>
              <a:t> </a:t>
            </a:r>
            <a:r>
              <a:rPr lang="en-US" sz="3600" dirty="0" err="1">
                <a:effectLst>
                  <a:outerShdw blurRad="38100" dist="38100" dir="2700000" algn="tl">
                    <a:srgbClr val="000000">
                      <a:alpha val="43137"/>
                    </a:srgbClr>
                  </a:outerShdw>
                </a:effectLst>
                <a:latin typeface="NikoshBAN" pitchFamily="2" charset="0"/>
                <a:cs typeface="NikoshBAN" pitchFamily="2" charset="0"/>
              </a:rPr>
              <a:t>বর্ণনা</a:t>
            </a:r>
            <a:r>
              <a:rPr lang="en-US" sz="3600" dirty="0">
                <a:effectLst>
                  <a:outerShdw blurRad="38100" dist="38100" dir="2700000" algn="tl">
                    <a:srgbClr val="000000">
                      <a:alpha val="43137"/>
                    </a:srgbClr>
                  </a:outerShdw>
                </a:effectLst>
                <a:latin typeface="NikoshBAN" pitchFamily="2" charset="0"/>
                <a:cs typeface="NikoshBAN" pitchFamily="2" charset="0"/>
              </a:rPr>
              <a:t> </a:t>
            </a:r>
            <a:r>
              <a:rPr lang="en-US" sz="3600" dirty="0" err="1">
                <a:effectLst>
                  <a:outerShdw blurRad="38100" dist="38100" dir="2700000" algn="tl">
                    <a:srgbClr val="000000">
                      <a:alpha val="43137"/>
                    </a:srgbClr>
                  </a:outerShdw>
                </a:effectLst>
                <a:latin typeface="NikoshBAN" pitchFamily="2" charset="0"/>
                <a:cs typeface="NikoshBAN" pitchFamily="2" charset="0"/>
              </a:rPr>
              <a:t>করতে</a:t>
            </a:r>
            <a:r>
              <a:rPr lang="en-US" sz="3600" dirty="0">
                <a:effectLst>
                  <a:outerShdw blurRad="38100" dist="38100" dir="2700000" algn="tl">
                    <a:srgbClr val="000000">
                      <a:alpha val="43137"/>
                    </a:srgbClr>
                  </a:outerShdw>
                </a:effectLst>
                <a:latin typeface="NikoshBAN" pitchFamily="2" charset="0"/>
                <a:cs typeface="NikoshBAN" pitchFamily="2" charset="0"/>
              </a:rPr>
              <a:t> </a:t>
            </a:r>
            <a:r>
              <a:rPr lang="en-US" sz="3600" dirty="0" err="1">
                <a:effectLst>
                  <a:outerShdw blurRad="38100" dist="38100" dir="2700000" algn="tl">
                    <a:srgbClr val="000000">
                      <a:alpha val="43137"/>
                    </a:srgbClr>
                  </a:outerShdw>
                </a:effectLst>
                <a:latin typeface="NikoshBAN" pitchFamily="2" charset="0"/>
                <a:cs typeface="NikoshBAN" pitchFamily="2" charset="0"/>
              </a:rPr>
              <a:t>পারবে</a:t>
            </a:r>
            <a:r>
              <a:rPr lang="bn-BD" sz="3600" dirty="0">
                <a:effectLst>
                  <a:outerShdw blurRad="38100" dist="38100" dir="2700000" algn="tl">
                    <a:srgbClr val="000000">
                      <a:alpha val="43137"/>
                    </a:srgbClr>
                  </a:outerShdw>
                </a:effectLst>
                <a:latin typeface="NikoshBAN" pitchFamily="2" charset="0"/>
                <a:cs typeface="NikoshBAN" pitchFamily="2" charset="0"/>
              </a:rPr>
              <a:t>।</a:t>
            </a:r>
          </a:p>
          <a:p>
            <a:r>
              <a:rPr lang="en-US" sz="3600" dirty="0">
                <a:effectLst>
                  <a:outerShdw blurRad="38100" dist="38100" dir="2700000" algn="tl">
                    <a:srgbClr val="000000">
                      <a:alpha val="43137"/>
                    </a:srgbClr>
                  </a:outerShdw>
                </a:effectLst>
                <a:latin typeface="NikoshBAN" pitchFamily="2" charset="0"/>
                <a:cs typeface="NikoshBAN" pitchFamily="2" charset="0"/>
              </a:rPr>
              <a:t>৩.আলোচ্য </a:t>
            </a:r>
            <a:r>
              <a:rPr lang="en-US" sz="3600" dirty="0" err="1">
                <a:effectLst>
                  <a:outerShdw blurRad="38100" dist="38100" dir="2700000" algn="tl">
                    <a:srgbClr val="000000">
                      <a:alpha val="43137"/>
                    </a:srgbClr>
                  </a:outerShdw>
                </a:effectLst>
                <a:latin typeface="NikoshBAN" pitchFamily="2" charset="0"/>
                <a:cs typeface="NikoshBAN" pitchFamily="2" charset="0"/>
              </a:rPr>
              <a:t>আয়াতের</a:t>
            </a:r>
            <a:r>
              <a:rPr lang="en-US" sz="3600" dirty="0">
                <a:effectLst>
                  <a:outerShdw blurRad="38100" dist="38100" dir="2700000" algn="tl">
                    <a:srgbClr val="000000">
                      <a:alpha val="43137"/>
                    </a:srgbClr>
                  </a:outerShdw>
                </a:effectLst>
                <a:latin typeface="NikoshBAN" pitchFamily="2" charset="0"/>
                <a:cs typeface="NikoshBAN" pitchFamily="2" charset="0"/>
              </a:rPr>
              <a:t> </a:t>
            </a:r>
            <a:r>
              <a:rPr lang="en-US" sz="3600" dirty="0" err="1">
                <a:effectLst>
                  <a:outerShdw blurRad="38100" dist="38100" dir="2700000" algn="tl">
                    <a:srgbClr val="000000">
                      <a:alpha val="43137"/>
                    </a:srgbClr>
                  </a:outerShdw>
                </a:effectLst>
                <a:latin typeface="NikoshBAN" pitchFamily="2" charset="0"/>
                <a:cs typeface="NikoshBAN" pitchFamily="2" charset="0"/>
              </a:rPr>
              <a:t>ব্যাখ্যা</a:t>
            </a:r>
            <a:r>
              <a:rPr lang="en-US" sz="3600" dirty="0">
                <a:effectLst>
                  <a:outerShdw blurRad="38100" dist="38100" dir="2700000" algn="tl">
                    <a:srgbClr val="000000">
                      <a:alpha val="43137"/>
                    </a:srgbClr>
                  </a:outerShdw>
                </a:effectLst>
                <a:latin typeface="NikoshBAN" pitchFamily="2" charset="0"/>
                <a:cs typeface="NikoshBAN" pitchFamily="2" charset="0"/>
              </a:rPr>
              <a:t> </a:t>
            </a:r>
            <a:r>
              <a:rPr lang="en-US" sz="3600" dirty="0" err="1">
                <a:effectLst>
                  <a:outerShdw blurRad="38100" dist="38100" dir="2700000" algn="tl">
                    <a:srgbClr val="000000">
                      <a:alpha val="43137"/>
                    </a:srgbClr>
                  </a:outerShdw>
                </a:effectLst>
                <a:latin typeface="NikoshBAN" pitchFamily="2" charset="0"/>
                <a:cs typeface="NikoshBAN" pitchFamily="2" charset="0"/>
              </a:rPr>
              <a:t>লিখতে</a:t>
            </a:r>
            <a:r>
              <a:rPr lang="en-US" sz="3600" dirty="0">
                <a:effectLst>
                  <a:outerShdw blurRad="38100" dist="38100" dir="2700000" algn="tl">
                    <a:srgbClr val="000000">
                      <a:alpha val="43137"/>
                    </a:srgbClr>
                  </a:outerShdw>
                </a:effectLst>
                <a:latin typeface="NikoshBAN" pitchFamily="2" charset="0"/>
                <a:cs typeface="NikoshBAN" pitchFamily="2" charset="0"/>
              </a:rPr>
              <a:t> </a:t>
            </a:r>
            <a:r>
              <a:rPr lang="en-US" sz="3600" dirty="0" err="1">
                <a:effectLst>
                  <a:outerShdw blurRad="38100" dist="38100" dir="2700000" algn="tl">
                    <a:srgbClr val="000000">
                      <a:alpha val="43137"/>
                    </a:srgbClr>
                  </a:outerShdw>
                </a:effectLst>
                <a:latin typeface="NikoshBAN" pitchFamily="2" charset="0"/>
                <a:cs typeface="NikoshBAN" pitchFamily="2" charset="0"/>
              </a:rPr>
              <a:t>পারবে</a:t>
            </a:r>
            <a:r>
              <a:rPr lang="bn-BD" sz="3600" dirty="0">
                <a:effectLst>
                  <a:outerShdw blurRad="38100" dist="38100" dir="2700000" algn="tl">
                    <a:srgbClr val="000000">
                      <a:alpha val="43137"/>
                    </a:srgbClr>
                  </a:outerShdw>
                </a:effectLst>
                <a:latin typeface="NikoshBAN" pitchFamily="2" charset="0"/>
                <a:cs typeface="NikoshBAN" pitchFamily="2" charset="0"/>
              </a:rPr>
              <a:t>।</a:t>
            </a:r>
            <a:endParaRPr lang="en-US" sz="3600" dirty="0">
              <a:effectLst>
                <a:outerShdw blurRad="38100" dist="38100" dir="2700000" algn="tl">
                  <a:srgbClr val="000000">
                    <a:alpha val="43137"/>
                  </a:srgbClr>
                </a:outerShdw>
              </a:effectLst>
              <a:latin typeface="NikoshBAN" pitchFamily="2" charset="0"/>
              <a:cs typeface="NikoshBAN" pitchFamily="2" charset="0"/>
            </a:endParaRPr>
          </a:p>
          <a:p>
            <a:r>
              <a:rPr lang="en-US" sz="3600" dirty="0">
                <a:effectLst>
                  <a:outerShdw blurRad="38100" dist="38100" dir="2700000" algn="tl">
                    <a:srgbClr val="000000">
                      <a:alpha val="43137"/>
                    </a:srgbClr>
                  </a:outerShdw>
                </a:effectLst>
                <a:latin typeface="NikoshBAN" pitchFamily="2" charset="0"/>
                <a:cs typeface="NikoshBAN" pitchFamily="2" charset="0"/>
              </a:rPr>
              <a:t>৪.মানব </a:t>
            </a:r>
            <a:r>
              <a:rPr lang="en-US" sz="3600" dirty="0" err="1">
                <a:effectLst>
                  <a:outerShdw blurRad="38100" dist="38100" dir="2700000" algn="tl">
                    <a:srgbClr val="000000">
                      <a:alpha val="43137"/>
                    </a:srgbClr>
                  </a:outerShdw>
                </a:effectLst>
                <a:latin typeface="NikoshBAN" pitchFamily="2" charset="0"/>
                <a:cs typeface="NikoshBAN" pitchFamily="2" charset="0"/>
              </a:rPr>
              <a:t>সৃষ্টির</a:t>
            </a:r>
            <a:r>
              <a:rPr lang="en-US" sz="3600" dirty="0">
                <a:effectLst>
                  <a:outerShdw blurRad="38100" dist="38100" dir="2700000" algn="tl">
                    <a:srgbClr val="000000">
                      <a:alpha val="43137"/>
                    </a:srgbClr>
                  </a:outerShdw>
                </a:effectLst>
                <a:latin typeface="NikoshBAN" pitchFamily="2" charset="0"/>
                <a:cs typeface="NikoshBAN" pitchFamily="2" charset="0"/>
              </a:rPr>
              <a:t> </a:t>
            </a:r>
            <a:r>
              <a:rPr lang="en-US" sz="3600" dirty="0" err="1">
                <a:effectLst>
                  <a:outerShdw blurRad="38100" dist="38100" dir="2700000" algn="tl">
                    <a:srgbClr val="000000">
                      <a:alpha val="43137"/>
                    </a:srgbClr>
                  </a:outerShdw>
                </a:effectLst>
                <a:latin typeface="NikoshBAN" pitchFamily="2" charset="0"/>
                <a:cs typeface="NikoshBAN" pitchFamily="2" charset="0"/>
              </a:rPr>
              <a:t>ইতিহাস</a:t>
            </a:r>
            <a:r>
              <a:rPr lang="en-US" sz="3600" dirty="0">
                <a:effectLst>
                  <a:outerShdw blurRad="38100" dist="38100" dir="2700000" algn="tl">
                    <a:srgbClr val="000000">
                      <a:alpha val="43137"/>
                    </a:srgbClr>
                  </a:outerShdw>
                </a:effectLst>
                <a:latin typeface="NikoshBAN" pitchFamily="2" charset="0"/>
                <a:cs typeface="NikoshBAN" pitchFamily="2" charset="0"/>
              </a:rPr>
              <a:t> </a:t>
            </a:r>
            <a:r>
              <a:rPr lang="en-US" sz="3600" dirty="0" err="1">
                <a:effectLst>
                  <a:outerShdw blurRad="38100" dist="38100" dir="2700000" algn="tl">
                    <a:srgbClr val="000000">
                      <a:alpha val="43137"/>
                    </a:srgbClr>
                  </a:outerShdw>
                </a:effectLst>
                <a:latin typeface="NikoshBAN" pitchFamily="2" charset="0"/>
                <a:cs typeface="NikoshBAN" pitchFamily="2" charset="0"/>
              </a:rPr>
              <a:t>বর্ণনা</a:t>
            </a:r>
            <a:r>
              <a:rPr lang="en-US" sz="3600" dirty="0">
                <a:effectLst>
                  <a:outerShdw blurRad="38100" dist="38100" dir="2700000" algn="tl">
                    <a:srgbClr val="000000">
                      <a:alpha val="43137"/>
                    </a:srgbClr>
                  </a:outerShdw>
                </a:effectLst>
                <a:latin typeface="NikoshBAN" pitchFamily="2" charset="0"/>
                <a:cs typeface="NikoshBAN" pitchFamily="2" charset="0"/>
              </a:rPr>
              <a:t> </a:t>
            </a:r>
            <a:r>
              <a:rPr lang="en-US" sz="3600" dirty="0" err="1">
                <a:effectLst>
                  <a:outerShdw blurRad="38100" dist="38100" dir="2700000" algn="tl">
                    <a:srgbClr val="000000">
                      <a:alpha val="43137"/>
                    </a:srgbClr>
                  </a:outerShdw>
                </a:effectLst>
                <a:latin typeface="NikoshBAN" pitchFamily="2" charset="0"/>
                <a:cs typeface="NikoshBAN" pitchFamily="2" charset="0"/>
              </a:rPr>
              <a:t>করতে</a:t>
            </a:r>
            <a:r>
              <a:rPr lang="en-US" sz="3600" dirty="0">
                <a:effectLst>
                  <a:outerShdw blurRad="38100" dist="38100" dir="2700000" algn="tl">
                    <a:srgbClr val="000000">
                      <a:alpha val="43137"/>
                    </a:srgbClr>
                  </a:outerShdw>
                </a:effectLst>
                <a:latin typeface="NikoshBAN" pitchFamily="2" charset="0"/>
                <a:cs typeface="NikoshBAN" pitchFamily="2" charset="0"/>
              </a:rPr>
              <a:t> </a:t>
            </a:r>
            <a:r>
              <a:rPr lang="en-US" sz="3600" dirty="0" err="1">
                <a:effectLst>
                  <a:outerShdw blurRad="38100" dist="38100" dir="2700000" algn="tl">
                    <a:srgbClr val="000000">
                      <a:alpha val="43137"/>
                    </a:srgbClr>
                  </a:outerShdw>
                </a:effectLst>
                <a:latin typeface="NikoshBAN" pitchFamily="2" charset="0"/>
                <a:cs typeface="NikoshBAN" pitchFamily="2" charset="0"/>
              </a:rPr>
              <a:t>পারবে</a:t>
            </a:r>
            <a:r>
              <a:rPr lang="en-US" sz="3600" dirty="0">
                <a:effectLst>
                  <a:outerShdw blurRad="38100" dist="38100" dir="2700000" algn="tl">
                    <a:srgbClr val="000000">
                      <a:alpha val="43137"/>
                    </a:srgbClr>
                  </a:outerShdw>
                </a:effectLst>
                <a:latin typeface="NikoshBAN" pitchFamily="2" charset="0"/>
                <a:cs typeface="NikoshBAN" pitchFamily="2" charset="0"/>
              </a:rPr>
              <a:t>।</a:t>
            </a:r>
            <a:endParaRPr lang="bn-BD" sz="3600" dirty="0">
              <a:effectLst>
                <a:outerShdw blurRad="38100" dist="38100" dir="2700000" algn="tl">
                  <a:srgbClr val="000000">
                    <a:alpha val="43137"/>
                  </a:srgbClr>
                </a:outerShdw>
              </a:effectLst>
              <a:latin typeface="NikoshBAN" pitchFamily="2" charset="0"/>
              <a:cs typeface="NikoshBAN" pitchFamily="2" charset="0"/>
            </a:endParaRPr>
          </a:p>
        </p:txBody>
      </p:sp>
      <p:sp>
        <p:nvSpPr>
          <p:cNvPr id="2" name="TextBox 1"/>
          <p:cNvSpPr txBox="1"/>
          <p:nvPr/>
        </p:nvSpPr>
        <p:spPr>
          <a:xfrm>
            <a:off x="2458189" y="286391"/>
            <a:ext cx="5474525" cy="830997"/>
          </a:xfrm>
          <a:prstGeom prst="rect">
            <a:avLst/>
          </a:prstGeom>
          <a:noFill/>
        </p:spPr>
        <p:txBody>
          <a:bodyPr wrap="square" rtlCol="0">
            <a:spAutoFit/>
          </a:bodyPr>
          <a:lstStyle/>
          <a:p>
            <a:pPr algn="ctr"/>
            <a:r>
              <a:rPr lang="en-US" sz="4800" b="1"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শিখনফল</a:t>
            </a:r>
            <a:endParaRPr lang="en-US" sz="48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3" name="Arrow: Right 2">
            <a:extLst>
              <a:ext uri="{FF2B5EF4-FFF2-40B4-BE49-F238E27FC236}">
                <a16:creationId xmlns:a16="http://schemas.microsoft.com/office/drawing/2014/main" id="{05EF84B5-AE27-409E-A321-398FFC1A2009}"/>
              </a:ext>
            </a:extLst>
          </p:cNvPr>
          <p:cNvSpPr/>
          <p:nvPr/>
        </p:nvSpPr>
        <p:spPr>
          <a:xfrm>
            <a:off x="905436" y="1740408"/>
            <a:ext cx="4688541" cy="158058"/>
          </a:xfrm>
          <a:prstGeom prst="right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22A04076-D4C7-48CC-B677-BCB1EB83C206}"/>
              </a:ext>
            </a:extLst>
          </p:cNvPr>
          <p:cNvSpPr/>
          <p:nvPr/>
        </p:nvSpPr>
        <p:spPr>
          <a:xfrm>
            <a:off x="3249706" y="980183"/>
            <a:ext cx="3971364" cy="9936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tar: 5 Points 14">
            <a:extLst>
              <a:ext uri="{FF2B5EF4-FFF2-40B4-BE49-F238E27FC236}">
                <a16:creationId xmlns:a16="http://schemas.microsoft.com/office/drawing/2014/main" id="{4547DB2B-3E8E-439D-8838-A553B33EA552}"/>
              </a:ext>
            </a:extLst>
          </p:cNvPr>
          <p:cNvSpPr/>
          <p:nvPr/>
        </p:nvSpPr>
        <p:spPr>
          <a:xfrm>
            <a:off x="477869" y="1296011"/>
            <a:ext cx="427567" cy="388869"/>
          </a:xfrm>
          <a:prstGeom prst="star5">
            <a:avLst/>
          </a:prstGeom>
          <a:solidFill>
            <a:srgbClr val="C00000"/>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7BBAA2FE-E2C2-4F97-81AC-8B5D0174763C}"/>
              </a:ext>
            </a:extLst>
          </p:cNvPr>
          <p:cNvSpPr txBox="1"/>
          <p:nvPr/>
        </p:nvSpPr>
        <p:spPr>
          <a:xfrm>
            <a:off x="329072" y="4637677"/>
            <a:ext cx="4171010" cy="2092881"/>
          </a:xfrm>
          <a:prstGeom prst="rect">
            <a:avLst/>
          </a:prstGeom>
          <a:solidFill>
            <a:schemeClr val="bg2"/>
          </a:solidFill>
        </p:spPr>
        <p:txBody>
          <a:bodyPr wrap="square" rtlCol="0">
            <a:spAutoFit/>
          </a:bodyPr>
          <a:lstStyle/>
          <a:p>
            <a:r>
              <a:rPr lang="en-US" sz="2800" dirty="0" err="1">
                <a:solidFill>
                  <a:srgbClr val="00B050"/>
                </a:solidFill>
              </a:rPr>
              <a:t>উপকরণ</a:t>
            </a:r>
            <a:r>
              <a:rPr lang="en-US" sz="2800" dirty="0">
                <a:solidFill>
                  <a:srgbClr val="00B050"/>
                </a:solidFill>
              </a:rPr>
              <a:t> :</a:t>
            </a:r>
          </a:p>
          <a:p>
            <a:r>
              <a:rPr lang="en-US" sz="2800" dirty="0">
                <a:solidFill>
                  <a:srgbClr val="00B050"/>
                </a:solidFill>
              </a:rPr>
              <a:t>            </a:t>
            </a:r>
            <a:r>
              <a:rPr lang="en-US" sz="2800" dirty="0" err="1">
                <a:solidFill>
                  <a:srgbClr val="00B050"/>
                </a:solidFill>
              </a:rPr>
              <a:t>কুরআন</a:t>
            </a:r>
            <a:r>
              <a:rPr lang="en-US" sz="2800" dirty="0">
                <a:solidFill>
                  <a:srgbClr val="00B050"/>
                </a:solidFill>
              </a:rPr>
              <a:t> </a:t>
            </a:r>
            <a:r>
              <a:rPr lang="en-US" sz="2800" dirty="0" err="1">
                <a:solidFill>
                  <a:srgbClr val="00B050"/>
                </a:solidFill>
              </a:rPr>
              <a:t>শরিফ</a:t>
            </a:r>
            <a:endParaRPr lang="en-US" sz="2800" dirty="0">
              <a:solidFill>
                <a:srgbClr val="00B050"/>
              </a:solidFill>
            </a:endParaRPr>
          </a:p>
          <a:p>
            <a:r>
              <a:rPr lang="en-US" sz="2800" dirty="0">
                <a:solidFill>
                  <a:srgbClr val="00B050"/>
                </a:solidFill>
              </a:rPr>
              <a:t>            </a:t>
            </a:r>
            <a:r>
              <a:rPr lang="en-US" sz="2800" dirty="0" err="1">
                <a:solidFill>
                  <a:srgbClr val="00B050"/>
                </a:solidFill>
              </a:rPr>
              <a:t>কম্পিউটার</a:t>
            </a:r>
            <a:endParaRPr lang="en-US" sz="2800" dirty="0">
              <a:solidFill>
                <a:srgbClr val="00B050"/>
              </a:solidFill>
            </a:endParaRPr>
          </a:p>
          <a:p>
            <a:r>
              <a:rPr lang="en-US" sz="2800" dirty="0">
                <a:solidFill>
                  <a:srgbClr val="00B050"/>
                </a:solidFill>
              </a:rPr>
              <a:t>            </a:t>
            </a:r>
            <a:r>
              <a:rPr lang="en-US" sz="2800" dirty="0" err="1">
                <a:solidFill>
                  <a:srgbClr val="00B050"/>
                </a:solidFill>
              </a:rPr>
              <a:t>প্রজেক্টর</a:t>
            </a:r>
            <a:endParaRPr lang="en-US" sz="2800" dirty="0">
              <a:solidFill>
                <a:srgbClr val="00B050"/>
              </a:solidFill>
            </a:endParaRPr>
          </a:p>
          <a:p>
            <a:endParaRPr lang="en-US" dirty="0"/>
          </a:p>
        </p:txBody>
      </p:sp>
    </p:spTree>
    <p:extLst>
      <p:ext uri="{BB962C8B-B14F-4D97-AF65-F5344CB8AC3E}">
        <p14:creationId xmlns:p14="http://schemas.microsoft.com/office/powerpoint/2010/main" val="33785102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3">
            <a:extLst>
              <a:ext uri="{FF2B5EF4-FFF2-40B4-BE49-F238E27FC236}">
                <a16:creationId xmlns:a16="http://schemas.microsoft.com/office/drawing/2014/main" id="{C0924284-6BCF-4CC0-88B0-465DABFA3A36}"/>
              </a:ext>
            </a:extLst>
          </p:cNvPr>
          <p:cNvSpPr/>
          <p:nvPr/>
        </p:nvSpPr>
        <p:spPr>
          <a:xfrm>
            <a:off x="0" y="0"/>
            <a:ext cx="12192000" cy="6858000"/>
          </a:xfrm>
          <a:custGeom>
            <a:avLst/>
            <a:gdLst>
              <a:gd name="connsiteX0" fmla="*/ 122829 w 12192000"/>
              <a:gd name="connsiteY0" fmla="*/ 95534 h 6858000"/>
              <a:gd name="connsiteX1" fmla="*/ 122829 w 12192000"/>
              <a:gd name="connsiteY1" fmla="*/ 6741994 h 6858000"/>
              <a:gd name="connsiteX2" fmla="*/ 12050972 w 12192000"/>
              <a:gd name="connsiteY2" fmla="*/ 6741994 h 6858000"/>
              <a:gd name="connsiteX3" fmla="*/ 12050972 w 12192000"/>
              <a:gd name="connsiteY3" fmla="*/ 95534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22829" y="95534"/>
                </a:moveTo>
                <a:lnTo>
                  <a:pt x="122829" y="6741994"/>
                </a:lnTo>
                <a:lnTo>
                  <a:pt x="12050972" y="6741994"/>
                </a:lnTo>
                <a:lnTo>
                  <a:pt x="12050972" y="95534"/>
                </a:lnTo>
                <a:close/>
                <a:moveTo>
                  <a:pt x="0" y="0"/>
                </a:moveTo>
                <a:lnTo>
                  <a:pt x="12192000" y="0"/>
                </a:lnTo>
                <a:lnTo>
                  <a:pt x="12192000" y="6858000"/>
                </a:lnTo>
                <a:lnTo>
                  <a:pt x="0" y="6858000"/>
                </a:lnTo>
                <a:close/>
              </a:path>
            </a:pathLst>
          </a:cu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7">
            <a:extLst>
              <a:ext uri="{FF2B5EF4-FFF2-40B4-BE49-F238E27FC236}">
                <a16:creationId xmlns:a16="http://schemas.microsoft.com/office/drawing/2014/main" id="{47E18541-F0EA-4522-A9B0-6E2870D4F3CA}"/>
              </a:ext>
            </a:extLst>
          </p:cNvPr>
          <p:cNvSpPr/>
          <p:nvPr/>
        </p:nvSpPr>
        <p:spPr>
          <a:xfrm>
            <a:off x="131298" y="83127"/>
            <a:ext cx="11922157" cy="6651780"/>
          </a:xfrm>
          <a:custGeom>
            <a:avLst/>
            <a:gdLst>
              <a:gd name="connsiteX0" fmla="*/ 126609 w 11929403"/>
              <a:gd name="connsiteY0" fmla="*/ 126609 h 6611815"/>
              <a:gd name="connsiteX1" fmla="*/ 126609 w 11929403"/>
              <a:gd name="connsiteY1" fmla="*/ 6471138 h 6611815"/>
              <a:gd name="connsiteX2" fmla="*/ 11788726 w 11929403"/>
              <a:gd name="connsiteY2" fmla="*/ 6471138 h 6611815"/>
              <a:gd name="connsiteX3" fmla="*/ 11788726 w 11929403"/>
              <a:gd name="connsiteY3" fmla="*/ 126609 h 6611815"/>
              <a:gd name="connsiteX4" fmla="*/ 0 w 11929403"/>
              <a:gd name="connsiteY4" fmla="*/ 0 h 6611815"/>
              <a:gd name="connsiteX5" fmla="*/ 11929403 w 11929403"/>
              <a:gd name="connsiteY5" fmla="*/ 0 h 6611815"/>
              <a:gd name="connsiteX6" fmla="*/ 11929403 w 11929403"/>
              <a:gd name="connsiteY6" fmla="*/ 6611815 h 6611815"/>
              <a:gd name="connsiteX7" fmla="*/ 0 w 11929403"/>
              <a:gd name="connsiteY7" fmla="*/ 6611815 h 6611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29403" h="6611815">
                <a:moveTo>
                  <a:pt x="126609" y="126609"/>
                </a:moveTo>
                <a:lnTo>
                  <a:pt x="126609" y="6471138"/>
                </a:lnTo>
                <a:lnTo>
                  <a:pt x="11788726" y="6471138"/>
                </a:lnTo>
                <a:lnTo>
                  <a:pt x="11788726" y="126609"/>
                </a:lnTo>
                <a:close/>
                <a:moveTo>
                  <a:pt x="0" y="0"/>
                </a:moveTo>
                <a:lnTo>
                  <a:pt x="11929403" y="0"/>
                </a:lnTo>
                <a:lnTo>
                  <a:pt x="11929403" y="6611815"/>
                </a:lnTo>
                <a:lnTo>
                  <a:pt x="0" y="6611815"/>
                </a:lnTo>
                <a:close/>
              </a:path>
            </a:pathLst>
          </a:custGeom>
          <a:gradFill>
            <a:gsLst>
              <a:gs pos="0">
                <a:srgbClr val="66FF99"/>
              </a:gs>
              <a:gs pos="100000">
                <a:srgbClr val="7979ED"/>
              </a:gs>
              <a:gs pos="22000">
                <a:srgbClr val="BB2970"/>
              </a:gs>
              <a:gs pos="68000">
                <a:srgbClr val="7752E0"/>
              </a:gs>
              <a:gs pos="23000">
                <a:srgbClr val="FFFF00"/>
              </a:gs>
              <a:gs pos="75000">
                <a:srgbClr val="FF0000"/>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6D0D883-52CE-4ABD-A380-9FA2E71FF4C2}"/>
              </a:ext>
            </a:extLst>
          </p:cNvPr>
          <p:cNvSpPr txBox="1"/>
          <p:nvPr/>
        </p:nvSpPr>
        <p:spPr>
          <a:xfrm>
            <a:off x="4037743" y="271839"/>
            <a:ext cx="5794625" cy="584775"/>
          </a:xfrm>
          <a:prstGeom prst="rect">
            <a:avLst/>
          </a:prstGeom>
          <a:noFill/>
        </p:spPr>
        <p:txBody>
          <a:bodyPr wrap="square" rtlCol="0">
            <a:spAutoFit/>
          </a:bodyPr>
          <a:lstStyle/>
          <a:p>
            <a:r>
              <a:rPr lang="en-US" sz="3200" dirty="0" err="1">
                <a:solidFill>
                  <a:srgbClr val="00B050"/>
                </a:solidFill>
              </a:rPr>
              <a:t>বিশুদ্ধ</a:t>
            </a:r>
            <a:r>
              <a:rPr lang="en-US" sz="3200" dirty="0">
                <a:solidFill>
                  <a:srgbClr val="00B050"/>
                </a:solidFill>
              </a:rPr>
              <a:t> </a:t>
            </a:r>
            <a:r>
              <a:rPr lang="en-US" sz="3200" dirty="0" err="1">
                <a:solidFill>
                  <a:srgbClr val="00B050"/>
                </a:solidFill>
              </a:rPr>
              <a:t>তালাওয়াত</a:t>
            </a:r>
            <a:r>
              <a:rPr lang="en-US" sz="3200" dirty="0">
                <a:solidFill>
                  <a:srgbClr val="00B050"/>
                </a:solidFill>
              </a:rPr>
              <a:t> </a:t>
            </a:r>
            <a:r>
              <a:rPr lang="en-US" sz="3200" dirty="0" err="1">
                <a:solidFill>
                  <a:srgbClr val="00B050"/>
                </a:solidFill>
              </a:rPr>
              <a:t>শুনি</a:t>
            </a:r>
            <a:endParaRPr lang="en-US" sz="3200" dirty="0">
              <a:solidFill>
                <a:srgbClr val="00B050"/>
              </a:solidFill>
            </a:endParaRPr>
          </a:p>
        </p:txBody>
      </p:sp>
      <p:pic>
        <p:nvPicPr>
          <p:cNvPr id="6" name="Online Media 5" title="সূরা আন-নিসা আয়াত ১-৫ | Surah An-Nisa 1-5 | Para 4 Quran Tilawat | ATR Quran Telawat">
            <a:hlinkClick r:id="" action="ppaction://media"/>
            <a:extLst>
              <a:ext uri="{FF2B5EF4-FFF2-40B4-BE49-F238E27FC236}">
                <a16:creationId xmlns:a16="http://schemas.microsoft.com/office/drawing/2014/main" id="{6F978269-E2D8-4CB4-A7CC-FCD7E1F1A69E}"/>
              </a:ext>
            </a:extLst>
          </p:cNvPr>
          <p:cNvPicPr>
            <a:picLocks noRot="1" noChangeAspect="1"/>
          </p:cNvPicPr>
          <p:nvPr>
            <a:videoFile r:link="rId1"/>
          </p:nvPr>
        </p:nvPicPr>
        <p:blipFill>
          <a:blip r:embed="rId3"/>
          <a:stretch>
            <a:fillRect/>
          </a:stretch>
        </p:blipFill>
        <p:spPr>
          <a:xfrm>
            <a:off x="267128" y="760288"/>
            <a:ext cx="11640620" cy="5825873"/>
          </a:xfrm>
          <a:prstGeom prst="rect">
            <a:avLst/>
          </a:prstGeom>
        </p:spPr>
      </p:pic>
    </p:spTree>
    <p:extLst>
      <p:ext uri="{BB962C8B-B14F-4D97-AF65-F5344CB8AC3E}">
        <p14:creationId xmlns:p14="http://schemas.microsoft.com/office/powerpoint/2010/main" val="3660132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0" y="0"/>
            <a:ext cx="12192000" cy="6858000"/>
          </a:xfrm>
          <a:custGeom>
            <a:avLst/>
            <a:gdLst>
              <a:gd name="connsiteX0" fmla="*/ 122829 w 12192000"/>
              <a:gd name="connsiteY0" fmla="*/ 95534 h 6858000"/>
              <a:gd name="connsiteX1" fmla="*/ 122829 w 12192000"/>
              <a:gd name="connsiteY1" fmla="*/ 6741994 h 6858000"/>
              <a:gd name="connsiteX2" fmla="*/ 12050972 w 12192000"/>
              <a:gd name="connsiteY2" fmla="*/ 6741994 h 6858000"/>
              <a:gd name="connsiteX3" fmla="*/ 12050972 w 12192000"/>
              <a:gd name="connsiteY3" fmla="*/ 95534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22829" y="95534"/>
                </a:moveTo>
                <a:lnTo>
                  <a:pt x="122829" y="6741994"/>
                </a:lnTo>
                <a:lnTo>
                  <a:pt x="12050972" y="6741994"/>
                </a:lnTo>
                <a:lnTo>
                  <a:pt x="12050972" y="95534"/>
                </a:lnTo>
                <a:close/>
                <a:moveTo>
                  <a:pt x="0" y="0"/>
                </a:moveTo>
                <a:lnTo>
                  <a:pt x="12192000" y="0"/>
                </a:lnTo>
                <a:lnTo>
                  <a:pt x="12192000" y="6858000"/>
                </a:lnTo>
                <a:lnTo>
                  <a:pt x="0" y="6858000"/>
                </a:lnTo>
                <a:close/>
              </a:path>
            </a:pathLst>
          </a:custGeom>
          <a:gradFill flip="none" rotWithShape="1">
            <a:gsLst>
              <a:gs pos="80000">
                <a:srgbClr val="FFFF00"/>
              </a:gs>
              <a:gs pos="24000">
                <a:srgbClr val="60943D"/>
              </a:gs>
              <a:gs pos="0">
                <a:srgbClr val="FFFF00"/>
              </a:gs>
              <a:gs pos="54000">
                <a:srgbClr val="FFFF00"/>
              </a:gs>
              <a:gs pos="100000">
                <a:srgbClr val="7030A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31298" y="83127"/>
            <a:ext cx="11922157" cy="6651780"/>
          </a:xfrm>
          <a:custGeom>
            <a:avLst/>
            <a:gdLst>
              <a:gd name="connsiteX0" fmla="*/ 126609 w 11929403"/>
              <a:gd name="connsiteY0" fmla="*/ 126609 h 6611815"/>
              <a:gd name="connsiteX1" fmla="*/ 126609 w 11929403"/>
              <a:gd name="connsiteY1" fmla="*/ 6471138 h 6611815"/>
              <a:gd name="connsiteX2" fmla="*/ 11788726 w 11929403"/>
              <a:gd name="connsiteY2" fmla="*/ 6471138 h 6611815"/>
              <a:gd name="connsiteX3" fmla="*/ 11788726 w 11929403"/>
              <a:gd name="connsiteY3" fmla="*/ 126609 h 6611815"/>
              <a:gd name="connsiteX4" fmla="*/ 0 w 11929403"/>
              <a:gd name="connsiteY4" fmla="*/ 0 h 6611815"/>
              <a:gd name="connsiteX5" fmla="*/ 11929403 w 11929403"/>
              <a:gd name="connsiteY5" fmla="*/ 0 h 6611815"/>
              <a:gd name="connsiteX6" fmla="*/ 11929403 w 11929403"/>
              <a:gd name="connsiteY6" fmla="*/ 6611815 h 6611815"/>
              <a:gd name="connsiteX7" fmla="*/ 0 w 11929403"/>
              <a:gd name="connsiteY7" fmla="*/ 6611815 h 6611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29403" h="6611815">
                <a:moveTo>
                  <a:pt x="126609" y="126609"/>
                </a:moveTo>
                <a:lnTo>
                  <a:pt x="126609" y="6471138"/>
                </a:lnTo>
                <a:lnTo>
                  <a:pt x="11788726" y="6471138"/>
                </a:lnTo>
                <a:lnTo>
                  <a:pt x="11788726" y="126609"/>
                </a:lnTo>
                <a:close/>
                <a:moveTo>
                  <a:pt x="0" y="0"/>
                </a:moveTo>
                <a:lnTo>
                  <a:pt x="11929403" y="0"/>
                </a:lnTo>
                <a:lnTo>
                  <a:pt x="11929403" y="6611815"/>
                </a:lnTo>
                <a:lnTo>
                  <a:pt x="0" y="6611815"/>
                </a:lnTo>
                <a:close/>
              </a:path>
            </a:pathLst>
          </a:custGeom>
          <a:gradFill>
            <a:gsLst>
              <a:gs pos="0">
                <a:srgbClr val="66FF99"/>
              </a:gs>
              <a:gs pos="100000">
                <a:srgbClr val="7979ED"/>
              </a:gs>
              <a:gs pos="22000">
                <a:srgbClr val="BB2970"/>
              </a:gs>
              <a:gs pos="68000">
                <a:srgbClr val="7752E0"/>
              </a:gs>
              <a:gs pos="23000">
                <a:srgbClr val="FFFF00"/>
              </a:gs>
              <a:gs pos="75000">
                <a:srgbClr val="FF0000"/>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1983137" y="570814"/>
            <a:ext cx="8218478" cy="5676406"/>
          </a:xfrm>
          <a:prstGeom prst="ellipse">
            <a:avLst/>
          </a:prstGeom>
          <a:solidFill>
            <a:schemeClr val="bg1"/>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1"/>
            <a:r>
              <a:rPr lang="ar-SA" sz="3600" b="1" dirty="0">
                <a:solidFill>
                  <a:schemeClr val="tx1"/>
                </a:solidFill>
              </a:rPr>
              <a:t>يَا أَيُّهَا النَّاسُ اتَّقُوا رَبَّكُمُ الَّذِي خَلَقَكُمْ مِنْ نَفْسٍ وَاحِدَةٍ وَخَلَقَ مِنْهَا زَوْجَهَا وَبَثَّ مِنْهُمَا رِجَالًا كَثِيرًا وَنِسَاءً وَاتَّقُوا اللَّهَ الَّذِي تَسَاءَلُونَ بِهِ وَالْأَرْحَامَ إِنَّ اللَّهَ كَانَ عَلَيْكُمْ رَقِيبًا</a:t>
            </a:r>
            <a:endParaRPr lang="ar-SA" sz="54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5" name="Rectangle 14"/>
          <p:cNvSpPr/>
          <p:nvPr/>
        </p:nvSpPr>
        <p:spPr>
          <a:xfrm>
            <a:off x="3608894" y="989250"/>
            <a:ext cx="4806163" cy="4692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32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بسم الله الرّحمن الرّحيم</a:t>
            </a:r>
            <a:endParaRPr lang="en-US" sz="32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6" name="Rectangle 15"/>
          <p:cNvSpPr/>
          <p:nvPr/>
        </p:nvSpPr>
        <p:spPr>
          <a:xfrm>
            <a:off x="4199242" y="5126157"/>
            <a:ext cx="3657599" cy="47725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800" b="1" dirty="0">
                <a:solidFill>
                  <a:schemeClr val="tx1"/>
                </a:solidFill>
                <a:latin typeface="NikoshBAN" panose="02000000000000000000" pitchFamily="2" charset="0"/>
                <a:cs typeface="NikoshBAN" panose="02000000000000000000" pitchFamily="2" charset="0"/>
              </a:rPr>
              <a:t>আয়াত নং</a:t>
            </a:r>
            <a:r>
              <a:rPr lang="en-US" sz="2800" b="1" dirty="0">
                <a:solidFill>
                  <a:schemeClr val="tx1"/>
                </a:solidFill>
                <a:latin typeface="NikoshBAN" panose="02000000000000000000" pitchFamily="2" charset="0"/>
                <a:cs typeface="NikoshBAN" panose="02000000000000000000" pitchFamily="2" charset="0"/>
              </a:rPr>
              <a:t>: ১</a:t>
            </a:r>
          </a:p>
        </p:txBody>
      </p:sp>
    </p:spTree>
    <p:extLst>
      <p:ext uri="{BB962C8B-B14F-4D97-AF65-F5344CB8AC3E}">
        <p14:creationId xmlns:p14="http://schemas.microsoft.com/office/powerpoint/2010/main" val="2448331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out)">
                                      <p:cBhvr>
                                        <p:cTn id="7"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0" y="0"/>
            <a:ext cx="12192000" cy="6858000"/>
          </a:xfrm>
          <a:custGeom>
            <a:avLst/>
            <a:gdLst>
              <a:gd name="connsiteX0" fmla="*/ 122829 w 12192000"/>
              <a:gd name="connsiteY0" fmla="*/ 95534 h 6858000"/>
              <a:gd name="connsiteX1" fmla="*/ 122829 w 12192000"/>
              <a:gd name="connsiteY1" fmla="*/ 6741994 h 6858000"/>
              <a:gd name="connsiteX2" fmla="*/ 12050972 w 12192000"/>
              <a:gd name="connsiteY2" fmla="*/ 6741994 h 6858000"/>
              <a:gd name="connsiteX3" fmla="*/ 12050972 w 12192000"/>
              <a:gd name="connsiteY3" fmla="*/ 95534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22829" y="95534"/>
                </a:moveTo>
                <a:lnTo>
                  <a:pt x="122829" y="6741994"/>
                </a:lnTo>
                <a:lnTo>
                  <a:pt x="12050972" y="6741994"/>
                </a:lnTo>
                <a:lnTo>
                  <a:pt x="12050972" y="95534"/>
                </a:lnTo>
                <a:close/>
                <a:moveTo>
                  <a:pt x="0" y="0"/>
                </a:moveTo>
                <a:lnTo>
                  <a:pt x="12192000" y="0"/>
                </a:lnTo>
                <a:lnTo>
                  <a:pt x="12192000" y="6858000"/>
                </a:lnTo>
                <a:lnTo>
                  <a:pt x="0" y="6858000"/>
                </a:lnTo>
                <a:close/>
              </a:path>
            </a:pathLst>
          </a:custGeom>
          <a:gradFill flip="none" rotWithShape="1">
            <a:gsLst>
              <a:gs pos="80000">
                <a:srgbClr val="FFFF00"/>
              </a:gs>
              <a:gs pos="24000">
                <a:srgbClr val="60943D"/>
              </a:gs>
              <a:gs pos="0">
                <a:srgbClr val="FFFF00"/>
              </a:gs>
              <a:gs pos="54000">
                <a:srgbClr val="FFFF00"/>
              </a:gs>
              <a:gs pos="100000">
                <a:srgbClr val="7030A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31298" y="83127"/>
            <a:ext cx="11922157" cy="6651780"/>
          </a:xfrm>
          <a:custGeom>
            <a:avLst/>
            <a:gdLst>
              <a:gd name="connsiteX0" fmla="*/ 126609 w 11929403"/>
              <a:gd name="connsiteY0" fmla="*/ 126609 h 6611815"/>
              <a:gd name="connsiteX1" fmla="*/ 126609 w 11929403"/>
              <a:gd name="connsiteY1" fmla="*/ 6471138 h 6611815"/>
              <a:gd name="connsiteX2" fmla="*/ 11788726 w 11929403"/>
              <a:gd name="connsiteY2" fmla="*/ 6471138 h 6611815"/>
              <a:gd name="connsiteX3" fmla="*/ 11788726 w 11929403"/>
              <a:gd name="connsiteY3" fmla="*/ 126609 h 6611815"/>
              <a:gd name="connsiteX4" fmla="*/ 0 w 11929403"/>
              <a:gd name="connsiteY4" fmla="*/ 0 h 6611815"/>
              <a:gd name="connsiteX5" fmla="*/ 11929403 w 11929403"/>
              <a:gd name="connsiteY5" fmla="*/ 0 h 6611815"/>
              <a:gd name="connsiteX6" fmla="*/ 11929403 w 11929403"/>
              <a:gd name="connsiteY6" fmla="*/ 6611815 h 6611815"/>
              <a:gd name="connsiteX7" fmla="*/ 0 w 11929403"/>
              <a:gd name="connsiteY7" fmla="*/ 6611815 h 6611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29403" h="6611815">
                <a:moveTo>
                  <a:pt x="126609" y="126609"/>
                </a:moveTo>
                <a:lnTo>
                  <a:pt x="126609" y="6471138"/>
                </a:lnTo>
                <a:lnTo>
                  <a:pt x="11788726" y="6471138"/>
                </a:lnTo>
                <a:lnTo>
                  <a:pt x="11788726" y="126609"/>
                </a:lnTo>
                <a:close/>
                <a:moveTo>
                  <a:pt x="0" y="0"/>
                </a:moveTo>
                <a:lnTo>
                  <a:pt x="11929403" y="0"/>
                </a:lnTo>
                <a:lnTo>
                  <a:pt x="11929403" y="6611815"/>
                </a:lnTo>
                <a:lnTo>
                  <a:pt x="0" y="6611815"/>
                </a:lnTo>
                <a:close/>
              </a:path>
            </a:pathLst>
          </a:custGeom>
          <a:gradFill>
            <a:gsLst>
              <a:gs pos="0">
                <a:srgbClr val="66FF99"/>
              </a:gs>
              <a:gs pos="100000">
                <a:srgbClr val="7979ED"/>
              </a:gs>
              <a:gs pos="22000">
                <a:srgbClr val="BB2970"/>
              </a:gs>
              <a:gs pos="68000">
                <a:srgbClr val="7752E0"/>
              </a:gs>
              <a:gs pos="23000">
                <a:srgbClr val="FFFF00"/>
              </a:gs>
              <a:gs pos="75000">
                <a:srgbClr val="FF0000"/>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1566589" y="570017"/>
            <a:ext cx="8964558" cy="5591588"/>
          </a:xfrm>
          <a:prstGeom prst="ellipse">
            <a:avLst/>
          </a:prstGeom>
          <a:solidFill>
            <a:schemeClr val="bg1"/>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1"/>
            <a:r>
              <a:rPr lang="ar-SA" sz="3200" b="1" dirty="0">
                <a:solidFill>
                  <a:schemeClr val="tx1"/>
                </a:solidFill>
              </a:rPr>
              <a:t>وَآتُوا الْيَتَامَى أَمْوَالَهُمْ وَلَا تَتَبَدَّلُوا الْخَبِيثَ بِالطَّيِّبِ وَلَا تَأْكُلُوا أَمْوَالَهُمْ إِلَى أَمْوَالِكُمْ إِنَّهُ كَانَ حُوبًا كَبِيرًا</a:t>
            </a:r>
            <a:r>
              <a:rPr lang="en-US" sz="3200" b="1" dirty="0">
                <a:solidFill>
                  <a:schemeClr val="tx1"/>
                </a:solidFill>
              </a:rPr>
              <a:t> .</a:t>
            </a:r>
          </a:p>
          <a:p>
            <a:pPr algn="just" rtl="1"/>
            <a:r>
              <a:rPr lang="ar-SA" sz="3200" b="1" dirty="0">
                <a:solidFill>
                  <a:schemeClr val="tx1"/>
                </a:solidFill>
              </a:rPr>
              <a:t> </a:t>
            </a:r>
            <a:endParaRPr lang="en-US" sz="3200" b="1" dirty="0">
              <a:solidFill>
                <a:schemeClr val="tx1"/>
              </a:solidFill>
            </a:endParaRPr>
          </a:p>
          <a:p>
            <a:pPr algn="just" rtl="1"/>
            <a:r>
              <a:rPr lang="ar-SA" sz="3200" b="1" dirty="0">
                <a:solidFill>
                  <a:schemeClr val="tx1"/>
                </a:solidFill>
              </a:rPr>
              <a:t>وَإِنْ خِفْتُمْ أَلَّا تُقْسِطُوا فِي الْيَتَامَى فَانْكِحُوا مَا طَابَ لَكُمْ مِنَ النِّسَاءِ مَثْنَى وَثُلَاثَ وَرُبَاعَ فَإِنْ خِفْتُمْ أَلَّا تَعْدِلُوا فَوَاحِدَةً أَوْ مَا مَلَكَتْ أَيْمَانُكُمْ ذَلِكَ أَدْنَى أَلَّا تَعُولُوا  {النساء}</a:t>
            </a:r>
            <a:r>
              <a:rPr lang="en-US" b="1" dirty="0"/>
              <a:t>{{[[[[[[[[[[[[</a:t>
            </a:r>
            <a:endParaRPr lang="ar-SA" sz="3600" b="1" dirty="0">
              <a:solidFill>
                <a:schemeClr val="tx1"/>
              </a:solidFill>
              <a:latin typeface="Arial" panose="020B0604020202020204" pitchFamily="34" charset="0"/>
              <a:cs typeface="Arial" panose="020B0604020202020204" pitchFamily="34" charset="0"/>
            </a:endParaRPr>
          </a:p>
        </p:txBody>
      </p:sp>
      <p:sp>
        <p:nvSpPr>
          <p:cNvPr id="12" name="Rectangle 11"/>
          <p:cNvSpPr/>
          <p:nvPr/>
        </p:nvSpPr>
        <p:spPr>
          <a:xfrm>
            <a:off x="3421786" y="878304"/>
            <a:ext cx="4785756" cy="4692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b="1" dirty="0">
                <a:solidFill>
                  <a:schemeClr val="tx1"/>
                </a:solidFill>
                <a:latin typeface="Arial" panose="020B0604020202020204" pitchFamily="34" charset="0"/>
                <a:cs typeface="Arial" panose="020B0604020202020204" pitchFamily="34" charset="0"/>
              </a:rPr>
              <a:t>بسم الله الرّحمن الرّحيم</a:t>
            </a:r>
            <a:endParaRPr lang="en-US" sz="2800" b="1" dirty="0">
              <a:solidFill>
                <a:schemeClr val="tx1"/>
              </a:solidFill>
              <a:latin typeface="Arial" panose="020B0604020202020204" pitchFamily="34" charset="0"/>
              <a:cs typeface="Arial" panose="020B0604020202020204" pitchFamily="34" charset="0"/>
            </a:endParaRPr>
          </a:p>
        </p:txBody>
      </p:sp>
      <p:sp>
        <p:nvSpPr>
          <p:cNvPr id="13" name="Rounded Rectangle 12"/>
          <p:cNvSpPr/>
          <p:nvPr/>
        </p:nvSpPr>
        <p:spPr>
          <a:xfrm>
            <a:off x="4640926" y="5438089"/>
            <a:ext cx="2902899" cy="523375"/>
          </a:xfrm>
          <a:prstGeom prst="round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800" b="1" dirty="0">
                <a:solidFill>
                  <a:schemeClr val="tx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আয়াত নং</a:t>
            </a:r>
            <a:r>
              <a:rPr lang="en-US" sz="2800" b="1" dirty="0">
                <a:solidFill>
                  <a:schemeClr val="tx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a:t>
            </a:r>
            <a:r>
              <a:rPr lang="bn-IN" sz="2800" b="1" dirty="0">
                <a:solidFill>
                  <a:schemeClr val="tx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a:t>
            </a:r>
            <a:r>
              <a:rPr lang="en-US" sz="2800" b="1" dirty="0">
                <a:solidFill>
                  <a:schemeClr val="tx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২,৩</a:t>
            </a:r>
          </a:p>
        </p:txBody>
      </p:sp>
    </p:spTree>
    <p:extLst>
      <p:ext uri="{BB962C8B-B14F-4D97-AF65-F5344CB8AC3E}">
        <p14:creationId xmlns:p14="http://schemas.microsoft.com/office/powerpoint/2010/main" val="69539042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out)">
                                      <p:cBhvr>
                                        <p:cTn id="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1308</TotalTime>
  <Words>1902</Words>
  <Application>Microsoft Office PowerPoint</Application>
  <PresentationFormat>Widescreen</PresentationFormat>
  <Paragraphs>205</Paragraphs>
  <Slides>29</Slides>
  <Notes>1</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29</vt:i4>
      </vt:variant>
    </vt:vector>
  </HeadingPairs>
  <TitlesOfParts>
    <vt:vector size="39" baseType="lpstr">
      <vt:lpstr>Arial</vt:lpstr>
      <vt:lpstr>Calibri</vt:lpstr>
      <vt:lpstr>Calibri Light</vt:lpstr>
      <vt:lpstr>Google Sans</vt:lpstr>
      <vt:lpstr>KFGQPC Uthman Taha Naskh</vt:lpstr>
      <vt:lpstr>Nikosh</vt:lpstr>
      <vt:lpstr>NikoshBAN</vt:lpstr>
      <vt:lpstr>Noto Serif Bengali</vt:lpstr>
      <vt:lpstr>SutonnyOMJ</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Mohammad Abu Bakr</dc:creator>
  <cp:lastModifiedBy>abubakrsiddique794@gmail.com</cp:lastModifiedBy>
  <cp:revision>192</cp:revision>
  <dcterms:modified xsi:type="dcterms:W3CDTF">2026-06-28T02:50:40Z</dcterms:modified>
</cp:coreProperties>
</file>