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527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1F618D"/>
          </a:solidFill>
          <a:ln/>
        </p:spPr>
      </p:sp>
      <p:pic>
        <p:nvPicPr>
          <p:cNvPr id="3" name="Image 0" descr="/mnt/user-data/uploads/177368309585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640080"/>
            <a:ext cx="2286000" cy="2286000"/>
          </a:xfrm>
          <a:prstGeom prst="ellipse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" y="301752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তামজীদ আহম্মদ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91440" y="3429000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সহকারী শিক্ষক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91440" y="3749040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৬৫ নং ছনপাড়া সরকারি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91440" y="4041648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প্রাথমিক বিদ্যালয়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91440" y="4315968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আড়াইহাজার, নারায়ণগঞ্জ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3474720" y="73152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অধ্যায় ১৪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3474720" y="1188720"/>
            <a:ext cx="5303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বাংলাদেশের জনসংখ্যা ও জনসম্পদ</a:t>
            </a:r>
            <a:endParaRPr lang="en-US" sz="3000" dirty="0"/>
          </a:p>
        </p:txBody>
      </p:sp>
      <p:sp>
        <p:nvSpPr>
          <p:cNvPr id="11" name="Shape 8"/>
          <p:cNvSpPr/>
          <p:nvPr/>
        </p:nvSpPr>
        <p:spPr>
          <a:xfrm>
            <a:off x="3474720" y="2514600"/>
            <a:ext cx="5303520" cy="45720"/>
          </a:xfrm>
          <a:prstGeom prst="rect">
            <a:avLst/>
          </a:prstGeom>
          <a:solidFill>
            <a:srgbClr val="D4AC0D"/>
          </a:solidFill>
          <a:ln/>
        </p:spPr>
      </p:sp>
      <p:sp>
        <p:nvSpPr>
          <p:cNvPr id="12" name="Text 9"/>
          <p:cNvSpPr/>
          <p:nvPr/>
        </p:nvSpPr>
        <p:spPr>
          <a:xfrm>
            <a:off x="3474720" y="265176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বিষয়: বাংলাদেশ ও বিশ্বপরিচয়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3474720" y="306324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শ্রেণি: পঞ্চম  |  </a:t>
            </a:r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তারিখ: ১৪ এপ্রিল, ২০২৬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5276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সংক্ষিপ্ত ও বর্ণনামূলক প্রশ্ন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8595360" cy="384048"/>
          </a:xfrm>
          <a:prstGeom prst="rect">
            <a:avLst/>
          </a:prstGeom>
          <a:solidFill>
            <a:srgbClr val="E8F5E9"/>
          </a:solidFill>
          <a:ln w="12700">
            <a:solidFill>
              <a:srgbClr val="82E0A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932688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ঙ) সংক্ষিপ্ত প্রশ্ন: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713232"/>
          </a:xfrm>
          <a:prstGeom prst="rect">
            <a:avLst/>
          </a:prstGeom>
          <a:solidFill>
            <a:srgbClr val="F0FFF0"/>
          </a:solidFill>
          <a:ln w="6350">
            <a:solidFill>
              <a:srgbClr val="BDC3C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408176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১. জনসংখ্যাকে জনশক্তিতে পরিণত করার তিনটি উপকারিতা লেখো।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65760" y="1719072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61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উ: কর্মসংস্থান সৃষ্টি হয়, বেকারত্ব কমে, বৈদেশিক মুদ্রা আয় বাড়ে।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2176272"/>
            <a:ext cx="859536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BDC3C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2212848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২. তিনটি বৃত্তিমূলক শিক্ষার নাম লেখো।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65760" y="2523744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F61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উ: ইলেকট্রিশিয়ান, পর্যটন ও ভ্রমণ গাইড, ওয়েল্ডিং কাজ।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74320" y="3063240"/>
            <a:ext cx="8595360" cy="384048"/>
          </a:xfrm>
          <a:prstGeom prst="rect">
            <a:avLst/>
          </a:prstGeom>
          <a:solidFill>
            <a:srgbClr val="EBF5FB"/>
          </a:solidFill>
          <a:ln w="12700">
            <a:solidFill>
              <a:srgbClr val="AED6F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3081528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61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চ) বর্ণনামূলক প্রশ্ন: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74320" y="3520440"/>
            <a:ext cx="8595360" cy="713232"/>
          </a:xfrm>
          <a:prstGeom prst="rect">
            <a:avLst/>
          </a:prstGeom>
          <a:solidFill>
            <a:srgbClr val="EBF5FB"/>
          </a:solidFill>
          <a:ln w="6350">
            <a:solidFill>
              <a:srgbClr val="BDC3C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3557016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১. দেশের উন্নয়ন ত্বরান্বিত করতে কীভাবে জনসংখ্যাকে জনসম্পদে পরিণত করা যায়?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65760" y="3886200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61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উ: শিক্ষা ও প্রশিক্ষণের মাধ্যমে — কারিগরি, বৃত্তিমূলক, স্বাস্থ্য, প্রকৌশল ও কৃষি শিক্ষা প্রদান করে জনসংখ্যাকে দক্ষ জনশক্তিতে রূপান্তর করা যায়।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274320" y="4297680"/>
            <a:ext cx="859536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BDC3C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4334256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২. বাংলাদেশে বিভিন্ন পেশার জনসম্পদের বিবরণ দাও।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5760" y="4663440"/>
            <a:ext cx="8321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61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উ: বাংলাদেশে শিক্ষক, ডাক্তার, ইঞ্জিনিয়ার, কৃষিবিদ, কারিগর, তথ্যপ্রযুক্তি বিশেষজ্ঞ, পোশাক কর্মী সহ বিভিন্ন পেশায় দক্ষ জনশক্তি কর্মরত আছেন।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527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834640"/>
          </a:xfrm>
          <a:prstGeom prst="rect">
            <a:avLst/>
          </a:prstGeom>
          <a:solidFill>
            <a:srgbClr val="1F618D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09728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পাঠের সারসংক্ষেপ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✔ </a:t>
            </a:r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দক্ষ মানুষজনই একটি দেশের মূল্যবান জনসম্পদ।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457200" y="1060704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✔ </a:t>
            </a:r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 ও প্রশিক্ষণের মাধ্যমে জনসংখ্যাকে জনসম্পদে পরিণত করা সম্ভব।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57200" y="14630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✔ </a:t>
            </a:r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বিভিন্ন ধরনের শিক্ষা (কারিগরি, বৃত্তিমূলক, স্বাস্থ্য, প্রকৌশল) বিভিন্ন পেশার দক্ষ জনশক্তি তৈরি করে।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457200" y="186537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✔ </a:t>
            </a:r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দক্ষ জনশক্তি বিদেশে রপ্তানি করলে প্রচুর বৈদেশিক মুদ্রা অর্জন করা যায়।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57200" y="2267712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✔ </a:t>
            </a:r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যে দেশ জনসম্পদে যত উন্নত, সে দেশ অর্থনৈতিক দিক থেকেও তত উন্নত।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0" y="2816352"/>
            <a:ext cx="9144000" cy="45720"/>
          </a:xfrm>
          <a:prstGeom prst="rect">
            <a:avLst/>
          </a:prstGeom>
          <a:solidFill>
            <a:srgbClr val="D4AC0D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2926080"/>
            <a:ext cx="8412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ধন্যবাদ সবাইকে!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457200" y="3749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আপনাদের মনোযোগ ও উৎসাহ আমাদের অনুপ্রেরণা।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65760" y="425196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তামজীদ আহম্মদ | সহকারী শিক্ষক | ৬৫ নং ছনপাড়া সরকারি প্রাথমিক বিদ্যালয়, আড়াইহাজার, নারায়ণগঞ্জ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5276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পাঠের উদ্দেশ্য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8412480" cy="640080"/>
          </a:xfrm>
          <a:prstGeom prst="roundRect">
            <a:avLst>
              <a:gd name="adj" fmla="val 11429"/>
            </a:avLst>
          </a:prstGeom>
          <a:solidFill>
            <a:srgbClr val="E8F4FD"/>
          </a:solidFill>
          <a:ln w="6350">
            <a:solidFill>
              <a:srgbClr val="BDC3C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188720"/>
            <a:ext cx="274320" cy="274320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161288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68680" y="1078992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জনসংখ্যা ও জনসম্পদের মধ্যে পার্থক্য ব্যাখ্যা করতে পারব।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760" y="1773936"/>
            <a:ext cx="84124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6350">
            <a:solidFill>
              <a:srgbClr val="BDC3C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956816"/>
            <a:ext cx="274320" cy="274320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1929384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8680" y="1847088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বিভিন্ন ধরনের দক্ষ মানুষের কাজ ও অবদান সম্পর্কে জানতে পারব।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65760" y="2542032"/>
            <a:ext cx="8412480" cy="640080"/>
          </a:xfrm>
          <a:prstGeom prst="roundRect">
            <a:avLst>
              <a:gd name="adj" fmla="val 11429"/>
            </a:avLst>
          </a:prstGeom>
          <a:solidFill>
            <a:srgbClr val="E8F4FD"/>
          </a:solidFill>
          <a:ln w="6350">
            <a:solidFill>
              <a:srgbClr val="BDC3C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2724912"/>
            <a:ext cx="274320" cy="274320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2697480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68680" y="2615184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কীভাবে শিক্ষার মাধ্যমে জনসংখ্যাকে জনসম্পদে রূপান্তর করা যায় তা বলতে পারব।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3310128"/>
            <a:ext cx="84124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6350">
            <a:solidFill>
              <a:srgbClr val="BDC3C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3493008"/>
            <a:ext cx="274320" cy="274320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8" name="Text 16"/>
          <p:cNvSpPr/>
          <p:nvPr/>
        </p:nvSpPr>
        <p:spPr>
          <a:xfrm>
            <a:off x="457200" y="3465576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68680" y="338328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অর্থনৈতিক উন্নয়নে জনসম্পদের ভূমিকা বিশ্লেষণ করতে পারব।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365760" y="4078224"/>
            <a:ext cx="8412480" cy="640080"/>
          </a:xfrm>
          <a:prstGeom prst="roundRect">
            <a:avLst>
              <a:gd name="adj" fmla="val 11429"/>
            </a:avLst>
          </a:prstGeom>
          <a:solidFill>
            <a:srgbClr val="E8F4FD"/>
          </a:solidFill>
          <a:ln w="6350">
            <a:solidFill>
              <a:srgbClr val="BDC3C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7200" y="4261104"/>
            <a:ext cx="274320" cy="274320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22" name="Text 20"/>
          <p:cNvSpPr/>
          <p:nvPr/>
        </p:nvSpPr>
        <p:spPr>
          <a:xfrm>
            <a:off x="457200" y="4233672"/>
            <a:ext cx="274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68680" y="4151376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বাংলাদেশের বিভিন্ন পেশার জনসম্পদের বিবরণ দিতে পারব।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5276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অর্থনৈতিক উন্নয়নে জনসম্পদ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114800" cy="3840480"/>
          </a:xfrm>
          <a:prstGeom prst="rect">
            <a:avLst/>
          </a:prstGeom>
          <a:solidFill>
            <a:srgbClr val="D6EAF8"/>
          </a:solidFill>
          <a:ln w="12700">
            <a:solidFill>
              <a:srgbClr val="AED6F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96012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জনসম্পদ কী?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65760" y="1389888"/>
            <a:ext cx="393192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মানুষ বিভিন্ন কাজে দক্ষতা অর্জন করে জনসম্পদে পরিণত হয়। দক্ষ মানুষজনই একটি দেশের জনসম্পদ।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উদাহরণ: মোবাইল, টিভি, ফ্রিজ মেরামতকারী, ইলেকট্রিশিয়ান, মেডিকেল টেকনিশিয়ান, নার্স, পোশাক ডিজাইনার, কলকারখানার কর্মী, শিক্ষক, ডাক্তার, ইঞ্জিনিয়ার, আইনজীবী প্রভৃতি।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663440" y="914400"/>
            <a:ext cx="4206240" cy="1143000"/>
          </a:xfrm>
          <a:prstGeom prst="rect">
            <a:avLst/>
          </a:prstGeom>
          <a:solidFill>
            <a:srgbClr val="E8F8F5"/>
          </a:solidFill>
          <a:ln w="19050">
            <a:solidFill>
              <a:srgbClr val="82E0A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0" y="987552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নির্মাণ শ্রমিক ও প্রকৌশলী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54880" y="1353312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অবকাঠামো নির্মাণে দক্ষ, দেশের উন্নয়নে অবদান রাখেন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663440" y="2194560"/>
            <a:ext cx="4206240" cy="1143000"/>
          </a:xfrm>
          <a:prstGeom prst="rect">
            <a:avLst/>
          </a:prstGeom>
          <a:solidFill>
            <a:srgbClr val="FEF9E7"/>
          </a:solidFill>
          <a:ln w="19050">
            <a:solidFill>
              <a:srgbClr val="F7DC6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4880" y="2267712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কারখানার দক্ষ কর্মী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754880" y="2633472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যন্ত্রপাতি চালানো ও উৎপাদনে দক্ষ, শিল্প খাতে অবদান রাখেন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663440" y="3474720"/>
            <a:ext cx="4206240" cy="1143000"/>
          </a:xfrm>
          <a:prstGeom prst="rect">
            <a:avLst/>
          </a:prstGeom>
          <a:solidFill>
            <a:srgbClr val="FDEDEC"/>
          </a:solidFill>
          <a:ln w="19050">
            <a:solidFill>
              <a:srgbClr val="F194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3547872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তথ্যপ্রযুক্তি বিশেষজ্ঞ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3913632"/>
            <a:ext cx="4023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কম্পিউটার ও তথ্যপ্রযুক্তিতে দক্ষ, বৈদেশিক মুদ্রা অর্জনে সাহায্য করেন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F618D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আমাদের আশেপাশের দক্ষ মানুষের ধরন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960120"/>
            <a:ext cx="3657600" cy="411480"/>
          </a:xfrm>
          <a:prstGeom prst="rect">
            <a:avLst/>
          </a:prstGeom>
          <a:solidFill>
            <a:srgbClr val="1A5276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96012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দক্ষ মানুষের ধরন (১)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0" y="960120"/>
            <a:ext cx="3657600" cy="411480"/>
          </a:xfrm>
          <a:prstGeom prst="rect">
            <a:avLst/>
          </a:prstGeom>
          <a:solidFill>
            <a:srgbClr val="1F618D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0" y="96012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দক্ষ মানুষের ধরন (২)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1463040"/>
            <a:ext cx="3657600" cy="548640"/>
          </a:xfrm>
          <a:prstGeom prst="rect">
            <a:avLst/>
          </a:prstGeom>
          <a:solidFill>
            <a:srgbClr val="EBF5FB"/>
          </a:solidFill>
          <a:ln w="6350">
            <a:solidFill>
              <a:srgbClr val="AED6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536192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ডাক্তার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121408"/>
            <a:ext cx="36576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AED6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194560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শিক্ষক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2779776"/>
            <a:ext cx="3657600" cy="548640"/>
          </a:xfrm>
          <a:prstGeom prst="rect">
            <a:avLst/>
          </a:prstGeom>
          <a:solidFill>
            <a:srgbClr val="EBF5FB"/>
          </a:solidFill>
          <a:ln w="6350">
            <a:solidFill>
              <a:srgbClr val="AED6F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852928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ইঞ্জিনিয়ার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" y="3438144"/>
            <a:ext cx="36576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AED6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511296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আইনজীবী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4096512"/>
            <a:ext cx="3657600" cy="548640"/>
          </a:xfrm>
          <a:prstGeom prst="rect">
            <a:avLst/>
          </a:prstGeom>
          <a:solidFill>
            <a:srgbClr val="EBF5FB"/>
          </a:solidFill>
          <a:ln w="6350">
            <a:solidFill>
              <a:srgbClr val="AED6F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4169664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ব্যাংকার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029200" y="1463040"/>
            <a:ext cx="3657600" cy="548640"/>
          </a:xfrm>
          <a:prstGeom prst="rect">
            <a:avLst/>
          </a:prstGeom>
          <a:solidFill>
            <a:srgbClr val="E9F7EF"/>
          </a:solidFill>
          <a:ln w="6350">
            <a:solidFill>
              <a:srgbClr val="A9DF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120640" y="1536192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কৃষিবিদ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029200" y="2121408"/>
            <a:ext cx="36576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A9DFB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120640" y="2194560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গবেষক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5029200" y="2779776"/>
            <a:ext cx="3657600" cy="548640"/>
          </a:xfrm>
          <a:prstGeom prst="rect">
            <a:avLst/>
          </a:prstGeom>
          <a:solidFill>
            <a:srgbClr val="E9F7EF"/>
          </a:solidFill>
          <a:ln w="6350">
            <a:solidFill>
              <a:srgbClr val="A9DFB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120640" y="2852928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কম্পিউটার ইঞ্জিনিয়ার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029200" y="3438144"/>
            <a:ext cx="36576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A9DFB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120640" y="3511296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নার্স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5029200" y="4096512"/>
            <a:ext cx="3657600" cy="548640"/>
          </a:xfrm>
          <a:prstGeom prst="rect">
            <a:avLst/>
          </a:prstGeom>
          <a:solidFill>
            <a:srgbClr val="E9F7EF"/>
          </a:solidFill>
          <a:ln w="6350">
            <a:solidFill>
              <a:srgbClr val="A9DFB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120640" y="4169664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পোশাক ডিজাইনার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457200" y="4663440"/>
            <a:ext cx="8229600" cy="365760"/>
          </a:xfrm>
          <a:prstGeom prst="rect">
            <a:avLst/>
          </a:prstGeom>
          <a:solidFill>
            <a:srgbClr val="FEF9E7"/>
          </a:solidFill>
          <a:ln w="12700">
            <a:solidFill>
              <a:srgbClr val="D4AC0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4681728"/>
            <a:ext cx="80467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এরাই দেশের উন্নয়নে প্রতিনিয়ত অবদান রেখে চলেছেন।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5276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জনসংখ্যাকে জনসম্পদে রূপান্তর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286000" cy="822960"/>
          </a:xfrm>
          <a:prstGeom prst="roundRect">
            <a:avLst>
              <a:gd name="adj" fmla="val 11111"/>
            </a:avLst>
          </a:prstGeom>
          <a:solidFill>
            <a:srgbClr val="EBF5FB"/>
          </a:solidFill>
          <a:ln w="25400">
            <a:solidFill>
              <a:srgbClr val="3498D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96012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জনসংখ্যা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834640" y="960120"/>
            <a:ext cx="2286000" cy="822960"/>
          </a:xfrm>
          <a:prstGeom prst="roundRect">
            <a:avLst>
              <a:gd name="adj" fmla="val 11111"/>
            </a:avLst>
          </a:prstGeom>
          <a:solidFill>
            <a:srgbClr val="E9F7EF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834640" y="96012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394960" y="960120"/>
            <a:ext cx="2286000" cy="822960"/>
          </a:xfrm>
          <a:prstGeom prst="roundRect">
            <a:avLst>
              <a:gd name="adj" fmla="val 11111"/>
            </a:avLst>
          </a:prstGeom>
          <a:solidFill>
            <a:srgbClr val="FEF9E7"/>
          </a:solidFill>
          <a:ln w="25400">
            <a:solidFill>
              <a:srgbClr val="D4AC0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94960" y="96012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দক্ষ জনশক্তি /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জনসম্পদ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560320" y="1298448"/>
            <a:ext cx="274320" cy="137160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11" name="Shape 9"/>
          <p:cNvSpPr/>
          <p:nvPr/>
        </p:nvSpPr>
        <p:spPr>
          <a:xfrm>
            <a:off x="5120640" y="1298448"/>
            <a:ext cx="274320" cy="137160"/>
          </a:xfrm>
          <a:prstGeom prst="rect">
            <a:avLst/>
          </a:prstGeom>
          <a:solidFill>
            <a:srgbClr val="7F8C8D"/>
          </a:solidFill>
          <a:ln/>
        </p:spPr>
      </p:sp>
      <p:sp>
        <p:nvSpPr>
          <p:cNvPr id="12" name="Shape 10"/>
          <p:cNvSpPr/>
          <p:nvPr/>
        </p:nvSpPr>
        <p:spPr>
          <a:xfrm>
            <a:off x="274320" y="1920240"/>
            <a:ext cx="2468880" cy="1234440"/>
          </a:xfrm>
          <a:prstGeom prst="rect">
            <a:avLst/>
          </a:prstGeom>
          <a:solidFill>
            <a:srgbClr val="D5E8D4"/>
          </a:solidFill>
          <a:ln w="19050">
            <a:solidFill>
              <a:srgbClr val="82B36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19659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কারিগরি শিক্ষা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65760" y="2331720"/>
            <a:ext cx="2286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ইলেকট্রিশিয়ান, ডিপ্লোমা ইঞ্জিনিয়ার, মেডিকেল টেকনিশিয়ান, নার্স, ডিপ্লোমা কৃষিবিদ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017520" y="1920240"/>
            <a:ext cx="2468880" cy="1234440"/>
          </a:xfrm>
          <a:prstGeom prst="rect">
            <a:avLst/>
          </a:prstGeom>
          <a:solidFill>
            <a:srgbClr val="DAE8FC"/>
          </a:solidFill>
          <a:ln w="19050">
            <a:solidFill>
              <a:srgbClr val="6C8EB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08960" y="19659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বৃত্তিমূলক শিক্ষা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108960" y="2331720"/>
            <a:ext cx="2286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ইলেকট্রিশিয়ান, পর্যটন গাইড, ওয়েল্ডিং, মোবাইল-কম্পিউটার মেরামত, পশুপালন, মৎস্য চাষ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17920" y="1920240"/>
            <a:ext cx="2560320" cy="1234440"/>
          </a:xfrm>
          <a:prstGeom prst="rect">
            <a:avLst/>
          </a:prstGeom>
          <a:solidFill>
            <a:srgbClr val="FFE6CC"/>
          </a:solidFill>
          <a:ln w="19050">
            <a:solidFill>
              <a:srgbClr val="D79B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09360" y="19659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স্বাস্থ্য শিক্ষা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309360" y="2331720"/>
            <a:ext cx="2377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ডাক্তার, নার্স, মেডিকেল টেকনিশিয়ান, ফার্মাসিস্ট, স্বাস্থ্যকর্মী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274320" y="3291840"/>
            <a:ext cx="2468880" cy="1234440"/>
          </a:xfrm>
          <a:prstGeom prst="rect">
            <a:avLst/>
          </a:prstGeom>
          <a:solidFill>
            <a:srgbClr val="E1D5E7"/>
          </a:solidFill>
          <a:ln w="19050">
            <a:solidFill>
              <a:srgbClr val="9673A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" y="33375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প্রকৌশল ও কৃষি শিক্ষা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65760" y="3703320"/>
            <a:ext cx="2286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ইঞ্জিনিয়ার, কৃষিবিদ, পশুচিকিৎসক, বনবিদ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017520" y="3291840"/>
            <a:ext cx="2468880" cy="1234440"/>
          </a:xfrm>
          <a:prstGeom prst="rect">
            <a:avLst/>
          </a:prstGeom>
          <a:solidFill>
            <a:srgbClr val="FFF2CC"/>
          </a:solidFill>
          <a:ln w="19050">
            <a:solidFill>
              <a:srgbClr val="D6B65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108960" y="33375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সাধারণ শিক্ষা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108960" y="3703320"/>
            <a:ext cx="2286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শিক্ষক, অফিস-আদালতের কর্মকর্তা-কর্মচারী, অফিস সহায়ক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F618D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শিক্ষার ধরন অনুযায়ী জনসম্পদ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14400"/>
          <a:ext cx="822960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5486400"/>
              </a:tblGrid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শিক্ষার ধরন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27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যে ধরনের জনসম্পদ তৈরি হবে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276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প্রকৌশল শিক্ষা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ইঞ্জিনিয়ার, কারিগর, প্রযুক্তিবিদ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সাধারণ শিক্ষা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শিক্ষক, অফিস কর্মকর্তা, অফিস সহায়ক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বৃত্তিমূলক শিক্ষা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ইলেকট্রিশিয়ান, পর্যটন গাইড, ওয়েল্ডার, মোবাইল মেরামতকারী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স্বাস্থ্য শিক্ষা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ডাক্তার, নার্স, মেডিকেল টেকনিশিয়ান, চিকিৎসক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কারিগরি শিক্ষা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ডিপ্লোমা ইঞ্জিনিয়ার, মেডিকেল টেকনিশিয়ান, নার্স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কৃষি শিক্ষা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C28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কৃষিবিদ, পশুচিকিৎসক, মৎস্য বিশেষজ্ঞ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4526280"/>
            <a:ext cx="8229600" cy="502920"/>
          </a:xfrm>
          <a:prstGeom prst="rect">
            <a:avLst/>
          </a:prstGeom>
          <a:solidFill>
            <a:srgbClr val="E8F8F5"/>
          </a:solidFill>
          <a:ln w="12700">
            <a:solidFill>
              <a:srgbClr val="A9DFB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8640" y="4544568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 একটি জনবহুল দেশ। এদেশের জনসংখ্যাকে জনসম্পদে পরিণত করতে পারলে দেশের উন্নয়ন ত্বরান্বিত হবে।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5276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পোশাক তৈরি কারখানা ও বিদেশে রপ্তানি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114800" cy="3931920"/>
          </a:xfrm>
          <a:prstGeom prst="rect">
            <a:avLst/>
          </a:prstGeom>
          <a:solidFill>
            <a:srgbClr val="EBF5FB"/>
          </a:solidFill>
          <a:ln w="19050">
            <a:solidFill>
              <a:srgbClr val="3498D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" y="914400"/>
            <a:ext cx="4114800" cy="457200"/>
          </a:xfrm>
          <a:prstGeom prst="rect">
            <a:avLst/>
          </a:prstGeom>
          <a:solidFill>
            <a:srgbClr val="2E86C1"/>
          </a:solidFill>
          <a:ln/>
        </p:spPr>
      </p:sp>
      <p:sp>
        <p:nvSpPr>
          <p:cNvPr id="6" name="Text 4"/>
          <p:cNvSpPr/>
          <p:nvPr/>
        </p:nvSpPr>
        <p:spPr>
          <a:xfrm>
            <a:off x="320040" y="932688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পোশাক তৈরি কারখানার জন্য প্রয়োজনীয় জনসম্পদ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463040"/>
            <a:ext cx="3931920" cy="384048"/>
          </a:xfrm>
          <a:prstGeom prst="rect">
            <a:avLst/>
          </a:prstGeom>
          <a:solidFill>
            <a:srgbClr val="D6EAF8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499616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ডিজাইনার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65760" y="1920240"/>
            <a:ext cx="3931920" cy="3840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1956816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কাটিং মাস্টার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65760" y="2377440"/>
            <a:ext cx="3931920" cy="384048"/>
          </a:xfrm>
          <a:prstGeom prst="rect">
            <a:avLst/>
          </a:prstGeom>
          <a:solidFill>
            <a:srgbClr val="D6EAF8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2414016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সেলাই কর্মী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65760" y="2834640"/>
            <a:ext cx="3931920" cy="3840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2871216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কারখানা ম্যানেজার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65760" y="3291840"/>
            <a:ext cx="3931920" cy="384048"/>
          </a:xfrm>
          <a:prstGeom prst="rect">
            <a:avLst/>
          </a:prstGeom>
          <a:solidFill>
            <a:srgbClr val="D6EAF8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3328416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রপ্তানি বিশেষজ্ঞ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65760" y="3749040"/>
            <a:ext cx="3931920" cy="3840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457200" y="3785616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বিদ্যুৎ সরবরাহকারী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65760" y="4206240"/>
            <a:ext cx="3931920" cy="384048"/>
          </a:xfrm>
          <a:prstGeom prst="rect">
            <a:avLst/>
          </a:prstGeom>
          <a:solidFill>
            <a:srgbClr val="D6EAF8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4242816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যন্ত্রপাতি পরিচালক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754880" y="914400"/>
            <a:ext cx="4114800" cy="3931920"/>
          </a:xfrm>
          <a:prstGeom prst="rect">
            <a:avLst/>
          </a:prstGeom>
          <a:solidFill>
            <a:srgbClr val="FEF9E7"/>
          </a:solidFill>
          <a:ln w="19050">
            <a:solidFill>
              <a:srgbClr val="D4AC0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54880" y="914400"/>
            <a:ext cx="4114800" cy="457200"/>
          </a:xfrm>
          <a:prstGeom prst="rect">
            <a:avLst/>
          </a:prstGeom>
          <a:solidFill>
            <a:srgbClr val="D4AC0D"/>
          </a:solidFill>
          <a:ln/>
        </p:spPr>
      </p:sp>
      <p:sp>
        <p:nvSpPr>
          <p:cNvPr id="23" name="Text 21"/>
          <p:cNvSpPr/>
          <p:nvPr/>
        </p:nvSpPr>
        <p:spPr>
          <a:xfrm>
            <a:off x="4800600" y="932688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মালেয়শিয়ায় রপ্তানির জন্য প্রয়োজনীয় জনসম্পদ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846320" y="1463040"/>
            <a:ext cx="3931920" cy="457200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25" name="Text 23"/>
          <p:cNvSpPr/>
          <p:nvPr/>
        </p:nvSpPr>
        <p:spPr>
          <a:xfrm>
            <a:off x="4937760" y="150876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বিদ্যুৎ সরবরাহকারী ও মেরামতকারী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4846320" y="1993392"/>
            <a:ext cx="393192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7" name="Text 25"/>
          <p:cNvSpPr/>
          <p:nvPr/>
        </p:nvSpPr>
        <p:spPr>
          <a:xfrm>
            <a:off x="4937760" y="2039112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যন্ত্রপাতি পরিচালনাকারী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4846320" y="2523744"/>
            <a:ext cx="3931920" cy="457200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29" name="Text 27"/>
          <p:cNvSpPr/>
          <p:nvPr/>
        </p:nvSpPr>
        <p:spPr>
          <a:xfrm>
            <a:off x="4937760" y="2569464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কম্পিউটার তথ্য সংরক্ষক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4846320" y="3054096"/>
            <a:ext cx="393192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Text 29"/>
          <p:cNvSpPr/>
          <p:nvPr/>
        </p:nvSpPr>
        <p:spPr>
          <a:xfrm>
            <a:off x="4937760" y="3099816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যোগাযোগ বিশেষজ্ঞ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4846320" y="3584448"/>
            <a:ext cx="3931920" cy="457200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33" name="Text 31"/>
          <p:cNvSpPr/>
          <p:nvPr/>
        </p:nvSpPr>
        <p:spPr>
          <a:xfrm>
            <a:off x="4937760" y="3630168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ক্যান্টিনের রাঁধুনি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4846320" y="4114800"/>
            <a:ext cx="393192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5" name="Text 33"/>
          <p:cNvSpPr/>
          <p:nvPr/>
        </p:nvSpPr>
        <p:spPr>
          <a:xfrm>
            <a:off x="4937760" y="416052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বিদেশী ভাষা বিশেষজ্ঞ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5276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দেশের উন্নয়নে দক্ষ জনশক্তির উপকারিতা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2651760" cy="1600200"/>
          </a:xfrm>
          <a:prstGeom prst="rect">
            <a:avLst/>
          </a:prstGeom>
          <a:solidFill>
            <a:srgbClr val="EBF5FB"/>
          </a:solidFill>
          <a:ln w="19050">
            <a:solidFill>
              <a:srgbClr val="3498D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024128"/>
            <a:ext cx="347472" cy="347472"/>
          </a:xfrm>
          <a:prstGeom prst="ellipse">
            <a:avLst/>
          </a:prstGeom>
          <a:solidFill>
            <a:srgbClr val="3498DB"/>
          </a:solidFill>
          <a:ln/>
        </p:spPr>
      </p:sp>
      <p:sp>
        <p:nvSpPr>
          <p:cNvPr id="6" name="Text 4"/>
          <p:cNvSpPr/>
          <p:nvPr/>
        </p:nvSpPr>
        <p:spPr>
          <a:xfrm>
            <a:off x="365760" y="100584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77240" y="100584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কর্মসংস্থান সৃষ্টি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65760" y="1417320"/>
            <a:ext cx="2468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দেশের বিভিন্ন শিল্প-কলকারখানায় প্রচুর দক্ষ জনবলের কর্মসংস্থানের সুযোগ তৈরি হয়।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0" y="914400"/>
            <a:ext cx="2651760" cy="1600200"/>
          </a:xfrm>
          <a:prstGeom prst="rect">
            <a:avLst/>
          </a:prstGeom>
          <a:solidFill>
            <a:srgbClr val="E9F7EF"/>
          </a:solidFill>
          <a:ln w="19050">
            <a:solidFill>
              <a:srgbClr val="27AE6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91840" y="1024128"/>
            <a:ext cx="347472" cy="347472"/>
          </a:xfrm>
          <a:prstGeom prst="ellipse">
            <a:avLst/>
          </a:prstGeom>
          <a:solidFill>
            <a:srgbClr val="27AE60"/>
          </a:solidFill>
          <a:ln/>
        </p:spPr>
      </p:sp>
      <p:sp>
        <p:nvSpPr>
          <p:cNvPr id="11" name="Text 9"/>
          <p:cNvSpPr/>
          <p:nvPr/>
        </p:nvSpPr>
        <p:spPr>
          <a:xfrm>
            <a:off x="3291840" y="100584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703320" y="100584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বেকারত্ব হ্রাস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291840" y="1417320"/>
            <a:ext cx="2468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দেশের জনসংখ্যাকে দক্ষ জনশক্তিতে পরিণত করা সম্ভব হলে বেকারত্ব কমে যায়।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17920" y="914400"/>
            <a:ext cx="2651760" cy="1600200"/>
          </a:xfrm>
          <a:prstGeom prst="rect">
            <a:avLst/>
          </a:prstGeom>
          <a:solidFill>
            <a:srgbClr val="FEF9E7"/>
          </a:solidFill>
          <a:ln w="19050">
            <a:solidFill>
              <a:srgbClr val="D4AC0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024128"/>
            <a:ext cx="347472" cy="347472"/>
          </a:xfrm>
          <a:prstGeom prst="ellipse">
            <a:avLst/>
          </a:prstGeom>
          <a:solidFill>
            <a:srgbClr val="D4AC0D"/>
          </a:solidFill>
          <a:ln/>
        </p:spPr>
      </p:sp>
      <p:sp>
        <p:nvSpPr>
          <p:cNvPr id="16" name="Text 14"/>
          <p:cNvSpPr/>
          <p:nvPr/>
        </p:nvSpPr>
        <p:spPr>
          <a:xfrm>
            <a:off x="6309360" y="100584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৩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720840" y="100584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বৈদেশিক মুদ্রা অর্জন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309360" y="1417320"/>
            <a:ext cx="2468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বিদেশে দক্ষ জনশক্তি রপ্তানি করলে প্রচুর বৈদেশিক মুদ্রা উপার্জন করা যায়।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4320" y="2743200"/>
            <a:ext cx="2651760" cy="1600200"/>
          </a:xfrm>
          <a:prstGeom prst="rect">
            <a:avLst/>
          </a:prstGeom>
          <a:solidFill>
            <a:srgbClr val="FDEDEC"/>
          </a:solidFill>
          <a:ln w="19050">
            <a:solidFill>
              <a:srgbClr val="E74C3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5760" y="2852928"/>
            <a:ext cx="347472" cy="347472"/>
          </a:xfrm>
          <a:prstGeom prst="ellipse">
            <a:avLst/>
          </a:prstGeom>
          <a:solidFill>
            <a:srgbClr val="E74C3C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283464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৪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77240" y="283464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পারিবারিক উন্নতি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65760" y="3246120"/>
            <a:ext cx="2468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দক্ষ কর্মী তার পরিবারের আর্থিক চাহিদা পূরণ করার পাশাপাশি জীবনমান উন্নত করতে পারেন।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00400" y="2743200"/>
            <a:ext cx="2651760" cy="1600200"/>
          </a:xfrm>
          <a:prstGeom prst="rect">
            <a:avLst/>
          </a:prstGeom>
          <a:solidFill>
            <a:srgbClr val="F5EEF8"/>
          </a:solidFill>
          <a:ln w="19050">
            <a:solidFill>
              <a:srgbClr val="8E44AD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291840" y="2852928"/>
            <a:ext cx="347472" cy="347472"/>
          </a:xfrm>
          <a:prstGeom prst="ellipse">
            <a:avLst/>
          </a:prstGeom>
          <a:solidFill>
            <a:srgbClr val="8E44AD"/>
          </a:solidFill>
          <a:ln/>
        </p:spPr>
      </p:sp>
      <p:sp>
        <p:nvSpPr>
          <p:cNvPr id="26" name="Text 24"/>
          <p:cNvSpPr/>
          <p:nvPr/>
        </p:nvSpPr>
        <p:spPr>
          <a:xfrm>
            <a:off x="3291840" y="283464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৫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703320" y="283464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বিদেশী বিনিয়োগ বৃদ্ধি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3291840" y="3246120"/>
            <a:ext cx="2468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দক্ষ জনশক্তি থাকলে বিদেশী বিনিয়োগ বৃদ্ধি পায়, যা দেশের অর্থনৈতিক উন্নয়নে গুরুত্বপূর্ণ ভূমিকা রাখে।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217920" y="2743200"/>
            <a:ext cx="2651760" cy="1600200"/>
          </a:xfrm>
          <a:prstGeom prst="rect">
            <a:avLst/>
          </a:prstGeom>
          <a:solidFill>
            <a:srgbClr val="E8F5E9"/>
          </a:solidFill>
          <a:ln w="19050">
            <a:solidFill>
              <a:srgbClr val="2ECC71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309360" y="2852928"/>
            <a:ext cx="347472" cy="347472"/>
          </a:xfrm>
          <a:prstGeom prst="ellipse">
            <a:avLst/>
          </a:prstGeom>
          <a:solidFill>
            <a:srgbClr val="2ECC71"/>
          </a:solidFill>
          <a:ln/>
        </p:spPr>
      </p:sp>
      <p:sp>
        <p:nvSpPr>
          <p:cNvPr id="31" name="Text 29"/>
          <p:cNvSpPr/>
          <p:nvPr/>
        </p:nvSpPr>
        <p:spPr>
          <a:xfrm>
            <a:off x="6309360" y="283464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৬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720840" y="2834640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মাথাপিছু আয় বৃদ্ধি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309360" y="3246120"/>
            <a:ext cx="2468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দক্ষ জনশক্তি তৈরি ও কর্মসংস্থান বৃদ্ধির ফলে মানুষের মাথাপিছু আয় বেড়ে যায়।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F618D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অনুশীলনী প্রশ্নোত্তর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8595360" cy="347472"/>
          </a:xfrm>
          <a:prstGeom prst="rect">
            <a:avLst/>
          </a:prstGeom>
          <a:solidFill>
            <a:srgbClr val="D5E8D4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886968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ক) সঠিক উত্তরে টিক (✓) চিহ্ন দাও: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26187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১. বিনিয়োগ বৃদ্ধির সুফল → ক) কর্মসংস্থান বৃদ্ধি ✓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1609344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২. বেশি বৈদেশিক মুদ্রা অর্জনে বিদেশ পাঠানো উচিত → ক) দক্ষ জনবল ✓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984248"/>
            <a:ext cx="8595360" cy="347472"/>
          </a:xfrm>
          <a:prstGeom prst="rect">
            <a:avLst/>
          </a:prstGeom>
          <a:solidFill>
            <a:srgbClr val="DAE8FC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2002536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61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খ) সঠিক শব্দ বসিয়ে শূন্যস্থান পূরণ করো: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2377440"/>
            <a:ext cx="8229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১. দক্ষ মানুষজনই একটি দেশের → জনসম্পদ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" y="2715768"/>
            <a:ext cx="8229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২. বিদেশে কর্মরত বাংলাদেশের শ্রমিকদের অধিকাংশই → অদক্ষ শ্রমিক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3054096"/>
            <a:ext cx="8229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৩. একটি শিল্প-কারখানায় যন্ত্রপাতি চালানোর জন্য → দক্ষ লোক প্রয়োজন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" y="3392424"/>
            <a:ext cx="8229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৪. সাধারণ শিক্ষা গ্রহণ করে → অফিস-আদালতে চাকরি পাওয়া যায়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74320" y="3730752"/>
            <a:ext cx="8595360" cy="347472"/>
          </a:xfrm>
          <a:prstGeom prst="rect">
            <a:avLst/>
          </a:prstGeom>
          <a:solidFill>
            <a:srgbClr val="FFE6CC"/>
          </a:solidFill>
          <a:ln/>
        </p:spPr>
      </p:sp>
      <p:sp>
        <p:nvSpPr>
          <p:cNvPr id="15" name="Text 13"/>
          <p:cNvSpPr/>
          <p:nvPr/>
        </p:nvSpPr>
        <p:spPr>
          <a:xfrm>
            <a:off x="365760" y="374904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7E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গ) সত্য/মিথ্যা: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4114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১. কারিগরি শিক্ষা গ্রহণ করে দক্ষ জনশক্তি তৈরি করা যায়। → সত্য ✓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57200" y="4425696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২. দক্ষ জনশক্তি রপ্তানি করে প্রচুর বৈদেশিক মুদ্রা অর্জন করা যায়। → সত্য ✓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57200" y="473659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8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৩. অর্থনৈতিক উন্নয়নের একমাত্র পথ হলো দক্ষ জনশক্তি। → মিথ্যা ✗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বাংলাদেশের জনসংখ্যা ও জনসম্পদ</dc:title>
  <dc:subject>PptxGenJS Presentation</dc:subject>
  <dc:creator>PptxGenJS</dc:creator>
  <cp:lastModifiedBy>PptxGenJS</cp:lastModifiedBy>
  <cp:revision>1</cp:revision>
  <dcterms:created xsi:type="dcterms:W3CDTF">2026-04-16T00:15:42Z</dcterms:created>
  <dcterms:modified xsi:type="dcterms:W3CDTF">2026-04-16T00:15:42Z</dcterms:modified>
</cp:coreProperties>
</file>