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ctiveX/activeX1.xml" ContentType="application/vnd.ms-office.activeX+xml"/>
  <Override PartName="/ppt/activeX/activeX2.xml" ContentType="application/vnd.ms-office.activeX+xml"/>
  <Override PartName="/ppt/activeX/activeX3.xml" ContentType="application/vnd.ms-office.activeX+xml"/>
  <Override PartName="/ppt/activeX/activeX4.xml" ContentType="application/vnd.ms-office.activeX+xml"/>
  <Override PartName="/ppt/activeX/activeX5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72" r:id="rId1"/>
  </p:sldMasterIdLst>
  <p:sldIdLst>
    <p:sldId id="256" r:id="rId2"/>
    <p:sldId id="257" r:id="rId3"/>
    <p:sldId id="260" r:id="rId4"/>
    <p:sldId id="263" r:id="rId5"/>
    <p:sldId id="258" r:id="rId6"/>
    <p:sldId id="264" r:id="rId7"/>
    <p:sldId id="274" r:id="rId8"/>
    <p:sldId id="259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82" autoAdjust="0"/>
    <p:restoredTop sz="94662" autoAdjust="0"/>
  </p:normalViewPr>
  <p:slideViewPr>
    <p:cSldViewPr>
      <p:cViewPr varScale="1">
        <p:scale>
          <a:sx n="66" d="100"/>
          <a:sy n="66" d="100"/>
        </p:scale>
        <p:origin x="-151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/></Relationships>
</file>

<file path=ppt/activeX/activeX1.xml><?xml version="1.0" encoding="utf-8"?>
<ax:ocx xmlns:ax="http://schemas.microsoft.com/office/2006/activeX" xmlns:r="http://schemas.openxmlformats.org/officeDocument/2006/relationships" ax:classid="{8BD21D3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30-EC42-11CE-9E0D-00AA006002F3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8BD21D30-EC42-11CE-9E0D-00AA006002F3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8BD21D30-EC42-11CE-9E0D-00AA006002F3}" ax:persistence="persistStorage" r:id="rId1"/>
</file>

<file path=ppt/activeX/activeX5.xml><?xml version="1.0" encoding="utf-8"?>
<ax:ocx xmlns:ax="http://schemas.microsoft.com/office/2006/activeX" xmlns:r="http://schemas.openxmlformats.org/officeDocument/2006/relationships" ax:classid="{8BD21D30-EC42-11CE-9E0D-00AA006002F3}" ax:persistence="persistStorage" r:id="rId1"/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5224C-CCF9-4993-B5B4-60DE9CFB96E7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10D754-8D1D-4DA8-8EDB-6FBF7FC4016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5224C-CCF9-4993-B5B4-60DE9CFB96E7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0D754-8D1D-4DA8-8EDB-6FBF7FC401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5224C-CCF9-4993-B5B4-60DE9CFB96E7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0D754-8D1D-4DA8-8EDB-6FBF7FC4016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5224C-CCF9-4993-B5B4-60DE9CFB96E7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0D754-8D1D-4DA8-8EDB-6FBF7FC4016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5224C-CCF9-4993-B5B4-60DE9CFB96E7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0D754-8D1D-4DA8-8EDB-6FBF7FC4016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5224C-CCF9-4993-B5B4-60DE9CFB96E7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0D754-8D1D-4DA8-8EDB-6FBF7FC401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5224C-CCF9-4993-B5B4-60DE9CFB96E7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0D754-8D1D-4DA8-8EDB-6FBF7FC401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5224C-CCF9-4993-B5B4-60DE9CFB96E7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0D754-8D1D-4DA8-8EDB-6FBF7FC401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5224C-CCF9-4993-B5B4-60DE9CFB96E7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0D754-8D1D-4DA8-8EDB-6FBF7FC401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5224C-CCF9-4993-B5B4-60DE9CFB96E7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0D754-8D1D-4DA8-8EDB-6FBF7FC401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5224C-CCF9-4993-B5B4-60DE9CFB96E7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0D754-8D1D-4DA8-8EDB-6FBF7FC4016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D05224C-CCF9-4993-B5B4-60DE9CFB96E7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7F10D754-8D1D-4DA8-8EDB-6FBF7FC4016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9" r:id="rId7"/>
    <p:sldLayoutId id="2147484280" r:id="rId8"/>
    <p:sldLayoutId id="2147484281" r:id="rId9"/>
    <p:sldLayoutId id="2147484282" r:id="rId10"/>
    <p:sldLayoutId id="21474842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wmf"/><Relationship Id="rId3" Type="http://schemas.openxmlformats.org/officeDocument/2006/relationships/control" Target="../activeX/activeX2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19.wmf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control" Target="../activeX/activeX5.xml"/><Relationship Id="rId11" Type="http://schemas.openxmlformats.org/officeDocument/2006/relationships/image" Target="../media/image18.wmf"/><Relationship Id="rId5" Type="http://schemas.openxmlformats.org/officeDocument/2006/relationships/control" Target="../activeX/activeX4.xml"/><Relationship Id="rId10" Type="http://schemas.openxmlformats.org/officeDocument/2006/relationships/image" Target="../media/image17.wmf"/><Relationship Id="rId4" Type="http://schemas.openxmlformats.org/officeDocument/2006/relationships/control" Target="../activeX/activeX3.xml"/><Relationship Id="rId9" Type="http://schemas.openxmlformats.org/officeDocument/2006/relationships/image" Target="../media/image16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Rounded Rectangle 2"/>
          <p:cNvSpPr/>
          <p:nvPr/>
        </p:nvSpPr>
        <p:spPr>
          <a:xfrm>
            <a:off x="457200" y="2667000"/>
            <a:ext cx="3429000" cy="1752600"/>
          </a:xfrm>
          <a:prstGeom prst="roundRect">
            <a:avLst/>
          </a:prstGeom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72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02425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228600"/>
            <a:ext cx="4724400" cy="914400"/>
          </a:xfr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228600" y="1600200"/>
            <a:ext cx="4191000" cy="4953000"/>
          </a:xfr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</a:p>
          <a:p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0" indent="0" algn="just">
              <a:buNone/>
            </a:pP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শামীম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উদ্দীন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0" indent="0" algn="just">
              <a:buNone/>
            </a:pP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pPr marL="0" indent="0" algn="just">
              <a:buNone/>
            </a:pP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0" indent="0" algn="just">
              <a:buNone/>
            </a:pP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বিশেষ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Trainee id 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109,  BTT -37 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</a:t>
            </a:r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4648200" y="1600200"/>
            <a:ext cx="4343400" cy="4953000"/>
          </a:xfr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marL="0" indent="0" algn="ctr">
              <a:buNone/>
            </a:pPr>
            <a:endParaRPr lang="en-US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I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bn-IN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bn-I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</a:t>
            </a:r>
            <a:endParaRPr lang="en-US" dirty="0"/>
          </a:p>
          <a:p>
            <a:pPr marL="0" indent="0" algn="just">
              <a:buNone/>
            </a:pPr>
            <a:r>
              <a:rPr lang="bn-I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I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bn-IN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</a:t>
            </a:r>
            <a:r>
              <a:rPr lang="bn-I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just">
              <a:buNone/>
            </a:pP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: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just">
              <a:buNone/>
            </a:pPr>
            <a:r>
              <a:rPr lang="bn-I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শিরোনাম: </a:t>
            </a:r>
            <a:r>
              <a:rPr lang="bn-IN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ই-সার্ভিস ও বাংলাদেশ</a:t>
            </a:r>
          </a:p>
          <a:p>
            <a:pPr marL="0" indent="0" algn="just">
              <a:buNone/>
            </a:pPr>
            <a:r>
              <a:rPr lang="bn-I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bn-IN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bn-IN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৫০ মিনিট  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371407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  <p:bldP spid="4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156" y="-21771"/>
            <a:ext cx="4397829" cy="35674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coolSlan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4" y="-10692"/>
            <a:ext cx="4330700" cy="35674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772886" y="76200"/>
            <a:ext cx="3124200" cy="52322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chemeClr val="bg1"/>
                </a:solidFill>
              </a:rPr>
              <a:t>যোগাযোগ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প্রযুক্তি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86400" y="150265"/>
            <a:ext cx="2743200" cy="46166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chemeClr val="bg1"/>
                </a:solidFill>
              </a:rPr>
              <a:t>ট্রেন</a:t>
            </a:r>
            <a:r>
              <a:rPr lang="en-US" sz="2400" dirty="0" smtClean="0">
                <a:solidFill>
                  <a:schemeClr val="bg1"/>
                </a:solidFill>
              </a:rPr>
              <a:t>  </a:t>
            </a:r>
            <a:r>
              <a:rPr lang="en-US" sz="2400" dirty="0" err="1" smtClean="0">
                <a:solidFill>
                  <a:schemeClr val="bg1"/>
                </a:solidFill>
              </a:rPr>
              <a:t>টিকিট</a:t>
            </a:r>
            <a:r>
              <a:rPr lang="en-US" sz="2400" dirty="0" smtClean="0">
                <a:solidFill>
                  <a:schemeClr val="bg1"/>
                </a:solidFill>
              </a:rPr>
              <a:t>  </a:t>
            </a:r>
            <a:r>
              <a:rPr lang="en-US" sz="2400" dirty="0" err="1" smtClean="0">
                <a:solidFill>
                  <a:schemeClr val="bg1"/>
                </a:solidFill>
              </a:rPr>
              <a:t>ক্রয়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0800" y="3729766"/>
            <a:ext cx="8839200" cy="2947025"/>
            <a:chOff x="99785" y="3789419"/>
            <a:chExt cx="8839200" cy="2947025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785" y="3789419"/>
              <a:ext cx="8839200" cy="294702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  <a:outerShdw dist="35921" dir="2700000" algn="ctr" rotWithShape="0">
                <a:schemeClr val="bg2"/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Flowchart: Alternate Process 2"/>
            <p:cNvSpPr/>
            <p:nvPr/>
          </p:nvSpPr>
          <p:spPr>
            <a:xfrm>
              <a:off x="322035" y="4543942"/>
              <a:ext cx="3810000" cy="659337"/>
            </a:xfrm>
            <a:prstGeom prst="flowChartAlternateProcess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94846" y="4020722"/>
            <a:ext cx="3975768" cy="52322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chemeClr val="bg1"/>
                </a:solidFill>
              </a:rPr>
              <a:t>অনলাইন</a:t>
            </a:r>
            <a:r>
              <a:rPr lang="en-US" sz="2800" dirty="0" smtClean="0">
                <a:solidFill>
                  <a:schemeClr val="bg1"/>
                </a:solidFill>
              </a:rPr>
              <a:t>  </a:t>
            </a:r>
            <a:r>
              <a:rPr lang="en-US" sz="2800" dirty="0" err="1" smtClean="0">
                <a:solidFill>
                  <a:schemeClr val="bg1"/>
                </a:solidFill>
              </a:rPr>
              <a:t>আয়কর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রিটার্ন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559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7259" y="0"/>
            <a:ext cx="9144000" cy="6858000"/>
            <a:chOff x="-7259" y="0"/>
            <a:chExt cx="9144000" cy="6858000"/>
          </a:xfrm>
        </p:grpSpPr>
        <p:pic>
          <p:nvPicPr>
            <p:cNvPr id="2052" name="Picture 4" descr="Global Network Images - Free Download on Freepik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259" y="0"/>
              <a:ext cx="9144000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1981200" y="152400"/>
              <a:ext cx="4876800" cy="76944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4400" dirty="0" err="1" smtClean="0"/>
                <a:t>আজকের</a:t>
              </a:r>
              <a:r>
                <a:rPr lang="en-US" sz="4400" dirty="0" smtClean="0"/>
                <a:t> </a:t>
              </a:r>
              <a:r>
                <a:rPr lang="en-US" sz="4400" dirty="0" err="1" smtClean="0"/>
                <a:t>পাঠ</a:t>
              </a:r>
              <a:r>
                <a:rPr lang="en-US" sz="4400" dirty="0" smtClean="0"/>
                <a:t> </a:t>
              </a:r>
              <a:endParaRPr lang="en-US" sz="1600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661269" y="2629041"/>
            <a:ext cx="78069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ই – </a:t>
            </a:r>
            <a:r>
              <a:rPr lang="en-US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সার্ভিস</a:t>
            </a:r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ও  </a:t>
            </a:r>
            <a:r>
              <a:rPr lang="en-US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বাংলাদেশ</a:t>
            </a:r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en-U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57964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52400" y="1600200"/>
            <a:ext cx="8991600" cy="4526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</a:t>
            </a:r>
            <a:r>
              <a:rPr lang="as-IN" dirty="0" smtClean="0"/>
              <a:t> </a:t>
            </a:r>
            <a:r>
              <a:rPr lang="as-IN" dirty="0"/>
              <a:t>এই পাঠ শেষে শিক্ষার্থীরা...</a:t>
            </a:r>
          </a:p>
          <a:p>
            <a:pPr marL="0" indent="0" algn="just">
              <a:buNone/>
            </a:pPr>
            <a:endParaRPr lang="as-IN" dirty="0"/>
          </a:p>
          <a:p>
            <a:pPr marL="0" indent="0" algn="just">
              <a:buNone/>
            </a:pPr>
            <a:r>
              <a:rPr lang="as-IN" dirty="0"/>
              <a:t>১। ই-সার্ভিস কী তা ব্যাখ্যা করতে পাররে </a:t>
            </a:r>
            <a:r>
              <a:rPr lang="as-IN" dirty="0" smtClean="0"/>
              <a:t>।</a:t>
            </a:r>
            <a:endParaRPr lang="en-US" dirty="0" smtClean="0"/>
          </a:p>
          <a:p>
            <a:pPr marL="0" indent="0" algn="just">
              <a:buNone/>
            </a:pPr>
            <a:endParaRPr lang="as-IN" dirty="0" smtClean="0"/>
          </a:p>
          <a:p>
            <a:pPr marL="0" indent="0" algn="just">
              <a:buNone/>
            </a:pPr>
            <a:r>
              <a:rPr lang="as-IN" dirty="0" smtClean="0"/>
              <a:t>2।</a:t>
            </a:r>
            <a:r>
              <a:rPr lang="en-US" dirty="0"/>
              <a:t> </a:t>
            </a:r>
            <a:r>
              <a:rPr lang="as-IN" dirty="0" smtClean="0"/>
              <a:t>ই-সার্ভিস ব্যবহারের</a:t>
            </a:r>
            <a:r>
              <a:rPr lang="en-US" dirty="0" smtClean="0"/>
              <a:t> </a:t>
            </a:r>
            <a:r>
              <a:rPr lang="en-US" dirty="0" err="1" smtClean="0"/>
              <a:t>কারণ</a:t>
            </a:r>
            <a:r>
              <a:rPr lang="en-US" dirty="0" smtClean="0"/>
              <a:t> ও</a:t>
            </a:r>
            <a:r>
              <a:rPr lang="as-IN" dirty="0" smtClean="0"/>
              <a:t> সুবিধাগুলো ব্যাখ্যা করতে পারবে।</a:t>
            </a:r>
            <a:endParaRPr lang="en-US" dirty="0" smtClean="0"/>
          </a:p>
          <a:p>
            <a:pPr marL="0" indent="0" algn="just">
              <a:buNone/>
            </a:pPr>
            <a:endParaRPr lang="as-IN" dirty="0" smtClean="0"/>
          </a:p>
          <a:p>
            <a:pPr marL="0" indent="0" algn="just">
              <a:buNone/>
            </a:pPr>
            <a:r>
              <a:rPr lang="as-IN" dirty="0" smtClean="0"/>
              <a:t>3</a:t>
            </a:r>
            <a:r>
              <a:rPr lang="en-US" dirty="0" smtClean="0"/>
              <a:t>। </a:t>
            </a:r>
            <a:r>
              <a:rPr lang="as-IN" dirty="0" smtClean="0"/>
              <a:t>বাংলাদেশ </a:t>
            </a:r>
            <a:r>
              <a:rPr lang="en-US" dirty="0" err="1" smtClean="0"/>
              <a:t>গড়তে</a:t>
            </a:r>
            <a:r>
              <a:rPr lang="as-IN" dirty="0" smtClean="0"/>
              <a:t> ই-সার্ভিসের অবদান ব্যাখ্যা করতে পারবে।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 bwMode="auto">
          <a:xfrm>
            <a:off x="609600" y="152400"/>
            <a:ext cx="7756525" cy="1054100"/>
          </a:xfrm>
          <a:prstGeom prst="ribbon">
            <a:avLst>
              <a:gd name="adj1" fmla="val 16667"/>
              <a:gd name="adj2" fmla="val 50000"/>
            </a:avLst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331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"/>
            <a:ext cx="9133114" cy="2438399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ই-সার্ভিস </a:t>
            </a:r>
            <a:r>
              <a:rPr lang="bn-IN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কী? </a:t>
            </a:r>
            <a:endParaRPr lang="en-US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bn-IN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ইলেকট্রনিক </a:t>
            </a:r>
            <a:r>
              <a:rPr lang="bn-IN" sz="2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পদ্ধতিতে সেবা প্রদানের ব্যাপারটি হচ্ছে ই-সার্ভিস বা ই-সেবা হিসেবে পরিচিত। যা তথ্য ও যোগাযোগ প্রযুক্তি (</a:t>
            </a:r>
            <a:r>
              <a:rPr lang="en-US" sz="2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ICT) </a:t>
            </a:r>
            <a:r>
              <a:rPr lang="bn-IN" sz="2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ব্যবহার </a:t>
            </a:r>
            <a:r>
              <a:rPr lang="en-US" sz="2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সেবা</a:t>
            </a:r>
            <a:r>
              <a:rPr lang="en-US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প্রদান</a:t>
            </a:r>
            <a:r>
              <a:rPr lang="en-US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 </a:t>
            </a:r>
            <a:r>
              <a:rPr lang="en-US" sz="2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ডিজিটাল</a:t>
            </a:r>
            <a:r>
              <a:rPr lang="en-US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সেবা</a:t>
            </a:r>
            <a:r>
              <a:rPr lang="en-US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গ্রহীতা</a:t>
            </a:r>
            <a:r>
              <a:rPr lang="en-US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নিজ</a:t>
            </a:r>
            <a:r>
              <a:rPr lang="en-US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বাড়িতে</a:t>
            </a:r>
            <a:r>
              <a:rPr lang="en-US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বসেই</a:t>
            </a:r>
            <a:r>
              <a:rPr lang="en-US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ফোনে</a:t>
            </a:r>
            <a:r>
              <a:rPr lang="en-US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ইন্টারনেটে</a:t>
            </a:r>
            <a:r>
              <a:rPr lang="en-US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একই</a:t>
            </a:r>
            <a:r>
              <a:rPr lang="en-US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সেবা</a:t>
            </a:r>
            <a:r>
              <a:rPr lang="en-US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গ্রহণ</a:t>
            </a:r>
            <a:r>
              <a:rPr lang="en-US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2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 algn="just">
              <a:buNone/>
            </a:pP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IN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ই-সার্ভিসের </a:t>
            </a:r>
            <a:r>
              <a:rPr lang="bn-IN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বৈশিষ্ট্য-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i. </a:t>
            </a:r>
            <a:r>
              <a:rPr lang="bn-IN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স্বল্প খরচে  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IN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         ii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bn-IN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স্বল্প সময়ে   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        </a:t>
            </a:r>
            <a:r>
              <a:rPr lang="bn-IN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iii. </a:t>
            </a:r>
            <a:r>
              <a:rPr lang="bn-IN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এবং হয়রানিমুক্ত সেবা </a:t>
            </a:r>
            <a:endParaRPr lang="en-US" sz="2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914564" y="4279365"/>
            <a:ext cx="1618951" cy="52322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ই-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সার্ভিস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3341019" y="2514600"/>
            <a:ext cx="2766039" cy="1764765"/>
            <a:chOff x="3341019" y="2514600"/>
            <a:chExt cx="2766039" cy="1764765"/>
          </a:xfrm>
        </p:grpSpPr>
        <p:sp>
          <p:nvSpPr>
            <p:cNvPr id="26" name="Freeform 25"/>
            <p:cNvSpPr/>
            <p:nvPr/>
          </p:nvSpPr>
          <p:spPr>
            <a:xfrm>
              <a:off x="3341019" y="2514600"/>
              <a:ext cx="2766039" cy="759734"/>
            </a:xfrm>
            <a:custGeom>
              <a:avLst/>
              <a:gdLst>
                <a:gd name="connsiteX0" fmla="*/ 0 w 2665427"/>
                <a:gd name="connsiteY0" fmla="*/ 126625 h 759734"/>
                <a:gd name="connsiteX1" fmla="*/ 126625 w 2665427"/>
                <a:gd name="connsiteY1" fmla="*/ 0 h 759734"/>
                <a:gd name="connsiteX2" fmla="*/ 2538802 w 2665427"/>
                <a:gd name="connsiteY2" fmla="*/ 0 h 759734"/>
                <a:gd name="connsiteX3" fmla="*/ 2665427 w 2665427"/>
                <a:gd name="connsiteY3" fmla="*/ 126625 h 759734"/>
                <a:gd name="connsiteX4" fmla="*/ 2665427 w 2665427"/>
                <a:gd name="connsiteY4" fmla="*/ 633109 h 759734"/>
                <a:gd name="connsiteX5" fmla="*/ 2538802 w 2665427"/>
                <a:gd name="connsiteY5" fmla="*/ 759734 h 759734"/>
                <a:gd name="connsiteX6" fmla="*/ 126625 w 2665427"/>
                <a:gd name="connsiteY6" fmla="*/ 759734 h 759734"/>
                <a:gd name="connsiteX7" fmla="*/ 0 w 2665427"/>
                <a:gd name="connsiteY7" fmla="*/ 633109 h 759734"/>
                <a:gd name="connsiteX8" fmla="*/ 0 w 2665427"/>
                <a:gd name="connsiteY8" fmla="*/ 126625 h 759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65427" h="759734">
                  <a:moveTo>
                    <a:pt x="0" y="126625"/>
                  </a:moveTo>
                  <a:cubicBezTo>
                    <a:pt x="0" y="56692"/>
                    <a:pt x="56692" y="0"/>
                    <a:pt x="126625" y="0"/>
                  </a:cubicBezTo>
                  <a:lnTo>
                    <a:pt x="2538802" y="0"/>
                  </a:lnTo>
                  <a:cubicBezTo>
                    <a:pt x="2608735" y="0"/>
                    <a:pt x="2665427" y="56692"/>
                    <a:pt x="2665427" y="126625"/>
                  </a:cubicBezTo>
                  <a:lnTo>
                    <a:pt x="2665427" y="633109"/>
                  </a:lnTo>
                  <a:cubicBezTo>
                    <a:pt x="2665427" y="703042"/>
                    <a:pt x="2608735" y="759734"/>
                    <a:pt x="2538802" y="759734"/>
                  </a:cubicBezTo>
                  <a:lnTo>
                    <a:pt x="126625" y="759734"/>
                  </a:lnTo>
                  <a:cubicBezTo>
                    <a:pt x="56692" y="759734"/>
                    <a:pt x="0" y="703042"/>
                    <a:pt x="0" y="633109"/>
                  </a:cubicBezTo>
                  <a:lnTo>
                    <a:pt x="0" y="126625"/>
                  </a:lnTo>
                  <a:close/>
                </a:path>
              </a:pathLst>
            </a:cu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219967" tIns="219967" rIns="219967" bIns="219967" numCol="1" spcCol="1270" anchor="ctr" anchorCtr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lvl="0"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n-IN" sz="4800" b="1" kern="12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ই-পূর্জি</a:t>
              </a:r>
              <a:endParaRPr lang="en-US" sz="4800" b="1" kern="1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33" name="Straight Arrow Connector 32"/>
            <p:cNvCxnSpPr/>
            <p:nvPr/>
          </p:nvCxnSpPr>
          <p:spPr>
            <a:xfrm flipV="1">
              <a:off x="4724038" y="3274335"/>
              <a:ext cx="10887" cy="100503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/>
          <p:nvPr/>
        </p:nvGrpSpPr>
        <p:grpSpPr>
          <a:xfrm>
            <a:off x="5533515" y="3134571"/>
            <a:ext cx="3125607" cy="1144794"/>
            <a:chOff x="5533515" y="3134571"/>
            <a:chExt cx="3125607" cy="1144794"/>
          </a:xfrm>
        </p:grpSpPr>
        <p:sp>
          <p:nvSpPr>
            <p:cNvPr id="27" name="Freeform 26"/>
            <p:cNvSpPr/>
            <p:nvPr/>
          </p:nvSpPr>
          <p:spPr>
            <a:xfrm>
              <a:off x="6482450" y="3134571"/>
              <a:ext cx="2176672" cy="759734"/>
            </a:xfrm>
            <a:custGeom>
              <a:avLst/>
              <a:gdLst>
                <a:gd name="connsiteX0" fmla="*/ 0 w 2097497"/>
                <a:gd name="connsiteY0" fmla="*/ 126625 h 759734"/>
                <a:gd name="connsiteX1" fmla="*/ 126625 w 2097497"/>
                <a:gd name="connsiteY1" fmla="*/ 0 h 759734"/>
                <a:gd name="connsiteX2" fmla="*/ 1970872 w 2097497"/>
                <a:gd name="connsiteY2" fmla="*/ 0 h 759734"/>
                <a:gd name="connsiteX3" fmla="*/ 2097497 w 2097497"/>
                <a:gd name="connsiteY3" fmla="*/ 126625 h 759734"/>
                <a:gd name="connsiteX4" fmla="*/ 2097497 w 2097497"/>
                <a:gd name="connsiteY4" fmla="*/ 633109 h 759734"/>
                <a:gd name="connsiteX5" fmla="*/ 1970872 w 2097497"/>
                <a:gd name="connsiteY5" fmla="*/ 759734 h 759734"/>
                <a:gd name="connsiteX6" fmla="*/ 126625 w 2097497"/>
                <a:gd name="connsiteY6" fmla="*/ 759734 h 759734"/>
                <a:gd name="connsiteX7" fmla="*/ 0 w 2097497"/>
                <a:gd name="connsiteY7" fmla="*/ 633109 h 759734"/>
                <a:gd name="connsiteX8" fmla="*/ 0 w 2097497"/>
                <a:gd name="connsiteY8" fmla="*/ 126625 h 759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97497" h="759734">
                  <a:moveTo>
                    <a:pt x="0" y="126625"/>
                  </a:moveTo>
                  <a:cubicBezTo>
                    <a:pt x="0" y="56692"/>
                    <a:pt x="56692" y="0"/>
                    <a:pt x="126625" y="0"/>
                  </a:cubicBezTo>
                  <a:lnTo>
                    <a:pt x="1970872" y="0"/>
                  </a:lnTo>
                  <a:cubicBezTo>
                    <a:pt x="2040805" y="0"/>
                    <a:pt x="2097497" y="56692"/>
                    <a:pt x="2097497" y="126625"/>
                  </a:cubicBezTo>
                  <a:lnTo>
                    <a:pt x="2097497" y="633109"/>
                  </a:lnTo>
                  <a:cubicBezTo>
                    <a:pt x="2097497" y="703042"/>
                    <a:pt x="2040805" y="759734"/>
                    <a:pt x="1970872" y="759734"/>
                  </a:cubicBezTo>
                  <a:lnTo>
                    <a:pt x="126625" y="759734"/>
                  </a:lnTo>
                  <a:cubicBezTo>
                    <a:pt x="56692" y="759734"/>
                    <a:pt x="0" y="703042"/>
                    <a:pt x="0" y="633109"/>
                  </a:cubicBezTo>
                  <a:lnTo>
                    <a:pt x="0" y="126625"/>
                  </a:lnTo>
                  <a:close/>
                </a:path>
              </a:pathLst>
            </a:custGeom>
            <a:ln w="381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0" vert="horz" wrap="square" lIns="219967" tIns="219967" rIns="219967" bIns="219967" numCol="1" spcCol="1270" anchor="ctr" anchorCtr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lvl="0"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n-IN" sz="4800" b="1" kern="1200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ই-পর্চা</a:t>
              </a:r>
              <a:endParaRPr lang="en-US" sz="4800" b="1" kern="12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 flipV="1">
              <a:off x="5533515" y="3842292"/>
              <a:ext cx="948935" cy="437073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5533515" y="4802586"/>
            <a:ext cx="3432740" cy="1120249"/>
            <a:chOff x="5533515" y="4802586"/>
            <a:chExt cx="3432740" cy="1120249"/>
          </a:xfrm>
        </p:grpSpPr>
        <p:sp>
          <p:nvSpPr>
            <p:cNvPr id="30" name="Freeform 29"/>
            <p:cNvSpPr/>
            <p:nvPr/>
          </p:nvSpPr>
          <p:spPr>
            <a:xfrm>
              <a:off x="6280089" y="5163101"/>
              <a:ext cx="2686166" cy="759734"/>
            </a:xfrm>
            <a:custGeom>
              <a:avLst/>
              <a:gdLst>
                <a:gd name="connsiteX0" fmla="*/ 0 w 3045657"/>
                <a:gd name="connsiteY0" fmla="*/ 126625 h 759734"/>
                <a:gd name="connsiteX1" fmla="*/ 126625 w 3045657"/>
                <a:gd name="connsiteY1" fmla="*/ 0 h 759734"/>
                <a:gd name="connsiteX2" fmla="*/ 2919032 w 3045657"/>
                <a:gd name="connsiteY2" fmla="*/ 0 h 759734"/>
                <a:gd name="connsiteX3" fmla="*/ 3045657 w 3045657"/>
                <a:gd name="connsiteY3" fmla="*/ 126625 h 759734"/>
                <a:gd name="connsiteX4" fmla="*/ 3045657 w 3045657"/>
                <a:gd name="connsiteY4" fmla="*/ 633109 h 759734"/>
                <a:gd name="connsiteX5" fmla="*/ 2919032 w 3045657"/>
                <a:gd name="connsiteY5" fmla="*/ 759734 h 759734"/>
                <a:gd name="connsiteX6" fmla="*/ 126625 w 3045657"/>
                <a:gd name="connsiteY6" fmla="*/ 759734 h 759734"/>
                <a:gd name="connsiteX7" fmla="*/ 0 w 3045657"/>
                <a:gd name="connsiteY7" fmla="*/ 633109 h 759734"/>
                <a:gd name="connsiteX8" fmla="*/ 0 w 3045657"/>
                <a:gd name="connsiteY8" fmla="*/ 126625 h 759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45657" h="759734">
                  <a:moveTo>
                    <a:pt x="0" y="126625"/>
                  </a:moveTo>
                  <a:cubicBezTo>
                    <a:pt x="0" y="56692"/>
                    <a:pt x="56692" y="0"/>
                    <a:pt x="126625" y="0"/>
                  </a:cubicBezTo>
                  <a:lnTo>
                    <a:pt x="2919032" y="0"/>
                  </a:lnTo>
                  <a:cubicBezTo>
                    <a:pt x="2988965" y="0"/>
                    <a:pt x="3045657" y="56692"/>
                    <a:pt x="3045657" y="126625"/>
                  </a:cubicBezTo>
                  <a:lnTo>
                    <a:pt x="3045657" y="633109"/>
                  </a:lnTo>
                  <a:cubicBezTo>
                    <a:pt x="3045657" y="703042"/>
                    <a:pt x="2988965" y="759734"/>
                    <a:pt x="2919032" y="759734"/>
                  </a:cubicBezTo>
                  <a:lnTo>
                    <a:pt x="126625" y="759734"/>
                  </a:lnTo>
                  <a:cubicBezTo>
                    <a:pt x="56692" y="759734"/>
                    <a:pt x="0" y="703042"/>
                    <a:pt x="0" y="633109"/>
                  </a:cubicBezTo>
                  <a:lnTo>
                    <a:pt x="0" y="126625"/>
                  </a:lnTo>
                  <a:close/>
                </a:path>
              </a:pathLst>
            </a:custGeom>
            <a:ln w="38100"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spcFirstLastPara="0" vert="horz" wrap="square" lIns="204727" tIns="204727" rIns="204727" bIns="204727" numCol="1" spcCol="1270" anchor="ctr" anchorCtr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n-IN" sz="4400" b="1" kern="1200" dirty="0" smtClean="0">
                  <a:solidFill>
                    <a:srgbClr val="00B0F0"/>
                  </a:solidFill>
                  <a:latin typeface="NikoshBAN" pitchFamily="2" charset="0"/>
                  <a:cs typeface="NikoshBAN" pitchFamily="2" charset="0"/>
                </a:rPr>
                <a:t>ই-টিকিটিং</a:t>
              </a:r>
              <a:endParaRPr lang="en-US" sz="4400" b="1" kern="12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>
              <a:off x="5533515" y="4802586"/>
              <a:ext cx="746574" cy="360515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/>
          <p:cNvGrpSpPr/>
          <p:nvPr/>
        </p:nvGrpSpPr>
        <p:grpSpPr>
          <a:xfrm>
            <a:off x="2726595" y="4749927"/>
            <a:ext cx="3270344" cy="1932642"/>
            <a:chOff x="2726595" y="4749927"/>
            <a:chExt cx="3270344" cy="1932642"/>
          </a:xfrm>
        </p:grpSpPr>
        <p:sp>
          <p:nvSpPr>
            <p:cNvPr id="31" name="Freeform 30"/>
            <p:cNvSpPr/>
            <p:nvPr/>
          </p:nvSpPr>
          <p:spPr>
            <a:xfrm>
              <a:off x="2726595" y="5922835"/>
              <a:ext cx="3270344" cy="759734"/>
            </a:xfrm>
            <a:custGeom>
              <a:avLst/>
              <a:gdLst>
                <a:gd name="connsiteX0" fmla="*/ 0 w 3637349"/>
                <a:gd name="connsiteY0" fmla="*/ 126625 h 759734"/>
                <a:gd name="connsiteX1" fmla="*/ 126625 w 3637349"/>
                <a:gd name="connsiteY1" fmla="*/ 0 h 759734"/>
                <a:gd name="connsiteX2" fmla="*/ 3510724 w 3637349"/>
                <a:gd name="connsiteY2" fmla="*/ 0 h 759734"/>
                <a:gd name="connsiteX3" fmla="*/ 3637349 w 3637349"/>
                <a:gd name="connsiteY3" fmla="*/ 126625 h 759734"/>
                <a:gd name="connsiteX4" fmla="*/ 3637349 w 3637349"/>
                <a:gd name="connsiteY4" fmla="*/ 633109 h 759734"/>
                <a:gd name="connsiteX5" fmla="*/ 3510724 w 3637349"/>
                <a:gd name="connsiteY5" fmla="*/ 759734 h 759734"/>
                <a:gd name="connsiteX6" fmla="*/ 126625 w 3637349"/>
                <a:gd name="connsiteY6" fmla="*/ 759734 h 759734"/>
                <a:gd name="connsiteX7" fmla="*/ 0 w 3637349"/>
                <a:gd name="connsiteY7" fmla="*/ 633109 h 759734"/>
                <a:gd name="connsiteX8" fmla="*/ 0 w 3637349"/>
                <a:gd name="connsiteY8" fmla="*/ 126625 h 759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37349" h="759734">
                  <a:moveTo>
                    <a:pt x="0" y="126625"/>
                  </a:moveTo>
                  <a:cubicBezTo>
                    <a:pt x="0" y="56692"/>
                    <a:pt x="56692" y="0"/>
                    <a:pt x="126625" y="0"/>
                  </a:cubicBezTo>
                  <a:lnTo>
                    <a:pt x="3510724" y="0"/>
                  </a:lnTo>
                  <a:cubicBezTo>
                    <a:pt x="3580657" y="0"/>
                    <a:pt x="3637349" y="56692"/>
                    <a:pt x="3637349" y="126625"/>
                  </a:cubicBezTo>
                  <a:lnTo>
                    <a:pt x="3637349" y="633109"/>
                  </a:lnTo>
                  <a:cubicBezTo>
                    <a:pt x="3637349" y="703042"/>
                    <a:pt x="3580657" y="759734"/>
                    <a:pt x="3510724" y="759734"/>
                  </a:cubicBezTo>
                  <a:lnTo>
                    <a:pt x="126625" y="759734"/>
                  </a:lnTo>
                  <a:cubicBezTo>
                    <a:pt x="56692" y="759734"/>
                    <a:pt x="0" y="703042"/>
                    <a:pt x="0" y="633109"/>
                  </a:cubicBezTo>
                  <a:lnTo>
                    <a:pt x="0" y="126625"/>
                  </a:lnTo>
                  <a:close/>
                </a:path>
              </a:pathLst>
            </a:cu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204727" tIns="204727" rIns="204727" bIns="204727" numCol="1" spcCol="1270" anchor="ctr" anchorCtr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n-IN" sz="4400" b="1" kern="12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ই-স্বাস্থ্যসেবা</a:t>
              </a:r>
              <a:endParaRPr lang="en-US" sz="4400" b="1" kern="1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36" name="Straight Arrow Connector 35"/>
            <p:cNvCxnSpPr/>
            <p:nvPr/>
          </p:nvCxnSpPr>
          <p:spPr>
            <a:xfrm>
              <a:off x="4734925" y="4749927"/>
              <a:ext cx="0" cy="112025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/>
          <p:cNvGrpSpPr/>
          <p:nvPr/>
        </p:nvGrpSpPr>
        <p:grpSpPr>
          <a:xfrm>
            <a:off x="283050" y="4802586"/>
            <a:ext cx="3631515" cy="963534"/>
            <a:chOff x="283050" y="4802586"/>
            <a:chExt cx="3631515" cy="963534"/>
          </a:xfrm>
        </p:grpSpPr>
        <p:sp>
          <p:nvSpPr>
            <p:cNvPr id="29" name="Freeform 28"/>
            <p:cNvSpPr/>
            <p:nvPr/>
          </p:nvSpPr>
          <p:spPr>
            <a:xfrm>
              <a:off x="283050" y="5006386"/>
              <a:ext cx="2696691" cy="759734"/>
            </a:xfrm>
            <a:custGeom>
              <a:avLst/>
              <a:gdLst>
                <a:gd name="connsiteX0" fmla="*/ 0 w 3073732"/>
                <a:gd name="connsiteY0" fmla="*/ 126625 h 759734"/>
                <a:gd name="connsiteX1" fmla="*/ 126625 w 3073732"/>
                <a:gd name="connsiteY1" fmla="*/ 0 h 759734"/>
                <a:gd name="connsiteX2" fmla="*/ 2947107 w 3073732"/>
                <a:gd name="connsiteY2" fmla="*/ 0 h 759734"/>
                <a:gd name="connsiteX3" fmla="*/ 3073732 w 3073732"/>
                <a:gd name="connsiteY3" fmla="*/ 126625 h 759734"/>
                <a:gd name="connsiteX4" fmla="*/ 3073732 w 3073732"/>
                <a:gd name="connsiteY4" fmla="*/ 633109 h 759734"/>
                <a:gd name="connsiteX5" fmla="*/ 2947107 w 3073732"/>
                <a:gd name="connsiteY5" fmla="*/ 759734 h 759734"/>
                <a:gd name="connsiteX6" fmla="*/ 126625 w 3073732"/>
                <a:gd name="connsiteY6" fmla="*/ 759734 h 759734"/>
                <a:gd name="connsiteX7" fmla="*/ 0 w 3073732"/>
                <a:gd name="connsiteY7" fmla="*/ 633109 h 759734"/>
                <a:gd name="connsiteX8" fmla="*/ 0 w 3073732"/>
                <a:gd name="connsiteY8" fmla="*/ 126625 h 759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73732" h="759734">
                  <a:moveTo>
                    <a:pt x="0" y="126625"/>
                  </a:moveTo>
                  <a:cubicBezTo>
                    <a:pt x="0" y="56692"/>
                    <a:pt x="56692" y="0"/>
                    <a:pt x="126625" y="0"/>
                  </a:cubicBezTo>
                  <a:lnTo>
                    <a:pt x="2947107" y="0"/>
                  </a:lnTo>
                  <a:cubicBezTo>
                    <a:pt x="3017040" y="0"/>
                    <a:pt x="3073732" y="56692"/>
                    <a:pt x="3073732" y="126625"/>
                  </a:cubicBezTo>
                  <a:lnTo>
                    <a:pt x="3073732" y="633109"/>
                  </a:lnTo>
                  <a:cubicBezTo>
                    <a:pt x="3073732" y="703042"/>
                    <a:pt x="3017040" y="759734"/>
                    <a:pt x="2947107" y="759734"/>
                  </a:cubicBezTo>
                  <a:lnTo>
                    <a:pt x="126625" y="759734"/>
                  </a:lnTo>
                  <a:cubicBezTo>
                    <a:pt x="56692" y="759734"/>
                    <a:pt x="0" y="703042"/>
                    <a:pt x="0" y="633109"/>
                  </a:cubicBezTo>
                  <a:lnTo>
                    <a:pt x="0" y="126625"/>
                  </a:lnTo>
                  <a:close/>
                </a:path>
              </a:pathLst>
            </a:custGeom>
            <a:ln w="3810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04727" tIns="204727" rIns="204727" bIns="204727" numCol="1" spcCol="1270" anchor="ctr" anchorCtr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n-IN" sz="4400" kern="1200" dirty="0" smtClean="0">
                  <a:blipFill>
                    <a:blip r:embed="rId2"/>
                    <a:tile tx="0" ty="0" sx="100000" sy="100000" flip="none" algn="tl"/>
                  </a:blipFill>
                  <a:latin typeface="NikoshBAN" pitchFamily="2" charset="0"/>
                  <a:cs typeface="NikoshBAN" pitchFamily="2" charset="0"/>
                </a:rPr>
                <a:t>ই</a:t>
              </a:r>
              <a:r>
                <a:rPr lang="en-US" sz="4400" kern="1200" dirty="0" smtClean="0">
                  <a:blipFill>
                    <a:blip r:embed="rId2"/>
                    <a:tile tx="0" ty="0" sx="100000" sy="100000" flip="none" algn="tl"/>
                  </a:blipFill>
                  <a:latin typeface="NikoshBAN" pitchFamily="2" charset="0"/>
                  <a:cs typeface="NikoshBAN" pitchFamily="2" charset="0"/>
                </a:rPr>
                <a:t>-</a:t>
              </a:r>
              <a:r>
                <a:rPr lang="bn-IN" sz="4400" kern="1200" dirty="0" smtClean="0">
                  <a:blipFill>
                    <a:blip r:embed="rId2"/>
                    <a:tile tx="0" ty="0" sx="100000" sy="100000" flip="none" algn="tl"/>
                  </a:blipFill>
                  <a:latin typeface="NikoshBAN" pitchFamily="2" charset="0"/>
                  <a:cs typeface="NikoshBAN" pitchFamily="2" charset="0"/>
                </a:rPr>
                <a:t>এমটিএস</a:t>
              </a:r>
              <a:endParaRPr lang="en-US" sz="4400" kern="1200" dirty="0">
                <a:blipFill>
                  <a:blip r:embed="rId2"/>
                  <a:tile tx="0" ty="0" sx="100000" sy="100000" flip="none" algn="tl"/>
                </a:blipFill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37" name="Straight Arrow Connector 36"/>
            <p:cNvCxnSpPr/>
            <p:nvPr/>
          </p:nvCxnSpPr>
          <p:spPr>
            <a:xfrm flipH="1">
              <a:off x="2979741" y="4802586"/>
              <a:ext cx="934824" cy="507466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/>
          <p:cNvGrpSpPr/>
          <p:nvPr/>
        </p:nvGrpSpPr>
        <p:grpSpPr>
          <a:xfrm>
            <a:off x="762000" y="3134571"/>
            <a:ext cx="3152565" cy="1144794"/>
            <a:chOff x="762000" y="3134571"/>
            <a:chExt cx="3152565" cy="1144794"/>
          </a:xfrm>
        </p:grpSpPr>
        <p:sp>
          <p:nvSpPr>
            <p:cNvPr id="28" name="Freeform 27"/>
            <p:cNvSpPr/>
            <p:nvPr/>
          </p:nvSpPr>
          <p:spPr>
            <a:xfrm>
              <a:off x="762000" y="3134571"/>
              <a:ext cx="2217741" cy="759734"/>
            </a:xfrm>
            <a:custGeom>
              <a:avLst/>
              <a:gdLst>
                <a:gd name="connsiteX0" fmla="*/ 0 w 2137073"/>
                <a:gd name="connsiteY0" fmla="*/ 126625 h 759734"/>
                <a:gd name="connsiteX1" fmla="*/ 126625 w 2137073"/>
                <a:gd name="connsiteY1" fmla="*/ 0 h 759734"/>
                <a:gd name="connsiteX2" fmla="*/ 2010448 w 2137073"/>
                <a:gd name="connsiteY2" fmla="*/ 0 h 759734"/>
                <a:gd name="connsiteX3" fmla="*/ 2137073 w 2137073"/>
                <a:gd name="connsiteY3" fmla="*/ 126625 h 759734"/>
                <a:gd name="connsiteX4" fmla="*/ 2137073 w 2137073"/>
                <a:gd name="connsiteY4" fmla="*/ 633109 h 759734"/>
                <a:gd name="connsiteX5" fmla="*/ 2010448 w 2137073"/>
                <a:gd name="connsiteY5" fmla="*/ 759734 h 759734"/>
                <a:gd name="connsiteX6" fmla="*/ 126625 w 2137073"/>
                <a:gd name="connsiteY6" fmla="*/ 759734 h 759734"/>
                <a:gd name="connsiteX7" fmla="*/ 0 w 2137073"/>
                <a:gd name="connsiteY7" fmla="*/ 633109 h 759734"/>
                <a:gd name="connsiteX8" fmla="*/ 0 w 2137073"/>
                <a:gd name="connsiteY8" fmla="*/ 126625 h 759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7073" h="759734">
                  <a:moveTo>
                    <a:pt x="0" y="126625"/>
                  </a:moveTo>
                  <a:cubicBezTo>
                    <a:pt x="0" y="56692"/>
                    <a:pt x="56692" y="0"/>
                    <a:pt x="126625" y="0"/>
                  </a:cubicBezTo>
                  <a:lnTo>
                    <a:pt x="2010448" y="0"/>
                  </a:lnTo>
                  <a:cubicBezTo>
                    <a:pt x="2080381" y="0"/>
                    <a:pt x="2137073" y="56692"/>
                    <a:pt x="2137073" y="126625"/>
                  </a:cubicBezTo>
                  <a:lnTo>
                    <a:pt x="2137073" y="633109"/>
                  </a:lnTo>
                  <a:cubicBezTo>
                    <a:pt x="2137073" y="703042"/>
                    <a:pt x="2080381" y="759734"/>
                    <a:pt x="2010448" y="759734"/>
                  </a:cubicBezTo>
                  <a:lnTo>
                    <a:pt x="126625" y="759734"/>
                  </a:lnTo>
                  <a:cubicBezTo>
                    <a:pt x="56692" y="759734"/>
                    <a:pt x="0" y="703042"/>
                    <a:pt x="0" y="633109"/>
                  </a:cubicBezTo>
                  <a:lnTo>
                    <a:pt x="0" y="126625"/>
                  </a:lnTo>
                  <a:close/>
                </a:path>
              </a:pathLst>
            </a:custGeom>
            <a:ln w="381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219967" tIns="219967" rIns="219967" bIns="219967" numCol="1" spcCol="1270" anchor="ctr" anchorCtr="0">
              <a:no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lvl="0"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n-IN" sz="4800" b="1" kern="1200" dirty="0" smtClean="0">
                  <a:solidFill>
                    <a:srgbClr val="7030A0"/>
                  </a:solidFill>
                  <a:latin typeface="NikoshBAN" pitchFamily="2" charset="0"/>
                  <a:cs typeface="NikoshBAN" pitchFamily="2" charset="0"/>
                </a:rPr>
                <a:t>ই-বুক</a:t>
              </a:r>
              <a:endParaRPr lang="en-US" sz="4800" b="1" kern="12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38" name="Straight Arrow Connector 37"/>
            <p:cNvCxnSpPr>
              <a:endCxn id="28" idx="4"/>
            </p:cNvCxnSpPr>
            <p:nvPr/>
          </p:nvCxnSpPr>
          <p:spPr>
            <a:xfrm flipH="1" flipV="1">
              <a:off x="2979741" y="3767680"/>
              <a:ext cx="934824" cy="511685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45068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3" grpId="0" uiExpand="1" build="p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34428" y="152399"/>
            <a:ext cx="3810001" cy="2881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Circular Arrow 16"/>
          <p:cNvSpPr/>
          <p:nvPr/>
        </p:nvSpPr>
        <p:spPr>
          <a:xfrm rot="10800000" flipV="1">
            <a:off x="6162849" y="990600"/>
            <a:ext cx="1752600" cy="1600200"/>
          </a:xfrm>
          <a:prstGeom prst="circularArrow">
            <a:avLst/>
          </a:prstGeom>
          <a:solidFill>
            <a:srgbClr val="FF000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630121"/>
            <a:ext cx="50872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IN" sz="2400" dirty="0">
                <a:latin typeface="NikoshBAN" pitchFamily="2" charset="0"/>
                <a:cs typeface="NikoshBAN" pitchFamily="2" charset="0"/>
              </a:rPr>
              <a:t>মোবাইলের 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মাধ্যমেও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এখন এক জায়গা থেকে 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আরেক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just"/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জায়গায় টাকা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পাঠানো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হচ্ছে।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যেমনঃ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বিকাশ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এম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ক্যাশ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ইত্যাদি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১ 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মিনিটের 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মধ্যে 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৫০ হাজার টাকা 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পর্যন্ত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পাঠানো 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28600" y="17790"/>
            <a:ext cx="4038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24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ইলেকট্রনিক মানি ট্রান্সফার সিস্টেম </a:t>
            </a:r>
            <a:endParaRPr lang="en-US" sz="2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286" y="4242191"/>
            <a:ext cx="52215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400" dirty="0">
                <a:latin typeface="NikoshBAN" pitchFamily="2" charset="0"/>
                <a:cs typeface="NikoshBAN" pitchFamily="2" charset="0"/>
              </a:rPr>
              <a:t>ইন্টারনেট ব্যবহার করে পণ্য 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ক্র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য়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-বিক্রয় 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ও অর্থ 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আদান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as-IN" sz="2400" dirty="0" smtClean="0">
                <a:latin typeface="NikoshBAN" pitchFamily="2" charset="0"/>
                <a:cs typeface="NikoshBAN" pitchFamily="2" charset="0"/>
              </a:rPr>
              <a:t>-প্রদান 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করাকে ই বাণিজ্য বা ই-কমার্স বলা হয়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।ই-কমার্স বিজনেসের 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প্রসারের মাধ্যমে এখন ঘরে 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বসেই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যে কোন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পণ্য 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বা সেবা অনলাইনে কেনাকাটা করা যাচ্ছে।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8600" y="3586422"/>
            <a:ext cx="24384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s-IN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ই-কমার্স</a:t>
            </a:r>
            <a:endParaRPr lang="as-IN" sz="2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152571" y="3396343"/>
            <a:ext cx="3791858" cy="2971800"/>
            <a:chOff x="5152571" y="3396343"/>
            <a:chExt cx="3791858" cy="2971800"/>
          </a:xfrm>
        </p:grpSpPr>
        <p:pic>
          <p:nvPicPr>
            <p:cNvPr id="2050" name="Picture 2" descr="C:\Users\A\Downloads\delivery-package.gif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2571" y="3396343"/>
              <a:ext cx="3791858" cy="2971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ounded Rectangle 2"/>
            <p:cNvSpPr/>
            <p:nvPr/>
          </p:nvSpPr>
          <p:spPr>
            <a:xfrm rot="21159930">
              <a:off x="7924800" y="3733800"/>
              <a:ext cx="457200" cy="175787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02635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repeatCount="9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14" y="595660"/>
            <a:ext cx="4659086" cy="23761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152684" y="-16606"/>
            <a:ext cx="24000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bn-IN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ই-পর্চা সেবাঃ</a:t>
            </a:r>
            <a:endParaRPr lang="en-US" sz="20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33943" y="568170"/>
            <a:ext cx="30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ই-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সার্ভিস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/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অনলাইন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সেবা</a:t>
            </a:r>
            <a:endParaRPr lang="en-US" sz="2000" dirty="0">
              <a:ln w="10160">
                <a:solidFill>
                  <a:schemeClr val="accent1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 flipH="1">
            <a:off x="5687261" y="937502"/>
            <a:ext cx="1704139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err="1" smtClean="0"/>
              <a:t>বিভাগ</a:t>
            </a:r>
            <a:r>
              <a:rPr lang="en-US" dirty="0" smtClean="0"/>
              <a:t> </a:t>
            </a:r>
            <a:r>
              <a:rPr lang="en-US" dirty="0" err="1" smtClean="0"/>
              <a:t>নির্বাচন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29514" y="2057400"/>
            <a:ext cx="1540806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err="1" smtClean="0"/>
              <a:t>জেলা</a:t>
            </a:r>
            <a:r>
              <a:rPr lang="en-US" dirty="0" smtClean="0"/>
              <a:t>  </a:t>
            </a:r>
            <a:r>
              <a:rPr lang="en-US" dirty="0" err="1" smtClean="0"/>
              <a:t>নির্বাচন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729514" y="3091934"/>
            <a:ext cx="1907895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err="1" smtClean="0"/>
              <a:t>উপজেলা</a:t>
            </a:r>
            <a:r>
              <a:rPr lang="en-US" dirty="0" smtClean="0"/>
              <a:t> </a:t>
            </a:r>
            <a:r>
              <a:rPr lang="en-US" dirty="0" err="1" smtClean="0"/>
              <a:t>নির্বাচন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729514" y="4234934"/>
            <a:ext cx="2188420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err="1" smtClean="0"/>
              <a:t>দাগ</a:t>
            </a:r>
            <a:r>
              <a:rPr lang="en-US" dirty="0" smtClean="0"/>
              <a:t>/ </a:t>
            </a:r>
            <a:r>
              <a:rPr lang="en-US" dirty="0" err="1" smtClean="0"/>
              <a:t>মৌজা</a:t>
            </a:r>
            <a:r>
              <a:rPr lang="en-US" dirty="0" smtClean="0"/>
              <a:t>  </a:t>
            </a:r>
            <a:r>
              <a:rPr lang="en-US" dirty="0" err="1" smtClean="0"/>
              <a:t>নির্বাচন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162800" y="5638800"/>
            <a:ext cx="1752600" cy="40011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সাবমিট</a:t>
            </a:r>
            <a:r>
              <a:rPr lang="en-US" sz="2000" dirty="0" smtClean="0"/>
              <a:t> </a:t>
            </a:r>
            <a:r>
              <a:rPr lang="en-US" sz="2000" dirty="0" err="1" smtClean="0"/>
              <a:t>করুন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3115270"/>
            <a:ext cx="54339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as-IN" sz="2000" b="1" u="sng" dirty="0">
                <a:latin typeface="NikoshBAN" pitchFamily="2" charset="0"/>
                <a:ea typeface="Nirmala UI Semilight" pitchFamily="34" charset="0"/>
                <a:cs typeface="NikoshBAN" pitchFamily="2" charset="0"/>
              </a:rPr>
              <a:t>ই-পর্চা সেবা:</a:t>
            </a:r>
            <a:r>
              <a:rPr lang="en-US" sz="2000" b="1" dirty="0">
                <a:latin typeface="NikoshBAN" pitchFamily="2" charset="0"/>
                <a:ea typeface="Nirmala UI Semilight" pitchFamily="34" charset="0"/>
                <a:cs typeface="NikoshBAN" pitchFamily="2" charset="0"/>
              </a:rPr>
              <a:t> </a:t>
            </a:r>
            <a:r>
              <a:rPr lang="as-IN" sz="2000" b="1" dirty="0">
                <a:latin typeface="NikoshBAN" pitchFamily="2" charset="0"/>
                <a:ea typeface="Nirmala UI Semilight" pitchFamily="34" charset="0"/>
                <a:cs typeface="NikoshBAN" pitchFamily="2" charset="0"/>
              </a:rPr>
              <a:t> </a:t>
            </a:r>
            <a:r>
              <a:rPr lang="as-IN" sz="2000" dirty="0">
                <a:latin typeface="NikoshBAN" pitchFamily="2" charset="0"/>
                <a:ea typeface="Nirmala UI Semilight" pitchFamily="34" charset="0"/>
                <a:cs typeface="NikoshBAN" pitchFamily="2" charset="0"/>
              </a:rPr>
              <a:t>বর্তমানে দেশের সকল জমির </a:t>
            </a:r>
            <a:r>
              <a:rPr lang="as-IN" sz="2000" dirty="0" smtClean="0">
                <a:latin typeface="NikoshBAN" pitchFamily="2" charset="0"/>
                <a:ea typeface="Nirmala UI Semilight" pitchFamily="34" charset="0"/>
                <a:cs typeface="NikoshBAN" pitchFamily="2" charset="0"/>
              </a:rPr>
              <a:t>রেকর্ডের</a:t>
            </a:r>
            <a:r>
              <a:rPr lang="en-US" sz="2000" dirty="0">
                <a:latin typeface="NikoshBAN" pitchFamily="2" charset="0"/>
                <a:ea typeface="Nirmala UI Semilight" pitchFamily="34" charset="0"/>
                <a:cs typeface="NikoshBAN" pitchFamily="2" charset="0"/>
              </a:rPr>
              <a:t> </a:t>
            </a:r>
            <a:r>
              <a:rPr lang="as-IN" sz="2000" dirty="0" smtClean="0">
                <a:latin typeface="NikoshBAN" pitchFamily="2" charset="0"/>
                <a:ea typeface="Nirmala UI Semilight" pitchFamily="34" charset="0"/>
                <a:cs typeface="NikoshBAN" pitchFamily="2" charset="0"/>
              </a:rPr>
              <a:t>অনুলিপি </a:t>
            </a:r>
            <a:r>
              <a:rPr lang="as-IN" sz="2000" dirty="0">
                <a:latin typeface="NikoshBAN" pitchFamily="2" charset="0"/>
                <a:ea typeface="Nirmala UI Semilight" pitchFamily="34" charset="0"/>
                <a:cs typeface="NikoshBAN" pitchFamily="2" charset="0"/>
              </a:rPr>
              <a:t>অনলাইনে সংগ্রহ করা যায়। এটিকে বলা </a:t>
            </a:r>
            <a:r>
              <a:rPr lang="as-IN" sz="2000" dirty="0" smtClean="0">
                <a:latin typeface="NikoshBAN" pitchFamily="2" charset="0"/>
                <a:ea typeface="Nirmala UI Semilight" pitchFamily="34" charset="0"/>
                <a:cs typeface="NikoshBAN" pitchFamily="2" charset="0"/>
              </a:rPr>
              <a:t>হয়ই-পর্চা</a:t>
            </a:r>
            <a:r>
              <a:rPr lang="en-US" sz="2000" dirty="0" smtClean="0">
                <a:latin typeface="NikoshBAN" pitchFamily="2" charset="0"/>
                <a:ea typeface="Nirmala UI Semilight" pitchFamily="34" charset="0"/>
                <a:cs typeface="NikoshBAN" pitchFamily="2" charset="0"/>
              </a:rPr>
              <a:t> ।</a:t>
            </a:r>
            <a:r>
              <a:rPr lang="en-US" sz="2000" dirty="0" err="1">
                <a:latin typeface="NikoshBAN" pitchFamily="2" charset="0"/>
                <a:ea typeface="Nirmala UI Semilight" pitchFamily="34" charset="0"/>
                <a:cs typeface="NikoshBAN" pitchFamily="2" charset="0"/>
              </a:rPr>
              <a:t>এখন</a:t>
            </a:r>
            <a:r>
              <a:rPr lang="en-US" sz="2000" dirty="0">
                <a:latin typeface="NikoshBAN" pitchFamily="2" charset="0"/>
                <a:ea typeface="Nirmala UI Semilight" pitchFamily="34" charset="0"/>
                <a:cs typeface="NikoshBAN" pitchFamily="2" charset="0"/>
              </a:rPr>
              <a:t> </a:t>
            </a:r>
            <a:r>
              <a:rPr lang="as-IN" sz="2000" dirty="0">
                <a:latin typeface="NikoshBAN" pitchFamily="2" charset="0"/>
                <a:ea typeface="Nirmala UI Semilight" pitchFamily="34" charset="0"/>
                <a:cs typeface="NikoshBAN" pitchFamily="2" charset="0"/>
              </a:rPr>
              <a:t>দেশ-বিদেশের যেকোনো স্থান থেকেই নির্দিষ্ট ফি জমা দিয়ে পর্চা সংগ্রহ করতে পারেন</a:t>
            </a:r>
            <a:r>
              <a:rPr lang="as-IN" sz="2000" dirty="0" smtClean="0">
                <a:latin typeface="NikoshBAN" pitchFamily="2" charset="0"/>
                <a:ea typeface="Nirmala UI Semilight" pitchFamily="34" charset="0"/>
                <a:cs typeface="NikoshBAN" pitchFamily="2" charset="0"/>
              </a:rPr>
              <a:t>।</a:t>
            </a:r>
            <a:endParaRPr lang="en-US" sz="1200" dirty="0">
              <a:latin typeface="NikoshBAN" pitchFamily="2" charset="0"/>
              <a:ea typeface="Nirmala UI Semilight" pitchFamily="34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2400" y="4724400"/>
            <a:ext cx="4800600" cy="17543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err="1" smtClean="0"/>
              <a:t>দাগ</a:t>
            </a:r>
            <a:r>
              <a:rPr lang="en-US" dirty="0" smtClean="0"/>
              <a:t> ২৮ </a:t>
            </a:r>
          </a:p>
          <a:p>
            <a:r>
              <a:rPr lang="en-US" dirty="0"/>
              <a:t> </a:t>
            </a:r>
            <a:r>
              <a:rPr lang="en-US" dirty="0" err="1" smtClean="0"/>
              <a:t>জমির</a:t>
            </a:r>
            <a:r>
              <a:rPr lang="en-US" dirty="0" smtClean="0"/>
              <a:t> </a:t>
            </a:r>
            <a:r>
              <a:rPr lang="en-US" dirty="0" err="1" smtClean="0"/>
              <a:t>মালিক</a:t>
            </a:r>
            <a:r>
              <a:rPr lang="en-US" dirty="0" smtClean="0"/>
              <a:t>  :  </a:t>
            </a:r>
            <a:r>
              <a:rPr lang="en-US" dirty="0" err="1" smtClean="0"/>
              <a:t>এনামুল</a:t>
            </a:r>
            <a:r>
              <a:rPr lang="en-US" dirty="0" smtClean="0"/>
              <a:t> </a:t>
            </a:r>
            <a:r>
              <a:rPr lang="en-US" dirty="0" err="1" smtClean="0"/>
              <a:t>হক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বিক্রেতা</a:t>
            </a:r>
            <a:r>
              <a:rPr lang="en-US" dirty="0" smtClean="0"/>
              <a:t>             :  </a:t>
            </a:r>
            <a:r>
              <a:rPr lang="en-US" dirty="0" err="1" smtClean="0"/>
              <a:t>কানাই</a:t>
            </a:r>
            <a:r>
              <a:rPr lang="en-US" dirty="0" smtClean="0"/>
              <a:t> </a:t>
            </a:r>
            <a:r>
              <a:rPr lang="en-US" dirty="0" err="1" smtClean="0"/>
              <a:t>চন্দ্র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জমির</a:t>
            </a:r>
            <a:r>
              <a:rPr lang="en-US" dirty="0" smtClean="0"/>
              <a:t> </a:t>
            </a:r>
            <a:r>
              <a:rPr lang="en-US" dirty="0" err="1" smtClean="0"/>
              <a:t>পরিমান</a:t>
            </a:r>
            <a:r>
              <a:rPr lang="en-US" dirty="0" smtClean="0"/>
              <a:t> : ২.২৫ </a:t>
            </a:r>
            <a:r>
              <a:rPr lang="en-US" dirty="0" err="1" smtClean="0"/>
              <a:t>শতক</a:t>
            </a:r>
            <a:r>
              <a:rPr lang="en-US" dirty="0" smtClean="0"/>
              <a:t>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52400" y="598948"/>
            <a:ext cx="1744388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err="1" smtClean="0"/>
              <a:t>আনালগ</a:t>
            </a:r>
            <a:r>
              <a:rPr lang="en-US" dirty="0" smtClean="0"/>
              <a:t> </a:t>
            </a:r>
            <a:r>
              <a:rPr lang="en-US" dirty="0" err="1" smtClean="0"/>
              <a:t>পদ্ধতি</a:t>
            </a:r>
            <a:r>
              <a:rPr lang="en-US" dirty="0" smtClean="0"/>
              <a:t> </a:t>
            </a:r>
            <a:endParaRPr lang="en-US" dirty="0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2094" name="ComboBox1" r:id="rId2" imgW="2362320" imgH="457200"/>
        </mc:Choice>
        <mc:Fallback>
          <p:control name="ComboBox1" r:id="rId2" imgW="2362320" imgH="457200">
            <p:pic>
              <p:nvPicPr>
                <p:cNvPr id="0" name="ComboBox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000" y="1371600"/>
                  <a:ext cx="2362200" cy="4572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095" name="ComboBox2" r:id="rId3" imgW="2362320" imgH="533520"/>
        </mc:Choice>
        <mc:Fallback>
          <p:control name="ComboBox2" r:id="rId3" imgW="2362320" imgH="533520">
            <p:pic>
              <p:nvPicPr>
                <p:cNvPr id="0" name="ComboBox2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000" y="2438400"/>
                  <a:ext cx="2362200" cy="5334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096" name="ComboBox3" r:id="rId4" imgW="2286000" imgH="609480"/>
        </mc:Choice>
        <mc:Fallback>
          <p:control name="ComboBox3" r:id="rId4" imgW="2286000" imgH="609480">
            <p:pic>
              <p:nvPicPr>
                <p:cNvPr id="0" name="ComboBox3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000" y="3581400"/>
                  <a:ext cx="2286000" cy="4572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097" name="ComboBox4" r:id="rId5" imgW="2362320" imgH="533520"/>
        </mc:Choice>
        <mc:Fallback>
          <p:control name="ComboBox4" r:id="rId5" imgW="2362320" imgH="533520">
            <p:pic>
              <p:nvPicPr>
                <p:cNvPr id="0" name="ComboBox4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000" y="4648200"/>
                  <a:ext cx="2362200" cy="5334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098" name="ComboBox5" r:id="rId6" imgW="2362320" imgH="457200"/>
        </mc:Choice>
        <mc:Fallback>
          <p:control name="ComboBox5" r:id="rId6" imgW="2362320" imgH="457200">
            <p:pic>
              <p:nvPicPr>
                <p:cNvPr id="0" name="ComboBox5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5000" y="1371600"/>
                  <a:ext cx="2362200" cy="4572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18318569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019800" y="152400"/>
            <a:ext cx="2999014" cy="2743199"/>
            <a:chOff x="228600" y="762000"/>
            <a:chExt cx="2628900" cy="3505550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600" y="762000"/>
              <a:ext cx="2628900" cy="1743075"/>
            </a:xfrm>
            <a:prstGeom prst="rect">
              <a:avLst/>
            </a:prstGeom>
            <a:ln w="38100" cap="sq">
              <a:noFill/>
              <a:prstDash val="solid"/>
              <a:miter lim="800000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600" y="2524475"/>
              <a:ext cx="2628900" cy="1743075"/>
            </a:xfrm>
            <a:prstGeom prst="rect">
              <a:avLst/>
            </a:prstGeom>
            <a:ln w="38100" cap="sq">
              <a:noFill/>
              <a:prstDash val="solid"/>
              <a:miter lim="800000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</p:pic>
      </p:grpSp>
      <p:sp>
        <p:nvSpPr>
          <p:cNvPr id="9" name="TextBox 8"/>
          <p:cNvSpPr txBox="1"/>
          <p:nvPr/>
        </p:nvSpPr>
        <p:spPr>
          <a:xfrm>
            <a:off x="43997" y="2917371"/>
            <a:ext cx="90188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as-IN" sz="2400" dirty="0">
                <a:latin typeface="NikoshBAN" pitchFamily="2" charset="0"/>
                <a:cs typeface="NikoshBAN" pitchFamily="2" charset="0"/>
              </a:rPr>
              <a:t>মোবাইল ফোনের মাধ্যমে নাগরিকগণ এখন সরকারী স্বাস্থ্য কেন্দ্রে কর্মরত চিকিৎসকের 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কাছ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 algn="just" fontAlgn="base"/>
            <a:r>
              <a:rPr lang="as-IN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থেকে বিনামূল্যে স্বাস্থ্য পরামর্শ নিতে পারছেন। 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প্রতিটি 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জেলা ও উপজেলা 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হাসপাতালে 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(মোট ৪৮২টি 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হাসপাতাল)একটি </a:t>
            </a:r>
            <a:r>
              <a:rPr lang="as-IN" sz="2400" dirty="0">
                <a:latin typeface="NikoshBAN" pitchFamily="2" charset="0"/>
                <a:cs typeface="NikoshBAN" pitchFamily="2" charset="0"/>
              </a:rPr>
              <a:t>করে মোবাইল ফোন দেয়া </a:t>
            </a:r>
            <a:r>
              <a:rPr lang="as-IN" sz="2400" dirty="0" smtClean="0">
                <a:latin typeface="NikoshBAN" pitchFamily="2" charset="0"/>
                <a:cs typeface="NikoshBAN" pitchFamily="2" charset="0"/>
              </a:rPr>
              <a:t>হয়েছে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টেলিমেডিসিন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দঃসময়ে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ভরসা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১৬২৬৩ </a:t>
            </a:r>
            <a:endParaRPr lang="as-IN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95601" y="1168803"/>
            <a:ext cx="2895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ই 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US" sz="3600" dirty="0" err="1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টেলিমেডিসিন</a:t>
            </a:r>
            <a:endParaRPr lang="en-US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6" y="0"/>
            <a:ext cx="2847975" cy="2895599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886" y="4604253"/>
            <a:ext cx="597401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IN" sz="2800" b="1" dirty="0">
                <a:latin typeface="NikoshBAN" pitchFamily="2" charset="0"/>
                <a:cs typeface="NikoshBAN" pitchFamily="2" charset="0"/>
              </a:rPr>
              <a:t>ই-পূর্জিঃ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পূর্জি হচ্ছে দেশের ১৫টি চিনিকলসমূহে কখন আখ সরবরাহ করতে হবে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তার একটি অনুমতিপত্রের 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আখচাষিদের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এসএমএসের মাধ্যমে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তাৎক্ষনিকভাবে সরবরাহ করা।</a:t>
            </a:r>
            <a:endParaRPr lang="en-US" sz="24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9" r="3766" b="6831"/>
          <a:stretch/>
        </p:blipFill>
        <p:spPr>
          <a:xfrm>
            <a:off x="6262007" y="4191000"/>
            <a:ext cx="2514600" cy="2639165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305909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73772" y="180213"/>
            <a:ext cx="5283994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tabLst>
                <a:tab pos="1320800" algn="l"/>
              </a:tabLst>
            </a:pPr>
            <a:r>
              <a:rPr lang="bn-IN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ই-টিকেটিং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বাস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,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বিমান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ও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রেলওয়ে</a:t>
            </a:r>
            <a:r>
              <a:rPr lang="en-US" sz="32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727" y="4076700"/>
            <a:ext cx="3295873" cy="2514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33800"/>
            <a:ext cx="3429000" cy="2634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0" y="885498"/>
            <a:ext cx="3452811" cy="233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2727" y="885497"/>
            <a:ext cx="3222622" cy="24023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ight Arrow 10"/>
          <p:cNvSpPr/>
          <p:nvPr/>
        </p:nvSpPr>
        <p:spPr>
          <a:xfrm>
            <a:off x="3496581" y="4419600"/>
            <a:ext cx="2238376" cy="914400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ই-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টিকেটিং</a:t>
            </a:r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বিমান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en-US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3572781" y="1543049"/>
            <a:ext cx="2162176" cy="92710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ই-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টিকেটিং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ট্রেন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409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8800" y="304800"/>
            <a:ext cx="5410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5400" b="1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28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905000"/>
            <a:ext cx="914399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v"/>
            </a:pPr>
            <a:r>
              <a:rPr lang="bn-IN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বাংলাদে</a:t>
            </a:r>
            <a:r>
              <a:rPr lang="en-US" sz="36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শের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অর্থনৈতিক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অগ্রযাত্রায়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ই-সার্ভিসের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bn-BD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ই-সার্ভিসের </a:t>
            </a:r>
            <a:r>
              <a:rPr lang="bn-BD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সুবিধা 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bn-BD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অসুবিধা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লেখ</a:t>
            </a:r>
            <a:r>
              <a:rPr lang="bn-BD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99930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9389" y="22436"/>
            <a:ext cx="3227040" cy="76944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91000" y="1654107"/>
            <a:ext cx="4223247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6887" y="842054"/>
            <a:ext cx="7048314" cy="584775"/>
          </a:xfrm>
          <a:prstGeom prst="rect">
            <a:avLst/>
          </a:prstGeom>
          <a:solidFill>
            <a:schemeClr val="bg1">
              <a:lumMod val="75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32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ই-পুর্জি কী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						</a:t>
            </a:r>
            <a:endParaRPr lang="en-US" sz="3200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0658" y="1638028"/>
            <a:ext cx="7376036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(ক)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টাকা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পয়সা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          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(খ)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ব্যাংক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(গ)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আখ চাষীদের প্রাপ্ত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বার্তা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(ঘ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) Online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money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8637" y="3200400"/>
            <a:ext cx="7216564" cy="584775"/>
          </a:xfrm>
          <a:prstGeom prst="rect">
            <a:avLst/>
          </a:prstGeom>
          <a:solidFill>
            <a:schemeClr val="bg1">
              <a:lumMod val="75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 </a:t>
            </a:r>
            <a:r>
              <a:rPr lang="bn-BD" sz="32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ই-স্বাস্থ্যসেবা কিভাবে পাওয়া যায়</a:t>
            </a:r>
            <a:r>
              <a:rPr lang="en-US" sz="32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6887" y="4560162"/>
            <a:ext cx="2948880" cy="5847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7603" y="3882539"/>
            <a:ext cx="7366434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 </a:t>
            </a:r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হাসপাতালে	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(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খ) </a:t>
            </a:r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মোবাইলের </a:t>
            </a: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(গ) </a:t>
            </a:r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ডাক্তার </a:t>
            </a: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ডেকে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(ঘ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 </a:t>
            </a: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ব্যবস্থাপত্রে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315201" y="842054"/>
            <a:ext cx="1095416" cy="58477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spc="-15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44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333345" y="3226021"/>
            <a:ext cx="1095416" cy="58477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spc="-15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44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80658" y="2114607"/>
            <a:ext cx="581342" cy="56587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416248" y="3907089"/>
            <a:ext cx="581342" cy="56587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327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1" grpId="0" animBg="1"/>
      <p:bldP spid="18" grpId="0" animBg="1"/>
      <p:bldP spid="19" grpId="0" animBg="1"/>
      <p:bldP spid="15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1081" y="859396"/>
            <a:ext cx="64604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bn-IN" sz="3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একুশ শতকে এসে প্রযুক্তি মানুষকে কোন যুগ উপহার দিয়েছে</a:t>
            </a:r>
            <a:r>
              <a:rPr lang="bn-IN" sz="2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bn-IN" sz="2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1432411"/>
            <a:ext cx="383470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উঃ তথ্য ও যোগাযোগ প্রযুক্তি যুগ।</a:t>
            </a:r>
          </a:p>
          <a:p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06952" y="1961345"/>
            <a:ext cx="73019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bn-IN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বাংলাদেশে বিদ্যমান কয়েকটি গুরুত্বপূর্ণ  ই-সার্ভিসের নাম বল</a:t>
            </a:r>
            <a:r>
              <a:rPr lang="bn-IN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IN" sz="2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2505254"/>
            <a:ext cx="49327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উঃ এমটিএস, ই-পূর্জি, ই-পর্চা, ই-স্বাস্থ্যসেবা</a:t>
            </a:r>
            <a:r>
              <a:rPr lang="bn-IN" sz="2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IN" sz="2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1752" y="3265269"/>
            <a:ext cx="66410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bn-IN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নিচের কোনটির সাহায্যে দ্রুত ও কম খরচে টাকা পাঠানো যায়?</a:t>
            </a:r>
          </a:p>
          <a:p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838200" y="3773100"/>
            <a:ext cx="6147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উঃ ইলেকট্রনিক মানি ট্রান্সফার সিস্টেম (এমটিএস) -এর সাহায্যে</a:t>
            </a:r>
            <a:r>
              <a:rPr lang="bn-IN" sz="2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IN" sz="2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69389" y="22436"/>
            <a:ext cx="3227040" cy="76944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76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276600" y="274638"/>
            <a:ext cx="2362200" cy="71596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lt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1828800"/>
            <a:ext cx="7772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n-BD" sz="2800" dirty="0">
                <a:latin typeface="NikoshBAN" pitchFamily="2" charset="0"/>
                <a:cs typeface="NikoshBAN" pitchFamily="2" charset="0"/>
              </a:rPr>
              <a:t>“ই-সার্ভিস হয়রানিমুক্ত সেবা নিশ্চিত করে” তাৎপর্য বিশ্লেষণ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002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1676400"/>
            <a:ext cx="430758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  <a:reflection blurRad="6350" stA="50000" endA="300" endPos="50000" dist="60007" dir="5400000" sy="-100000" algn="bl" rotWithShape="0"/>
                </a:effectLst>
              </a:rPr>
              <a:t>ধন্যবাদ</a:t>
            </a:r>
            <a:r>
              <a:rPr lang="en-US" sz="8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  <a:reflection blurRad="6350" stA="50000" endA="300" endPos="50000" dist="60007" dir="5400000" sy="-100000" algn="bl" rotWithShape="0"/>
                </a:effectLst>
              </a:rPr>
              <a:t> </a:t>
            </a:r>
            <a:endParaRPr lang="en-US" dirty="0">
              <a:solidFill>
                <a:srgbClr val="0070C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  <a:reflection blurRad="6350" stA="50000" endA="300" endPos="50000" dist="60007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14220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2510</TotalTime>
  <Words>470</Words>
  <Application>Microsoft Office PowerPoint</Application>
  <PresentationFormat>On-screen Show (4:3)</PresentationFormat>
  <Paragraphs>88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Executive</vt:lpstr>
      <vt:lpstr>PowerPoint Presentation</vt:lpstr>
      <vt:lpstr>পরিচিতি </vt:lpstr>
      <vt:lpstr>PowerPoint Presentation</vt:lpstr>
      <vt:lpstr>PowerPoint Presentation</vt:lpstr>
      <vt:lpstr>শিখনফল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</dc:creator>
  <cp:lastModifiedBy>A</cp:lastModifiedBy>
  <cp:revision>373</cp:revision>
  <dcterms:created xsi:type="dcterms:W3CDTF">2025-05-16T06:01:35Z</dcterms:created>
  <dcterms:modified xsi:type="dcterms:W3CDTF">2026-06-30T14:13:36Z</dcterms:modified>
</cp:coreProperties>
</file>