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9"/>
  </p:notesMasterIdLst>
  <p:sldIdLst>
    <p:sldId id="260" r:id="rId2"/>
    <p:sldId id="261" r:id="rId3"/>
    <p:sldId id="262" r:id="rId4"/>
    <p:sldId id="271" r:id="rId5"/>
    <p:sldId id="275" r:id="rId6"/>
    <p:sldId id="274" r:id="rId7"/>
    <p:sldId id="276" r:id="rId8"/>
    <p:sldId id="291" r:id="rId9"/>
    <p:sldId id="286" r:id="rId10"/>
    <p:sldId id="287" r:id="rId11"/>
    <p:sldId id="290" r:id="rId12"/>
    <p:sldId id="288" r:id="rId13"/>
    <p:sldId id="272" r:id="rId14"/>
    <p:sldId id="278" r:id="rId15"/>
    <p:sldId id="279" r:id="rId16"/>
    <p:sldId id="281" r:id="rId17"/>
    <p:sldId id="280" r:id="rId18"/>
    <p:sldId id="282" r:id="rId19"/>
    <p:sldId id="283" r:id="rId20"/>
    <p:sldId id="284" r:id="rId21"/>
    <p:sldId id="273" r:id="rId22"/>
    <p:sldId id="265" r:id="rId23"/>
    <p:sldId id="266" r:id="rId24"/>
    <p:sldId id="267" r:id="rId25"/>
    <p:sldId id="285" r:id="rId26"/>
    <p:sldId id="277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677A28-5367-4CF0-8C64-14D1A150DF17}">
          <p14:sldIdLst>
            <p14:sldId id="260"/>
            <p14:sldId id="261"/>
            <p14:sldId id="262"/>
            <p14:sldId id="271"/>
            <p14:sldId id="275"/>
            <p14:sldId id="274"/>
            <p14:sldId id="276"/>
            <p14:sldId id="291"/>
            <p14:sldId id="286"/>
            <p14:sldId id="287"/>
            <p14:sldId id="290"/>
            <p14:sldId id="288"/>
            <p14:sldId id="272"/>
            <p14:sldId id="278"/>
            <p14:sldId id="279"/>
            <p14:sldId id="281"/>
            <p14:sldId id="280"/>
            <p14:sldId id="282"/>
            <p14:sldId id="283"/>
            <p14:sldId id="284"/>
            <p14:sldId id="273"/>
          </p14:sldIdLst>
        </p14:section>
        <p14:section name="Untitled Section" id="{DBBF3AA9-243A-41AE-A78A-A8AFBD19DEFA}">
          <p14:sldIdLst>
            <p14:sldId id="265"/>
            <p14:sldId id="266"/>
            <p14:sldId id="267"/>
            <p14:sldId id="285"/>
            <p14:sldId id="27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5419" autoAdjust="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16AE4-BEF6-437A-967C-4A2D33635C0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3828C-1179-4713-BDCF-1E836C03F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0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23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2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mailto:ayeasin564@Gam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87099" y="6896100"/>
            <a:ext cx="366602" cy="3429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22250"/>
            <a:ext cx="3124200" cy="1301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0"/>
            <a:ext cx="89154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6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sz="3200" dirty="0" smtClean="0">
                    <a:cs typeface="NikoshBAN" pitchFamily="2" charset="0"/>
                  </a:rPr>
                  <a:t>খ.   P</a:t>
                </a:r>
                <a14:m>
                  <m:oMath xmlns:m="http://schemas.openxmlformats.org/officeDocument/2006/math">
                    <m:r>
                      <a:rPr lang="en-US" sz="5200" b="1" i="0" smtClean="0">
                        <a:latin typeface="Cambria Math"/>
                        <a:cs typeface="NikoshBAN" pitchFamily="2" charset="0"/>
                      </a:rPr>
                      <m:t>  </m:t>
                    </m:r>
                    <m:r>
                      <a:rPr lang="en-US" sz="5200" i="1">
                        <a:latin typeface="Cambria Math"/>
                        <a:cs typeface="NikoshBAN" pitchFamily="2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3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300" b="1" i="1" smtClean="0">
                            <a:latin typeface="Cambria Math"/>
                            <a:cs typeface="NikoshBAN" pitchFamily="2" charset="0"/>
                          </a:rPr>
                          <m:t>𝟕</m:t>
                        </m:r>
                      </m:e>
                    </m:rad>
                    <m:r>
                      <a:rPr lang="en-US" sz="5200" i="1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200" b="1" i="1" smtClean="0">
                            <a:latin typeface="Cambria Math"/>
                            <a:cs typeface="NikoshBAN" pitchFamily="2" charset="0"/>
                          </a:rPr>
                          <m:t>𝟔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3200" dirty="0" smtClean="0">
                  <a:cs typeface="NikoshBAN" pitchFamily="2" charset="0"/>
                </a:endParaRPr>
              </a:p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𝟕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7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𝟔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</m:rad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7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7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 smtClean="0">
                                <a:latin typeface="Cambria Math"/>
                                <a:cs typeface="NikoshBAN" pitchFamily="2" charset="0"/>
                              </a:rPr>
                              <m:t>𝟕</m:t>
                            </m:r>
                          </m:e>
                        </m:rad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40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0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40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000" b="0" i="1" smtClean="0">
                                    <a:latin typeface="Cambria Math"/>
                                    <a:cs typeface="NikoshBAN" pitchFamily="2" charset="0"/>
                                  </a:rPr>
                                  <m:t>7</m:t>
                                </m:r>
                                <m:r>
                                  <a:rPr lang="en-US" sz="40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−(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6</m:t>
                                </m:r>
                                <m:r>
                                  <a:rPr lang="en-US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)</m:t>
                                </m:r>
                                <m: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</m:e>
                          <m:sup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7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</m:e>
                        </m:rad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</m:rad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312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</p:spPr>
            <p:txBody>
              <a:bodyPr/>
              <a:lstStyle/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>
                      <a:rPr lang="en-US" sz="3200" b="1" i="1" smtClean="0">
                        <a:latin typeface="Cambria Math"/>
                        <a:cs typeface="NikoshBAN" pitchFamily="2" charset="0"/>
                      </a:rPr>
                      <m:t> −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/>
                            <a:cs typeface="NikoshBAN" pitchFamily="2" charset="0"/>
                          </a:rPr>
                          <m:t>𝟕</m:t>
                        </m:r>
                      </m:e>
                    </m:rad>
                  </m:oMath>
                </a14:m>
                <a:r>
                  <a:rPr lang="en-US" sz="3200" b="1" dirty="0" smtClean="0">
                    <a:latin typeface="Times New Roman" pitchFamily="18" charset="0"/>
                    <a:cs typeface="NikoshBAN" pitchFamily="2" charset="0"/>
                  </a:rPr>
                  <a:t>  Ans.   </a:t>
                </a:r>
                <a:endParaRPr lang="en-US" sz="3200" dirty="0">
                  <a:latin typeface="Times New Roman" pitchFamily="18" charset="0"/>
                  <a:cs typeface="NikoshBAN" pitchFamily="2" charset="0"/>
                </a:endParaRPr>
              </a:p>
              <a:p>
                <a:r>
                  <a:rPr lang="en-US" sz="3200" b="1" dirty="0" smtClean="0">
                    <a:latin typeface="Times New Roman" pitchFamily="18" charset="0"/>
                    <a:cs typeface="NikoshBAN" pitchFamily="2" charset="0"/>
                  </a:rPr>
                  <a:t>      </a:t>
                </a:r>
                <a:r>
                  <a:rPr lang="en-US" sz="3200" dirty="0" smtClean="0">
                    <a:latin typeface="Times New Roman" pitchFamily="18" charset="0"/>
                    <a:cs typeface="NikoshBAN" pitchFamily="2" charset="0"/>
                  </a:rPr>
                  <a:t>         </a:t>
                </a:r>
              </a:p>
              <a:p>
                <a:r>
                  <a:rPr lang="en-US" sz="3200" b="1" dirty="0">
                    <a:latin typeface="Times New Roman" pitchFamily="18" charset="0"/>
                    <a:cs typeface="NikoshBAN" pitchFamily="2" charset="0"/>
                  </a:rPr>
                  <a:t> </a:t>
                </a:r>
                <a:r>
                  <a:rPr lang="en-US" sz="3200" b="1" dirty="0" smtClean="0">
                    <a:latin typeface="Times New Roman" pitchFamily="18" charset="0"/>
                    <a:cs typeface="NikoshBAN" pitchFamily="2" charset="0"/>
                  </a:rPr>
                  <a:t>          </a:t>
                </a: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      </a:t>
                </a:r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7306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22960" y="914400"/>
                <a:ext cx="7520940" cy="3766077"/>
              </a:xfrm>
            </p:spPr>
            <p:txBody>
              <a:bodyPr>
                <a:normAutofit fontScale="32500" lnSpcReduction="20000"/>
              </a:bodyPr>
              <a:lstStyle/>
              <a:p>
                <a:r>
                  <a:rPr lang="en-US" sz="5100" dirty="0" smtClean="0">
                    <a:latin typeface="NikoshBAN" pitchFamily="2" charset="0"/>
                    <a:cs typeface="NikoshBAN" pitchFamily="2" charset="0"/>
                  </a:rPr>
                  <a:t>গ . </a:t>
                </a:r>
                <a:r>
                  <a:rPr lang="en-US" sz="5100" dirty="0">
                    <a:latin typeface="NikoshBAN" pitchFamily="2" charset="0"/>
                    <a:cs typeface="NikoshBAN" pitchFamily="2" charset="0"/>
                  </a:rPr>
                  <a:t>p</a:t>
                </a:r>
                <a:r>
                  <a:rPr lang="en-US" sz="51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1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51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51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51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51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100" dirty="0" smtClean="0">
                    <a:latin typeface="NikoshBAN" pitchFamily="2" charset="0"/>
                    <a:cs typeface="NikoshBAN" pitchFamily="2" charset="0"/>
                  </a:rPr>
                  <a:t>=   </a:t>
                </a:r>
                <a:r>
                  <a:rPr lang="en-US" sz="51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54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5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54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  <m:r>
                          <a:rPr lang="en-US" sz="5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>
                      <a:rPr lang="en-US" sz="5400" i="1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51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sz="5100" dirty="0" smtClean="0"/>
              </a:p>
              <a:p>
                <a:r>
                  <a:rPr lang="en-US" sz="5100" dirty="0" smtClean="0">
                    <a:cs typeface="NikoshBAN" pitchFamily="2" charset="0"/>
                  </a:rPr>
                  <a:t> L.H.s.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1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5100" b="0" i="1" dirty="0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51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51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100" i="1" dirty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51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51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51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5100" b="0" i="1" dirty="0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51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5100" dirty="0" smtClean="0"/>
                  <a:t> =(p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1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5100" b="0" i="0" dirty="0" smtClean="0">
                            <a:latin typeface="Cambria Math"/>
                            <a:cs typeface="NikoshBAN" pitchFamily="2" charset="0"/>
                          </a:rPr>
                          <m:t>+  </m:t>
                        </m:r>
                        <m:f>
                          <m:fPr>
                            <m:ctrlPr>
                              <a:rPr lang="en-US" sz="51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sz="5100" b="1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5100" b="1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𝒑</m:t>
                            </m:r>
                          </m:den>
                        </m:f>
                        <m:r>
                          <a:rPr lang="en-US" sz="5100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51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5100" b="1" i="1" dirty="0" smtClean="0">
                        <a:latin typeface="Cambria Math"/>
                        <a:cs typeface="NikoshBAN" pitchFamily="2" charset="0"/>
                      </a:rPr>
                      <m:t>− </m:t>
                    </m:r>
                  </m:oMath>
                </a14:m>
                <a:r>
                  <a:rPr lang="en-US" sz="5100" dirty="0" smtClean="0"/>
                  <a:t>3.</a:t>
                </a:r>
                <a:r>
                  <a:rPr lang="en-US" sz="51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51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1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51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51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51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5100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5100" dirty="0" smtClean="0">
                    <a:latin typeface="NikoshBAN" pitchFamily="2" charset="0"/>
                    <a:cs typeface="NikoshBAN" pitchFamily="2" charset="0"/>
                  </a:rPr>
                  <a:t>(p </a:t>
                </a:r>
                <a14:m>
                  <m:oMath xmlns:m="http://schemas.openxmlformats.org/officeDocument/2006/math">
                    <m:r>
                      <a:rPr lang="en-US" sz="51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51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5100" b="1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𝟏</m:t>
                        </m:r>
                      </m:num>
                      <m:den>
                        <m:r>
                          <a:rPr lang="en-US" sz="5100" b="1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𝒑</m:t>
                        </m:r>
                      </m:den>
                    </m:f>
                  </m:oMath>
                </a14:m>
                <a:r>
                  <a:rPr lang="en-US" sz="5100" b="1" dirty="0" smtClean="0">
                    <a:latin typeface="NikoshBAN" pitchFamily="2" charset="0"/>
                    <a:ea typeface="Cambria Math"/>
                    <a:cs typeface="NikoshBAN" pitchFamily="2" charset="0"/>
                  </a:rPr>
                  <a:t>)</a:t>
                </a:r>
              </a:p>
              <a:p>
                <a:endParaRPr lang="en-US" sz="5100" dirty="0" smtClean="0"/>
              </a:p>
              <a:p>
                <a:r>
                  <a:rPr lang="en-US" sz="5100" dirty="0"/>
                  <a:t> </a:t>
                </a:r>
                <a:r>
                  <a:rPr lang="en-US" sz="5100" dirty="0" smtClean="0"/>
                  <a:t>                       </a:t>
                </a:r>
                <a:r>
                  <a:rPr lang="en-US" sz="5100" dirty="0" smtClean="0">
                    <a:latin typeface="Times New Roman" pitchFamily="18" charset="0"/>
                    <a:cs typeface="Times New Roman" pitchFamily="18" charset="0"/>
                  </a:rPr>
                  <a:t>= ( 2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88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5400" b="0" i="1" smtClean="0">
                                <a:latin typeface="Cambria Math"/>
                                <a:cs typeface="NikoshBAN" pitchFamily="2" charset="0"/>
                              </a:rPr>
                              <m:t>7</m:t>
                            </m:r>
                            <m:r>
                              <a:rPr lang="en-US" sz="54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54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e>
                      <m:sup>
                        <m:r>
                          <a:rPr lang="en-US" sz="8800" b="1" i="1" smtClean="0"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5100" dirty="0" smtClean="0"/>
                  <a:t>  </a:t>
                </a:r>
                <a14:m>
                  <m:oMath xmlns:m="http://schemas.openxmlformats.org/officeDocument/2006/math">
                    <m:r>
                      <a:rPr lang="en-US" sz="8800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8800" b="1" i="1" dirty="0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sz="8800" b="1" i="1" dirty="0" smtClean="0"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sz="8800" b="1" i="1" dirty="0" smtClean="0">
                        <a:latin typeface="Cambria Math"/>
                        <a:ea typeface="Cambria Math"/>
                      </a:rPr>
                      <m:t> . </m:t>
                    </m:r>
                    <m:r>
                      <a:rPr lang="en-US" sz="8800" b="1" i="1" dirty="0" smtClean="0">
                        <a:latin typeface="Cambria Math"/>
                        <a:ea typeface="Cambria Math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5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54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  <m:r>
                          <a:rPr lang="en-US" sz="5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5100" b="1" dirty="0" smtClean="0">
                  <a:ea typeface="Cambria Math"/>
                </a:endParaRPr>
              </a:p>
              <a:p>
                <a:r>
                  <a:rPr lang="en-US" sz="5100" dirty="0" smtClean="0"/>
                  <a:t>                        =   56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5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54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  <m:r>
                          <a:rPr lang="en-US" sz="5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5400" b="1" i="1" smtClean="0">
                            <a:latin typeface="Cambria Math"/>
                            <a:cs typeface="NikoshBAN" pitchFamily="2" charset="0"/>
                          </a:rPr>
                          <m:t>− </m:t>
                        </m:r>
                      </m:e>
                    </m:rad>
                    <m:r>
                      <a:rPr lang="en-US" sz="5400" i="1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5100" dirty="0"/>
                  <a:t>6</a:t>
                </a:r>
                <a:r>
                  <a:rPr lang="en-US" sz="54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5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5400" b="1" i="1" smtClean="0">
                            <a:latin typeface="Cambria Math"/>
                            <a:cs typeface="NikoshBAN" pitchFamily="2" charset="0"/>
                          </a:rPr>
                          <m:t>𝟕</m:t>
                        </m:r>
                      </m:e>
                    </m:rad>
                  </m:oMath>
                </a14:m>
                <a:endParaRPr lang="en-US" sz="5100" dirty="0" smtClean="0"/>
              </a:p>
              <a:p>
                <a:r>
                  <a:rPr lang="en-US" sz="5100" dirty="0"/>
                  <a:t> </a:t>
                </a:r>
                <a:r>
                  <a:rPr lang="en-US" sz="5100" dirty="0" smtClean="0"/>
                  <a:t>                      =  50</a:t>
                </a:r>
                <a:r>
                  <a:rPr lang="en-US" sz="54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5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54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  <m:r>
                          <a:rPr lang="en-US" sz="5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5100" dirty="0" smtClean="0"/>
                  <a:t>   proved   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             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               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                  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    </a:t>
                </a:r>
                <a:endParaRPr lang="en-US" sz="2800" dirty="0"/>
              </a:p>
              <a:p>
                <a:endParaRPr lang="en-US" sz="2800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2960" y="914400"/>
                <a:ext cx="7520940" cy="3766077"/>
              </a:xfrm>
              <a:blipFill rotWithShape="1">
                <a:blip r:embed="rId2"/>
                <a:stretch>
                  <a:fillRect l="-486" t="-1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196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কর: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966118"/>
            <a:ext cx="8991599" cy="2986881"/>
          </a:xfrm>
        </p:spPr>
      </p:pic>
    </p:spTree>
    <p:extLst>
      <p:ext uri="{BB962C8B-B14F-4D97-AF65-F5344CB8AC3E}">
        <p14:creationId xmlns:p14="http://schemas.microsoft.com/office/powerpoint/2010/main" val="3206914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3600" dirty="0" smtClean="0"/>
                  <a:t>ক. X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i="1" dirty="0">
                            <a:latin typeface="Cambria Math"/>
                          </a:rPr>
                        </m:ctrlPr>
                      </m:radPr>
                      <m:deg/>
                      <m:e>
                        <m:eqArr>
                          <m:eqArrPr>
                            <m:ctrlPr>
                              <a:rPr lang="en-US" sz="3600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sz="3600" i="1" dirty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n-US" sz="3600" b="0" i="1" dirty="0" smtClean="0">
                                <a:latin typeface="Cambria Math"/>
                              </a:rPr>
                              <m:t>3</m:t>
                            </m:r>
                          </m:e>
                        </m:eqArr>
                      </m:e>
                    </m:rad>
                  </m:oMath>
                </a14:m>
                <a:endParaRPr lang="en-US" sz="3600" dirty="0" smtClean="0"/>
              </a:p>
              <a:p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dirty="0" smtClean="0">
                        <a:latin typeface="Cambria Math"/>
                      </a:rPr>
                      <m:t>−</m:t>
                    </m:r>
                    <m:r>
                      <a:rPr lang="en-US" sz="3600" b="0" i="1" dirty="0" smtClean="0">
                        <a:latin typeface="Cambria Math"/>
                      </a:rPr>
                      <m:t>1</m:t>
                    </m:r>
                    <m:r>
                      <a:rPr lang="en-US" sz="3600" b="0" i="1" dirty="0" smtClean="0">
                        <a:latin typeface="Cambria Math"/>
                      </a:rPr>
                      <m:t>=</m:t>
                    </m:r>
                    <m:r>
                      <a:rPr lang="en-US" sz="3600" b="0" i="1" dirty="0" smtClean="0">
                        <a:latin typeface="Cambria Math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sz="3600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3600" dirty="0" smtClean="0"/>
                  <a:t> x =1 [ proved]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431" b="-95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3595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2400" dirty="0" smtClean="0"/>
                  <a:t>খ. </a:t>
                </a:r>
                <a:r>
                  <a:rPr lang="en-US" sz="2400" dirty="0"/>
                  <a:t>X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 dirty="0">
                            <a:latin typeface="Cambria Math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sz="240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+4.x.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+4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= 3+4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 =7</a:t>
                </a:r>
              </a:p>
              <a:p>
                <a:r>
                  <a:rPr lang="en-US" sz="2400" dirty="0" smtClean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 smtClean="0"/>
                  <a:t>  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 dirty="0">
                            <a:latin typeface="Cambria Math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sz="2400" dirty="0" smtClean="0"/>
                  <a:t>   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1208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L,H.S =23.(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 smtClean="0"/>
                  <a:t> )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=  23{(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 smtClean="0"/>
                  <a:t>}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=23.{(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=23.(7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400" dirty="0" smtClean="0"/>
                  <a:t>2)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= 23.5   </a:t>
                </a:r>
              </a:p>
              <a:p>
                <a:r>
                  <a:rPr lang="en-US" sz="2400" dirty="0" smtClean="0"/>
                  <a:t>          =115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1950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 R .H.s 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2800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sz="2800" dirty="0" smtClean="0"/>
              </a:p>
              <a:p>
                <a:r>
                  <a:rPr lang="en-US" sz="2800" dirty="0"/>
                  <a:t>R .H.s </a:t>
                </a:r>
                <a:r>
                  <a:rPr lang="en-US" sz="2800" dirty="0" smtClean="0"/>
                  <a:t> =5.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28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dirty="0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)</a:t>
                </a:r>
              </a:p>
              <a:p>
                <a:r>
                  <a:rPr lang="en-US" sz="2800" dirty="0" smtClean="0"/>
                  <a:t> 5.{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28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 }= 5{(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8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28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sz="2800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}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 5.[{(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.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800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28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800" dirty="0" smtClean="0"/>
                  <a:t>2]</a:t>
                </a:r>
              </a:p>
              <a:p>
                <a:r>
                  <a:rPr lang="en-US" sz="2800" dirty="0" smtClean="0"/>
                  <a:t>= 5[{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}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21" b="-3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69781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= 5[{7-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}-2]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=5[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  <m:r>
                          <a:rPr lang="en-US" sz="2800" b="0" i="1" smtClean="0">
                            <a:latin typeface="Cambria Math"/>
                          </a:rPr>
                          <m:t>]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=5.[25-2]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=5.23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=115 </a:t>
                </a:r>
              </a:p>
              <a:p>
                <a:r>
                  <a:rPr lang="en-US" sz="2800" dirty="0"/>
                  <a:t>L</a:t>
                </a:r>
                <a:r>
                  <a:rPr lang="en-US" sz="2800" dirty="0" smtClean="0"/>
                  <a:t>.H.S = R.H.s [proved]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21" t="-1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124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</p:spPr>
            <p:txBody>
              <a:bodyPr>
                <a:noAutofit/>
              </a:bodyPr>
              <a:lstStyle/>
              <a:p>
                <a:r>
                  <a:rPr lang="en-US" sz="1800" dirty="0" smtClean="0"/>
                  <a:t>সমাধান</a:t>
                </a:r>
                <a:r>
                  <a:rPr lang="en-US" sz="1800" dirty="0"/>
                  <a:t>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1800">
                        <a:latin typeface="Cambria Math"/>
                      </a:rPr>
                      <m:t>=</m:t>
                    </m:r>
                  </m:oMath>
                </a14:m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8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8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sz="14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/>
                          </a:rPr>
                          <m:t>(</m:t>
                        </m:r>
                        <m:r>
                          <a:rPr lang="en-US" sz="1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1800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dirty="0"/>
                  <a:t>)</a:t>
                </a:r>
                <a:r>
                  <a:rPr lang="en-US" sz="1800" dirty="0" smtClean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sz="18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1800" b="0" i="1" dirty="0" smtClean="0">
                                <a:latin typeface="Cambria Math"/>
                              </a:rPr>
                              <m:t>)</m:t>
                            </m:r>
                          </m:sup>
                        </m:sSup>
                      </m:e>
                      <m:sup>
                        <m:r>
                          <a:rPr lang="en-US" sz="18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800" b="0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18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)</m:t>
                                </m:r>
                              </m:sup>
                            </m:sSup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800" dirty="0" smtClean="0"/>
              </a:p>
              <a:p>
                <a:r>
                  <a:rPr lang="en-US" sz="1800" dirty="0"/>
                  <a:t> </a:t>
                </a:r>
                <a:r>
                  <a:rPr lang="en-US" sz="1800" dirty="0" smtClean="0"/>
                  <a:t>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/>
                  <a:t>-2.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sz="1800" dirty="0" smtClean="0"/>
              </a:p>
              <a:p>
                <a:r>
                  <a:rPr lang="en-US" sz="1800" dirty="0"/>
                  <a:t> </a:t>
                </a:r>
                <a:r>
                  <a:rPr lang="en-US" sz="1800" dirty="0" smtClean="0"/>
                  <a:t>   =[{(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smtClean="0">
                            <a:latin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1800" dirty="0" smtClean="0"/>
                  <a:t>-3.x.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1800" b="0" i="0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1800" b="0" i="0" dirty="0" smtClean="0">
                        <a:latin typeface="Cambria Math"/>
                      </a:rPr>
                      <m:t>x</m:t>
                    </m:r>
                    <m:r>
                      <a:rPr lang="en-US" sz="1800" b="0" i="0" dirty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1800" b="0" i="1" dirty="0" smtClean="0">
                            <a:latin typeface="Cambria Math"/>
                          </a:rPr>
                          <m:t>)}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/>
                  <a:t>]-</a:t>
                </a:r>
                <a:r>
                  <a:rPr lang="en-US" sz="3200" dirty="0" smtClean="0"/>
                  <a:t>2</a:t>
                </a:r>
              </a:p>
              <a:p>
                <a:r>
                  <a:rPr lang="en-US" sz="3200" dirty="0"/>
                  <a:t> </a:t>
                </a:r>
                <a:r>
                  <a:rPr lang="en-US" sz="3200" dirty="0" smtClean="0"/>
                  <a:t> =[{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 smtClean="0"/>
                  <a:t>-3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dirty="0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  <m:r>
                          <a:rPr lang="en-US" sz="3200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32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b="0" i="0" dirty="0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sz="3200" dirty="0" smtClean="0"/>
                  <a:t>-2</a:t>
                </a:r>
              </a:p>
              <a:p>
                <a:r>
                  <a:rPr lang="en-US" sz="3200" dirty="0" smtClean="0"/>
                  <a:t>   ={7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200" i="1" dirty="0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sz="32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200" dirty="0" smtClean="0"/>
                  <a:t>3.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32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200" dirty="0" smtClean="0"/>
                  <a:t>2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64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মোঃ ইয়াছিন আলী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সহকারি শিক্ষক (গণিত)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খাদিজা খাতূন ইসলামিয়া আলিম মাদ্রাসা মোস্তফাপুর                                   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E-mail </a:t>
            </a:r>
            <a:r>
              <a:rPr lang="en-US" sz="4800" dirty="0" smtClean="0">
                <a:latin typeface="NikoshBAN" pitchFamily="2" charset="0"/>
                <a:cs typeface="NikoshBAN" pitchFamily="2" charset="0"/>
                <a:hlinkClick r:id="rId2"/>
              </a:rPr>
              <a:t>ayeasin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hlinkClick r:id="rId2"/>
              </a:rPr>
              <a:t>564@Gamil.com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মোবাইল নং ০১৭২৪১২১৭৫৪</a:t>
            </a: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1143000"/>
            <a:ext cx="2260600" cy="21608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304800"/>
            <a:ext cx="2362200" cy="51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537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dirty="0" smtClean="0"/>
                  <a:t>={ 4.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0" smtClean="0">
                        <a:latin typeface="Cambria Math"/>
                      </a:rPr>
                      <m:t>−</m:t>
                    </m:r>
                    <m:r>
                      <a:rPr lang="en-US" sz="2400" b="0" i="0" smtClean="0">
                        <a:latin typeface="Cambria Math"/>
                      </a:rPr>
                      <m:t>2</m:t>
                    </m:r>
                  </m:oMath>
                </a14:m>
                <a:endParaRPr lang="en-US" sz="2400" b="0" dirty="0" smtClean="0"/>
              </a:p>
              <a:p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.7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=16.7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  112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=110  Ans 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1499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কর: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447800"/>
            <a:ext cx="8839200" cy="3657600"/>
          </a:xfrm>
        </p:spPr>
      </p:pic>
    </p:spTree>
    <p:extLst>
      <p:ext uri="{BB962C8B-B14F-4D97-AF65-F5344CB8AC3E}">
        <p14:creationId xmlns:p14="http://schemas.microsoft.com/office/powerpoint/2010/main" val="358819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 :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382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3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5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দলীয়কাজ: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19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19</m:t>
                            </m:r>
                          </m:sup>
                        </m:sSup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x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11</m:t>
                        </m:r>
                      </m:e>
                    </m:rad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হলে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এর  মান নিণয় কর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200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  <a:blipFill rotWithShape="1">
                <a:blip r:embed="rId3"/>
                <a:stretch>
                  <a:fillRect l="-2058" r="-3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93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=2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62</m:t>
                        </m:r>
                      </m:sup>
                    </m:sSup>
                    <m:r>
                      <a:rPr lang="en-US" sz="36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62</m:t>
                            </m:r>
                          </m:sup>
                        </m:sSup>
                      </m:den>
                    </m:f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  <m:r>
                      <a:rPr lang="en-US" sz="36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হলে  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00855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98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38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</p:spPr>
            <p:txBody>
              <a:bodyPr>
                <a:normAutofit/>
              </a:bodyPr>
              <a:lstStyle/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4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:r>
                  <a:rPr lang="en-US" sz="4400" dirty="0">
                    <a:latin typeface="Cambria" pitchFamily="18" charset="0"/>
                    <a:cs typeface="NikoshBAN" pitchFamily="2" charset="0"/>
                  </a:rPr>
                  <a:t>2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43</m:t>
                        </m:r>
                      </m:sup>
                    </m:sSup>
                    <m:r>
                      <a:rPr lang="en-US" sz="44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l-GR" sz="4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43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এর মান নির্ণয় কর ।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  <a:blipFill rotWithShape="1">
                <a:blip r:embed="rId2"/>
                <a:stretch>
                  <a:fillRect l="-3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260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"/>
            <a:ext cx="5753100" cy="548640"/>
          </a:xfrm>
        </p:spPr>
        <p:txBody>
          <a:bodyPr>
            <a:normAutofit fontScale="90000"/>
          </a:bodyPr>
          <a:lstStyle/>
          <a:p>
            <a:r>
              <a:rPr lang="en-US" sz="9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676400"/>
            <a:ext cx="9220199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32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371600"/>
            <a:ext cx="4267201" cy="3450696"/>
          </a:xfrm>
        </p:spPr>
        <p:txBody>
          <a:bodyPr>
            <a:normAutofit fontScale="925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সু্ত্রাবলী সংকান্ত আলোচনা ৩য়  অধ্যায়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শ্রেণিঃ -10ম ও ৯ম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বিষয়ঃ গণিত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4191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57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5272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905000"/>
            <a:ext cx="8839200" cy="5562600"/>
          </a:xfrm>
        </p:spPr>
      </p:pic>
    </p:spTree>
    <p:extLst>
      <p:ext uri="{BB962C8B-B14F-4D97-AF65-F5344CB8AC3E}">
        <p14:creationId xmlns:p14="http://schemas.microsoft.com/office/powerpoint/2010/main" val="4058327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0"/>
            <a:ext cx="8991600" cy="5181600"/>
          </a:xfrm>
        </p:spPr>
      </p:pic>
    </p:spTree>
    <p:extLst>
      <p:ext uri="{BB962C8B-B14F-4D97-AF65-F5344CB8AC3E}">
        <p14:creationId xmlns:p14="http://schemas.microsoft.com/office/powerpoint/2010/main" val="35818901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ঘোষনা : আজকের পাঠ সু্ত্রের সাহায্যে মান নির্ণয়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8991600" cy="4267200"/>
          </a:xfrm>
        </p:spPr>
      </p:pic>
    </p:spTree>
    <p:extLst>
      <p:ext uri="{BB962C8B-B14F-4D97-AF65-F5344CB8AC3E}">
        <p14:creationId xmlns:p14="http://schemas.microsoft.com/office/powerpoint/2010/main" val="464250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16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Autofit/>
          </a:bodyPr>
          <a:lstStyle/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শিক্ষাথীরা পাঠ শেষে  সুত্রাবলী সর্ম্পকে জানতে পারবে ।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মান নির্ণয়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পারবে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 বর্গ নির্ণয় করতে পারবে ।</a:t>
            </a:r>
          </a:p>
          <a:p>
            <a:pPr marL="457200" indent="-457200"/>
            <a:r>
              <a:rPr lang="en-US" sz="4000" dirty="0">
                <a:latin typeface="NikoshBAN" pitchFamily="2" charset="0"/>
                <a:cs typeface="NikoshBAN" pitchFamily="2" charset="0"/>
              </a:rPr>
              <a:t>সুত্রের সাহায্যে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ঘন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নির্ণয় করতে 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3227923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উদ্দিপক  নিচে দেওয়া হলো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66800"/>
                <a:ext cx="7520940" cy="3962400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11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30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ক.প্রমাণ কর যে p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𝟓</m:t>
                        </m:r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>
                      <a:rPr lang="en-US" sz="3600" i="1" dirty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𝟔</m:t>
                        </m:r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খ. P+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এর মান কর  । </a:t>
                </a: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গ.প্রমাণ কর যে ,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.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   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50</a:t>
                </a:r>
                <a:r>
                  <a:rPr lang="en-US" sz="36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66800"/>
                <a:ext cx="7520940" cy="3962400"/>
              </a:xfrm>
              <a:blipFill rotWithShape="1">
                <a:blip r:embed="rId3"/>
                <a:stretch>
                  <a:fillRect l="-2514" t="-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9036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উদ্দিপক  এর সমাধান  দেওয়া হলো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22960" y="1100628"/>
                <a:ext cx="7520940" cy="3852372"/>
              </a:xfrm>
            </p:spPr>
            <p:txBody>
              <a:bodyPr>
                <a:noAutofit/>
              </a:bodyPr>
              <a:lstStyle/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ক.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1</m:t>
                    </m:r>
                    <m:r>
                      <a:rPr lang="en-US" sz="2400" b="1" i="1" smtClean="0">
                        <a:latin typeface="Cambria Math"/>
                        <a:cs typeface="NikoshBAN" pitchFamily="2" charset="0"/>
                      </a:rPr>
                      <m:t>𝟏</m:t>
                    </m:r>
                    <m:r>
                      <a:rPr lang="en-US" sz="2400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30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cs typeface="NikoshBAN" pitchFamily="2" charset="0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b="0" dirty="0" smtClean="0">
                    <a:cs typeface="NikoshBAN" pitchFamily="2" charset="0"/>
                  </a:rPr>
                  <a:t>   =</a:t>
                </a:r>
                <a:r>
                  <a:rPr lang="en-US" sz="2400" b="0" dirty="0">
                    <a:cs typeface="NikoshBAN" pitchFamily="2" charset="0"/>
                  </a:rPr>
                  <a:t>1</a:t>
                </a:r>
                <a:r>
                  <a:rPr lang="en-US" sz="2400" b="0" dirty="0">
                    <a:cs typeface="NikoshBAN" pitchFamily="2" charset="0"/>
                  </a:rPr>
                  <a:t>1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400" b="1" i="1" smtClean="0">
                        <a:latin typeface="Cambria Math"/>
                        <a:cs typeface="NikoshBAN" pitchFamily="2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𝟒𝟐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= 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6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dirty="0" smtClean="0">
                    <a:cs typeface="NikoshBAN" pitchFamily="2" charset="0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𝟑𝟎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dirty="0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dirty="0" smtClean="0">
                                <a:latin typeface="Cambria Math"/>
                                <a:cs typeface="Times New Roman" pitchFamily="18" charset="0"/>
                              </a:rPr>
                              <m:t>6</m:t>
                            </m:r>
                            <m:r>
                              <a:rPr lang="en-US" sz="2400" b="0" i="1" dirty="0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400" b="0" i="0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1" i="1" smtClean="0">
                                    <a:latin typeface="Cambria Math"/>
                                    <a:cs typeface="NikoshBAN" pitchFamily="2" charset="0"/>
                                  </a:rPr>
                                  <m:t>𝟓</m:t>
                                </m:r>
                              </m:e>
                            </m:rad>
                            <m:r>
                              <a:rPr lang="en-US" sz="2400" b="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e>
                      <m:sup/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6</m:t>
                            </m:r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+2.</a:t>
                </a:r>
                <a:r>
                  <a:rPr lang="en-US" sz="24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30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  <a:r>
                  <a:rPr lang="en-US" sz="2400" dirty="0" smtClean="0">
                    <a:cs typeface="NikoshBAN" pitchFamily="2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latin typeface="Cambria Math"/>
                                <a:cs typeface="NikoshBAN" pitchFamily="2" charset="0"/>
                              </a:rPr>
                              <m:t>𝟓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5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  <m:r>
                              <a:rPr lang="en-US" sz="2400" b="1" i="1" smtClean="0">
                                <a:latin typeface="Cambria Math"/>
                                <a:cs typeface="NikoshBAN" pitchFamily="2" charset="0"/>
                              </a:rPr>
                              <m:t>𝟔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P       =  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cs typeface="NikoshBAN" pitchFamily="2" charset="0"/>
                  </a:rPr>
                  <a:t>)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(proved)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2960" y="1100628"/>
                <a:ext cx="7520940" cy="3852372"/>
              </a:xfrm>
              <a:blipFill rotWithShape="1">
                <a:blip r:embed="rId2"/>
                <a:stretch>
                  <a:fillRect l="-2431" t="-2373" b="-45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4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1253</TotalTime>
  <Words>1147</Words>
  <Application>Microsoft Office PowerPoint</Application>
  <PresentationFormat>On-screen Show (4:3)</PresentationFormat>
  <Paragraphs>118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Angles</vt:lpstr>
      <vt:lpstr>স্বাগতম </vt:lpstr>
      <vt:lpstr>শিক্ষক পরিচিতি</vt:lpstr>
      <vt:lpstr>পাঠ পরিচিতি </vt:lpstr>
      <vt:lpstr>নিচেরসুত্রাবলী  লক্ষ্য কর :</vt:lpstr>
      <vt:lpstr>নিচেরসুত্রাবলী  লক্ষ্য কর :</vt:lpstr>
      <vt:lpstr>পাঠ ঘোষনা : আজকের পাঠ সু্ত্রের সাহায্যে মান নির্ণয় </vt:lpstr>
      <vt:lpstr>শিখনফল </vt:lpstr>
      <vt:lpstr>উদ্দিপক  নিচে দেওয়া হলো </vt:lpstr>
      <vt:lpstr>উদ্দিপক  এর সমাধান  দেওয়া হলো </vt:lpstr>
      <vt:lpstr>সমাধান </vt:lpstr>
      <vt:lpstr>PowerPoint Presentation</vt:lpstr>
      <vt:lpstr>সমাধান</vt:lpstr>
      <vt:lpstr>নিম্ন লিখিত মান নির্ণয় কর: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নিম্ন লিখিত মান নির্ণয় কর:</vt:lpstr>
      <vt:lpstr>একক কাজ :</vt:lpstr>
      <vt:lpstr>দলীয়কাজ:  </vt:lpstr>
      <vt:lpstr>মূল্যায়ন </vt:lpstr>
      <vt:lpstr>বাড়ীর কাজ </vt:lpstr>
      <vt:lpstr>বাড়ীর কাজ </vt:lpstr>
      <vt:lpstr>ধন্যবাদ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স্বাগম</dc:title>
  <dc:creator>FAHMIDA</dc:creator>
  <cp:lastModifiedBy>PC</cp:lastModifiedBy>
  <cp:revision>439</cp:revision>
  <dcterms:created xsi:type="dcterms:W3CDTF">2006-08-16T00:00:00Z</dcterms:created>
  <dcterms:modified xsi:type="dcterms:W3CDTF">2026-03-10T12:08:21Z</dcterms:modified>
</cp:coreProperties>
</file>