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9" r:id="rId4"/>
    <p:sldId id="267" r:id="rId5"/>
    <p:sldId id="260" r:id="rId6"/>
    <p:sldId id="261" r:id="rId7"/>
    <p:sldId id="270" r:id="rId8"/>
    <p:sldId id="262" r:id="rId9"/>
    <p:sldId id="268" r:id="rId10"/>
    <p:sldId id="263" r:id="rId11"/>
    <p:sldId id="271" r:id="rId12"/>
    <p:sldId id="264" r:id="rId13"/>
    <p:sldId id="265"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C068CC94-513B-455B-9D6F-77A6D93E895A}" type="datetimeFigureOut">
              <a:rPr lang="en-US" smtClean="0"/>
              <a:pPr/>
              <a:t>7/27/2023</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E3E487F-6A8B-4A36-BC4D-422ED46EFB90}"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E487F-6A8B-4A36-BC4D-422ED46EFB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E487F-6A8B-4A36-BC4D-422ED46EFB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3E487F-6A8B-4A36-BC4D-422ED46EFB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C068CC94-513B-455B-9D6F-77A6D93E895A}" type="datetimeFigureOut">
              <a:rPr lang="en-US" smtClean="0"/>
              <a:pPr/>
              <a:t>7/27/2023</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E3E487F-6A8B-4A36-BC4D-422ED46EFB90}"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DE3E487F-6A8B-4A36-BC4D-422ED46EFB90}"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E3E487F-6A8B-4A36-BC4D-422ED46EFB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E3E487F-6A8B-4A36-BC4D-422ED46EFB90}"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068CC94-513B-455B-9D6F-77A6D93E895A}" type="datetimeFigureOut">
              <a:rPr lang="en-US" smtClean="0"/>
              <a:pPr/>
              <a:t>7/27/2023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E3E487F-6A8B-4A36-BC4D-422ED46EFB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C068CC94-513B-455B-9D6F-77A6D93E895A}" type="datetimeFigureOut">
              <a:rPr lang="en-US" smtClean="0"/>
              <a:pPr/>
              <a:t>7/27/2023</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E3E487F-6A8B-4A36-BC4D-422ED46EFB90}"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C068CC94-513B-455B-9D6F-77A6D93E895A}" type="datetimeFigureOut">
              <a:rPr lang="en-US" smtClean="0"/>
              <a:pPr/>
              <a:t>7/27/2023</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E3E487F-6A8B-4A36-BC4D-422ED46EFB90}"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5000" r="-25000"/>
          </a:stretch>
        </a:blipFill>
        <a:effectLst/>
      </p:bgPr>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068CC94-513B-455B-9D6F-77A6D93E895A}" type="datetimeFigureOut">
              <a:rPr lang="en-US" smtClean="0"/>
              <a:pPr/>
              <a:t>7/27/2023</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E3E487F-6A8B-4A36-BC4D-422ED46EFB90}"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112392"/>
            <a:ext cx="7162800" cy="792608"/>
          </a:xfrm>
          <a:noFill/>
          <a:ln>
            <a:solidFill>
              <a:srgbClr val="FF0000"/>
            </a:solidFill>
          </a:ln>
        </p:spPr>
        <p:style>
          <a:lnRef idx="1">
            <a:schemeClr val="accent3"/>
          </a:lnRef>
          <a:fillRef idx="3">
            <a:schemeClr val="accent3"/>
          </a:fillRef>
          <a:effectRef idx="2">
            <a:schemeClr val="accent3"/>
          </a:effectRef>
          <a:fontRef idx="minor">
            <a:schemeClr val="lt1"/>
          </a:fontRef>
        </p:style>
        <p:txBody>
          <a:bodyPr>
            <a:noAutofit/>
          </a:bodyPr>
          <a:lstStyle/>
          <a:p>
            <a:pPr algn="ctr"/>
            <a:r>
              <a:rPr lang="bn-IN" b="1" dirty="0" smtClean="0">
                <a:ln w="1905"/>
                <a:solidFill>
                  <a:srgbClr val="FFFF00"/>
                </a:solidFill>
                <a:effectLst>
                  <a:innerShdw blurRad="69850" dist="43180" dir="5400000">
                    <a:srgbClr val="000000">
                      <a:alpha val="65000"/>
                    </a:srgbClr>
                  </a:innerShdw>
                </a:effectLst>
                <a:latin typeface="SutonnyOMJ" pitchFamily="2" charset="0"/>
                <a:cs typeface="SutonnyOMJ" pitchFamily="2" charset="0"/>
              </a:rPr>
              <a:t>সুপ্রিয় শিক্ষার্থীবৃন্দ সবাইকে শুভেচ্ছা </a:t>
            </a:r>
            <a:endParaRPr lang="en-US" b="1" dirty="0">
              <a:ln w="1905"/>
              <a:solidFill>
                <a:srgbClr val="FFFF00"/>
              </a:solidFill>
              <a:effectLst>
                <a:innerShdw blurRad="69850" dist="43180" dir="5400000">
                  <a:srgbClr val="000000">
                    <a:alpha val="65000"/>
                  </a:srgbClr>
                </a:innerShdw>
              </a:effectLst>
              <a:latin typeface="SutonnyOMJ" pitchFamily="2" charset="0"/>
              <a:cs typeface="SutonnyOMJ" pitchFamily="2" charset="0"/>
            </a:endParaRPr>
          </a:p>
        </p:txBody>
      </p:sp>
      <p:pic>
        <p:nvPicPr>
          <p:cNvPr id="6" name="Picture 2" descr="C:\Users\HP\Pictures\220px-Casio_fx-85WA_20050529.jpg"/>
          <p:cNvPicPr>
            <a:picLocks noChangeAspect="1" noChangeArrowheads="1"/>
          </p:cNvPicPr>
          <p:nvPr/>
        </p:nvPicPr>
        <p:blipFill>
          <a:blip r:embed="rId2"/>
          <a:srcRect/>
          <a:stretch>
            <a:fillRect/>
          </a:stretch>
        </p:blipFill>
        <p:spPr bwMode="auto">
          <a:xfrm>
            <a:off x="1143000" y="2362200"/>
            <a:ext cx="1981200" cy="33528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7" name="Picture 4" descr="C:\Users\Public\Pictures\Sample Pictures\computer-158675_960_720.png"/>
          <p:cNvPicPr>
            <a:picLocks noChangeAspect="1" noChangeArrowheads="1"/>
          </p:cNvPicPr>
          <p:nvPr/>
        </p:nvPicPr>
        <p:blipFill>
          <a:blip r:embed="rId3" cstate="print"/>
          <a:srcRect/>
          <a:stretch>
            <a:fillRect/>
          </a:stretch>
        </p:blipFill>
        <p:spPr bwMode="auto">
          <a:xfrm>
            <a:off x="4267200" y="2209800"/>
            <a:ext cx="3429000" cy="32766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slow" advTm="188000">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4)">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228600"/>
            <a:ext cx="4876800" cy="914400"/>
          </a:xfrm>
          <a:solidFill>
            <a:schemeClr val="accent1"/>
          </a:solidFill>
        </p:spPr>
        <p:txBody>
          <a:bodyPr>
            <a:normAutofit/>
          </a:bodyPr>
          <a:lstStyle/>
          <a:p>
            <a:pPr algn="ctr"/>
            <a:r>
              <a:rPr lang="bn-IN" dirty="0" smtClean="0">
                <a:solidFill>
                  <a:schemeClr val="bg1"/>
                </a:solidFill>
                <a:latin typeface="SutonnyOMJ" pitchFamily="2" charset="0"/>
                <a:cs typeface="SutonnyOMJ" pitchFamily="2" charset="0"/>
              </a:rPr>
              <a:t>এসো ছবিগুলো দেখি</a:t>
            </a:r>
            <a:endParaRPr lang="en-US" dirty="0">
              <a:solidFill>
                <a:schemeClr val="bg1"/>
              </a:solidFill>
              <a:latin typeface="SutonnyOMJ" pitchFamily="2" charset="0"/>
              <a:cs typeface="SutonnyOMJ" pitchFamily="2" charset="0"/>
            </a:endParaRPr>
          </a:p>
        </p:txBody>
      </p:sp>
      <p:pic>
        <p:nvPicPr>
          <p:cNvPr id="4098" name="Picture 2" descr="C:\Users\HP\Pictures\kissclipart-openoffice-calc-clipart-openoffice-calc-apache-ope-b053f5adf4fcffe2.png"/>
          <p:cNvPicPr>
            <a:picLocks noChangeAspect="1" noChangeArrowheads="1"/>
          </p:cNvPicPr>
          <p:nvPr/>
        </p:nvPicPr>
        <p:blipFill>
          <a:blip r:embed="rId2"/>
          <a:srcRect/>
          <a:stretch>
            <a:fillRect/>
          </a:stretch>
        </p:blipFill>
        <p:spPr bwMode="auto">
          <a:xfrm>
            <a:off x="4419600" y="1828800"/>
            <a:ext cx="4114800" cy="2286000"/>
          </a:xfrm>
          <a:prstGeom prst="rect">
            <a:avLst/>
          </a:prstGeom>
          <a:noFill/>
        </p:spPr>
      </p:pic>
      <p:pic>
        <p:nvPicPr>
          <p:cNvPr id="4099" name="Picture 3" descr="C:\Users\HP\Pictures\ms-excel-training-courses-1170x500.gif"/>
          <p:cNvPicPr>
            <a:picLocks noChangeAspect="1" noChangeArrowheads="1"/>
          </p:cNvPicPr>
          <p:nvPr/>
        </p:nvPicPr>
        <p:blipFill>
          <a:blip r:embed="rId3"/>
          <a:srcRect/>
          <a:stretch>
            <a:fillRect/>
          </a:stretch>
        </p:blipFill>
        <p:spPr bwMode="auto">
          <a:xfrm>
            <a:off x="762000" y="2133600"/>
            <a:ext cx="3623773" cy="1905000"/>
          </a:xfrm>
          <a:prstGeom prst="rect">
            <a:avLst/>
          </a:prstGeom>
          <a:noFill/>
        </p:spPr>
      </p:pic>
    </p:spTree>
  </p:cSld>
  <p:clrMapOvr>
    <a:masterClrMapping/>
  </p:clrMapOvr>
  <p:transition spd="slow" advTm="247000">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diamond(in)">
                                      <p:cBhvr>
                                        <p:cTn id="7" dur="2000"/>
                                        <p:tgtEl>
                                          <p:spTgt spid="409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diamond(in)">
                                      <p:cBhvr>
                                        <p:cTn id="12"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962400"/>
            <a:ext cx="7848600" cy="1600200"/>
          </a:xfrm>
        </p:spPr>
        <p:txBody>
          <a:bodyPr>
            <a:normAutofit fontScale="92500" lnSpcReduction="20000"/>
          </a:bodyPr>
          <a:lstStyle/>
          <a:p>
            <a:pPr algn="ctr"/>
            <a:endParaRPr lang="bn-IN" sz="4100" dirty="0" smtClean="0">
              <a:solidFill>
                <a:schemeClr val="tx1"/>
              </a:solidFill>
              <a:latin typeface="SutonnyOMJ" pitchFamily="2" charset="0"/>
              <a:cs typeface="SutonnyOMJ" pitchFamily="2" charset="0"/>
            </a:endParaRPr>
          </a:p>
          <a:p>
            <a:pPr algn="ctr"/>
            <a:r>
              <a:rPr lang="bn-IN" sz="4100" dirty="0" smtClean="0">
                <a:solidFill>
                  <a:schemeClr val="tx1"/>
                </a:solidFill>
                <a:latin typeface="SutonnyOMJ" pitchFamily="2" charset="0"/>
                <a:cs typeface="SutonnyOMJ" pitchFamily="2" charset="0"/>
              </a:rPr>
              <a:t>কয়েকটি স্প্রেডশীট সফটওয়্যারের আইকন খাতায় অংকন কর।</a:t>
            </a:r>
            <a:r>
              <a:rPr lang="bn-IN" sz="2400" dirty="0" smtClean="0">
                <a:solidFill>
                  <a:schemeClr val="tx1"/>
                </a:solidFill>
                <a:latin typeface="SutonnyOMJ" pitchFamily="2" charset="0"/>
                <a:cs typeface="SutonnyOMJ" pitchFamily="2" charset="0"/>
              </a:rPr>
              <a:t> </a:t>
            </a:r>
            <a:endParaRPr lang="en-US" sz="2400" dirty="0">
              <a:solidFill>
                <a:schemeClr val="tx1"/>
              </a:solidFill>
              <a:latin typeface="SutonnyOMJ" pitchFamily="2" charset="0"/>
              <a:cs typeface="SutonnyOMJ" pitchFamily="2" charset="0"/>
            </a:endParaRPr>
          </a:p>
        </p:txBody>
      </p:sp>
      <p:sp>
        <p:nvSpPr>
          <p:cNvPr id="4" name="TextBox 3"/>
          <p:cNvSpPr txBox="1"/>
          <p:nvPr/>
        </p:nvSpPr>
        <p:spPr>
          <a:xfrm>
            <a:off x="2590800" y="1219200"/>
            <a:ext cx="2819400" cy="646331"/>
          </a:xfrm>
          <a:prstGeom prst="rect">
            <a:avLst/>
          </a:prstGeom>
          <a:noFill/>
        </p:spPr>
        <p:txBody>
          <a:bodyPr wrap="square" rtlCol="0">
            <a:spAutoFit/>
          </a:bodyPr>
          <a:lstStyle/>
          <a:p>
            <a:pPr algn="ctr"/>
            <a:r>
              <a:rPr lang="en-US" sz="3600" dirty="0" err="1" smtClean="0">
                <a:latin typeface="SutonnyOMJ" pitchFamily="2" charset="0"/>
                <a:cs typeface="SutonnyOMJ" pitchFamily="2" charset="0"/>
              </a:rPr>
              <a:t>দলগত</a:t>
            </a:r>
            <a:r>
              <a:rPr lang="en-US" sz="3600" dirty="0" smtClean="0">
                <a:latin typeface="SutonnyOMJ" pitchFamily="2" charset="0"/>
                <a:cs typeface="SutonnyOMJ" pitchFamily="2" charset="0"/>
              </a:rPr>
              <a:t> </a:t>
            </a:r>
            <a:r>
              <a:rPr lang="en-US" sz="3600" dirty="0" err="1" smtClean="0">
                <a:latin typeface="SutonnyOMJ" pitchFamily="2" charset="0"/>
                <a:cs typeface="SutonnyOMJ" pitchFamily="2" charset="0"/>
              </a:rPr>
              <a:t>কাজ</a:t>
            </a:r>
            <a:endParaRPr lang="en-US" dirty="0">
              <a:latin typeface="SutonnyOMJ" pitchFamily="2" charset="0"/>
              <a:cs typeface="SutonnyOMJ" pitchFamily="2" charset="0"/>
            </a:endParaRPr>
          </a:p>
        </p:txBody>
      </p:sp>
      <p:pic>
        <p:nvPicPr>
          <p:cNvPr id="6" name="Picture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828800" y="2133600"/>
            <a:ext cx="4800600" cy="1981200"/>
          </a:xfrm>
          <a:prstGeom prst="rect">
            <a:avLst/>
          </a:prstGeom>
        </p:spPr>
      </p:pic>
    </p:spTree>
    <p:extLst>
      <p:ext uri="{BB962C8B-B14F-4D97-AF65-F5344CB8AC3E}">
        <p14:creationId xmlns="" xmlns:p14="http://schemas.microsoft.com/office/powerpoint/2010/main" val="1223612118"/>
      </p:ext>
    </p:extLst>
  </p:cSld>
  <p:clrMapOvr>
    <a:masterClrMapping/>
  </p:clrMapOvr>
  <p:transition spd="slow" advTm="247000">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990600"/>
            <a:ext cx="7620000" cy="4724400"/>
          </a:xfrm>
          <a:solidFill>
            <a:schemeClr val="tx2"/>
          </a:solidFill>
        </p:spPr>
        <p:txBody>
          <a:bodyPr>
            <a:normAutofit fontScale="92500" lnSpcReduction="10000"/>
          </a:bodyPr>
          <a:lstStyle/>
          <a:p>
            <a:pPr algn="l"/>
            <a:endParaRPr lang="bn-IN"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১।স্প্রেডশীটের আভিধানিক অর্থ কী?</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(ক)ছড়ানো বড় মাপের কাগজ (খ)বই (গ)খাতা (ঘ)কলম</a:t>
            </a:r>
          </a:p>
          <a:p>
            <a:pPr algn="l"/>
            <a:endParaRPr lang="bn-IN"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২।  স্প্রেডশীট প্রোগ্রামে কলাম বলতে কী বোঝায়?</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(ক)বাড়ী (খ)হাসপাতাল (গ)কলেজ</a:t>
            </a:r>
            <a:r>
              <a:rPr lang="en-US" sz="3200" b="1" dirty="0" smtClean="0">
                <a:solidFill>
                  <a:schemeClr val="bg1"/>
                </a:solidFill>
                <a:latin typeface="SutonnyOMJ" pitchFamily="2" charset="0"/>
                <a:cs typeface="SutonnyOMJ" pitchFamily="2" charset="0"/>
              </a:rPr>
              <a:t>  </a:t>
            </a:r>
            <a:r>
              <a:rPr lang="bn-IN" sz="3200" b="1" dirty="0" smtClean="0">
                <a:solidFill>
                  <a:schemeClr val="bg1"/>
                </a:solidFill>
                <a:latin typeface="SutonnyOMJ" pitchFamily="2" charset="0"/>
                <a:cs typeface="SutonnyOMJ" pitchFamily="2" charset="0"/>
              </a:rPr>
              <a:t>(ঘ)উপর থেকে নীচে চলে আসা ঘরগুলোকে কলাম বলা হয় </a:t>
            </a:r>
          </a:p>
          <a:p>
            <a:pPr algn="l"/>
            <a:r>
              <a:rPr lang="bn-IN" sz="3200" b="1" dirty="0" smtClean="0">
                <a:solidFill>
                  <a:schemeClr val="bg1"/>
                </a:solidFill>
                <a:latin typeface="SutonnyOMJ" pitchFamily="2" charset="0"/>
                <a:cs typeface="SutonnyOMJ" pitchFamily="2" charset="0"/>
              </a:rPr>
              <a:t> </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৩।প্রথম স্প্রেডশীট সফটওয়্যার কোনটি?</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(ক)মাইক্রোসফট এক্সেল (খ)ভিসিক্যালক (গ)ওপেন অফিস ক্যালক (ঘ)কেস্প্রেড</a:t>
            </a:r>
          </a:p>
          <a:p>
            <a:pPr algn="l"/>
            <a:endParaRPr lang="bn-IN" sz="2000" dirty="0" smtClean="0">
              <a:latin typeface="SutonnyOMJ" pitchFamily="2" charset="0"/>
              <a:cs typeface="SutonnyOMJ" pitchFamily="2" charset="0"/>
            </a:endParaRPr>
          </a:p>
          <a:p>
            <a:pPr algn="l"/>
            <a:endParaRPr lang="en-US" sz="2000" dirty="0">
              <a:latin typeface="SutonnyOMJ" pitchFamily="2" charset="0"/>
              <a:cs typeface="SutonnyOMJ" pitchFamily="2" charset="0"/>
            </a:endParaRPr>
          </a:p>
        </p:txBody>
      </p:sp>
      <p:sp>
        <p:nvSpPr>
          <p:cNvPr id="4" name="Rectangle 3"/>
          <p:cNvSpPr/>
          <p:nvPr/>
        </p:nvSpPr>
        <p:spPr>
          <a:xfrm>
            <a:off x="3124200" y="0"/>
            <a:ext cx="2590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400" dirty="0" smtClean="0">
                <a:latin typeface="SutonnyOMJ" pitchFamily="2" charset="0"/>
                <a:cs typeface="SutonnyOMJ" pitchFamily="2" charset="0"/>
              </a:rPr>
              <a:t>বলতো</a:t>
            </a:r>
            <a:r>
              <a:rPr lang="en-US" sz="4400" dirty="0" smtClean="0">
                <a:latin typeface="SutonnyOMJ" pitchFamily="2" charset="0"/>
                <a:cs typeface="SutonnyOMJ" pitchFamily="2" charset="0"/>
              </a:rPr>
              <a:t>...</a:t>
            </a:r>
            <a:endParaRPr lang="en-US" sz="4400" dirty="0">
              <a:latin typeface="SutonnyOMJ" pitchFamily="2" charset="0"/>
              <a:cs typeface="SutonnyOMJ" pitchFamily="2" charset="0"/>
            </a:endParaRPr>
          </a:p>
        </p:txBody>
      </p:sp>
    </p:spTree>
  </p:cSld>
  <p:clrMapOvr>
    <a:masterClrMapping/>
  </p:clrMapOvr>
  <p:transition spd="slow" advTm="242000">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685800" y="990600"/>
            <a:ext cx="7772400" cy="4724400"/>
          </a:xfrm>
          <a:solidFill>
            <a:schemeClr val="tx2"/>
          </a:solidFill>
        </p:spPr>
        <p:txBody>
          <a:bodyPr>
            <a:normAutofit fontScale="92500" lnSpcReduction="20000"/>
          </a:bodyPr>
          <a:lstStyle/>
          <a:p>
            <a:pPr algn="l"/>
            <a:endParaRPr lang="bn-IN"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১।স্প্রেডশীটের আভিধানিক অর্থ কী?</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(ক)ছড়ানো বড় মাপের কাগজ (খ)বই (গ)খাতা (ঘ)কলম</a:t>
            </a:r>
          </a:p>
          <a:p>
            <a:pPr algn="l"/>
            <a:r>
              <a:rPr lang="bn-IN" sz="3200" b="1" dirty="0" smtClean="0">
                <a:solidFill>
                  <a:srgbClr val="FF0000"/>
                </a:solidFill>
                <a:latin typeface="SutonnyOMJ" pitchFamily="2" charset="0"/>
                <a:cs typeface="SutonnyOMJ" pitchFamily="2" charset="0"/>
              </a:rPr>
              <a:t>উত্তর-ক</a:t>
            </a:r>
          </a:p>
          <a:p>
            <a:pPr algn="l"/>
            <a:r>
              <a:rPr lang="bn-IN" sz="3200" b="1" dirty="0" smtClean="0">
                <a:solidFill>
                  <a:schemeClr val="bg1"/>
                </a:solidFill>
                <a:latin typeface="SutonnyOMJ" pitchFamily="2" charset="0"/>
                <a:cs typeface="SutonnyOMJ" pitchFamily="2" charset="0"/>
              </a:rPr>
              <a:t>২।  স্প্রেডশীট প্রোগ্রামে কলাম বলতে কী বোঝায়?</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(ক)বাড়ী (খ)হাসপাতাল (গ)কলেজ</a:t>
            </a:r>
            <a:r>
              <a:rPr lang="en-US" sz="3200" b="1" dirty="0" smtClean="0">
                <a:solidFill>
                  <a:schemeClr val="bg1"/>
                </a:solidFill>
                <a:latin typeface="SutonnyOMJ" pitchFamily="2" charset="0"/>
                <a:cs typeface="SutonnyOMJ" pitchFamily="2" charset="0"/>
              </a:rPr>
              <a:t>  </a:t>
            </a:r>
            <a:r>
              <a:rPr lang="bn-IN" sz="3200" b="1" dirty="0" smtClean="0">
                <a:solidFill>
                  <a:schemeClr val="bg1"/>
                </a:solidFill>
                <a:latin typeface="SutonnyOMJ" pitchFamily="2" charset="0"/>
                <a:cs typeface="SutonnyOMJ" pitchFamily="2" charset="0"/>
              </a:rPr>
              <a:t>(ঘ)উপর থেকে নীচে চলে আসা ঘরগুলোকে কলাম বলা হয় </a:t>
            </a:r>
          </a:p>
          <a:p>
            <a:pPr algn="l"/>
            <a:r>
              <a:rPr lang="bn-IN" sz="3200" b="1" dirty="0" smtClean="0">
                <a:solidFill>
                  <a:schemeClr val="bg1"/>
                </a:solidFill>
                <a:latin typeface="SutonnyOMJ" pitchFamily="2" charset="0"/>
                <a:cs typeface="SutonnyOMJ" pitchFamily="2" charset="0"/>
              </a:rPr>
              <a:t> </a:t>
            </a:r>
            <a:r>
              <a:rPr lang="bn-IN" sz="3200" b="1" dirty="0" smtClean="0">
                <a:solidFill>
                  <a:srgbClr val="FF0000"/>
                </a:solidFill>
                <a:latin typeface="SutonnyOMJ" pitchFamily="2" charset="0"/>
                <a:cs typeface="SutonnyOMJ" pitchFamily="2" charset="0"/>
              </a:rPr>
              <a:t>উত্তর- ঘ</a:t>
            </a:r>
            <a:endParaRPr lang="en-US" sz="3200" b="1" dirty="0" smtClean="0">
              <a:solidFill>
                <a:srgbClr val="FF0000"/>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৩।প্রথম স্প্রেডশীট সফটওয়্যার কোনটি?</a:t>
            </a:r>
            <a:endParaRPr lang="en-US" sz="3200" b="1" dirty="0" smtClean="0">
              <a:solidFill>
                <a:schemeClr val="bg1"/>
              </a:solidFill>
              <a:latin typeface="SutonnyOMJ" pitchFamily="2" charset="0"/>
              <a:cs typeface="SutonnyOMJ" pitchFamily="2" charset="0"/>
            </a:endParaRPr>
          </a:p>
          <a:p>
            <a:pPr algn="l"/>
            <a:r>
              <a:rPr lang="bn-IN" sz="3200" b="1" dirty="0" smtClean="0">
                <a:solidFill>
                  <a:schemeClr val="bg1"/>
                </a:solidFill>
                <a:latin typeface="SutonnyOMJ" pitchFamily="2" charset="0"/>
                <a:cs typeface="SutonnyOMJ" pitchFamily="2" charset="0"/>
              </a:rPr>
              <a:t>(ক)মাইক্রোসফট এক্সেল (খ)ভিসিক্যালক (গ)ওপেন অফিস ক্যালক (ঘ)কেস্প্রেড</a:t>
            </a:r>
          </a:p>
          <a:p>
            <a:pPr algn="l"/>
            <a:r>
              <a:rPr lang="bn-IN" sz="3200" b="1" dirty="0" smtClean="0">
                <a:solidFill>
                  <a:srgbClr val="FF0000"/>
                </a:solidFill>
                <a:latin typeface="SutonnyOMJ" pitchFamily="2" charset="0"/>
                <a:cs typeface="SutonnyOMJ" pitchFamily="2" charset="0"/>
              </a:rPr>
              <a:t>উত্তর-</a:t>
            </a:r>
            <a:r>
              <a:rPr lang="en-US" sz="3200" b="1" smtClean="0">
                <a:solidFill>
                  <a:srgbClr val="FF0000"/>
                </a:solidFill>
                <a:latin typeface="SutonnyOMJ" pitchFamily="2" charset="0"/>
                <a:cs typeface="SutonnyOMJ" pitchFamily="2" charset="0"/>
              </a:rPr>
              <a:t> </a:t>
            </a:r>
            <a:r>
              <a:rPr lang="bn-IN" sz="3200" b="1" smtClean="0">
                <a:solidFill>
                  <a:srgbClr val="FF0000"/>
                </a:solidFill>
                <a:latin typeface="SutonnyOMJ" pitchFamily="2" charset="0"/>
                <a:cs typeface="SutonnyOMJ" pitchFamily="2" charset="0"/>
              </a:rPr>
              <a:t>খ</a:t>
            </a:r>
            <a:endParaRPr lang="bn-IN" sz="3200" b="1" dirty="0" smtClean="0">
              <a:solidFill>
                <a:srgbClr val="FF0000"/>
              </a:solidFill>
              <a:latin typeface="SutonnyOMJ" pitchFamily="2" charset="0"/>
              <a:cs typeface="SutonnyOMJ" pitchFamily="2" charset="0"/>
            </a:endParaRPr>
          </a:p>
          <a:p>
            <a:pPr algn="l"/>
            <a:endParaRPr lang="bn-IN" sz="2000" dirty="0" smtClean="0">
              <a:latin typeface="SutonnyOMJ" pitchFamily="2" charset="0"/>
              <a:cs typeface="SutonnyOMJ" pitchFamily="2" charset="0"/>
            </a:endParaRPr>
          </a:p>
          <a:p>
            <a:pPr algn="l"/>
            <a:endParaRPr lang="en-US" sz="2000" dirty="0">
              <a:latin typeface="SutonnyOMJ" pitchFamily="2" charset="0"/>
              <a:cs typeface="SutonnyOMJ" pitchFamily="2" charset="0"/>
            </a:endParaRPr>
          </a:p>
        </p:txBody>
      </p:sp>
      <p:sp>
        <p:nvSpPr>
          <p:cNvPr id="5" name="Rectangle 4"/>
          <p:cNvSpPr/>
          <p:nvPr/>
        </p:nvSpPr>
        <p:spPr>
          <a:xfrm>
            <a:off x="2743200" y="0"/>
            <a:ext cx="3048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000" dirty="0" smtClean="0">
                <a:solidFill>
                  <a:schemeClr val="tx1"/>
                </a:solidFill>
                <a:latin typeface="SutonnyOMJ" pitchFamily="2" charset="0"/>
                <a:cs typeface="SutonnyOMJ" pitchFamily="2" charset="0"/>
              </a:rPr>
              <a:t>মূল্যায়ন</a:t>
            </a:r>
            <a:endParaRPr lang="en-US" sz="6000" dirty="0"/>
          </a:p>
        </p:txBody>
      </p:sp>
    </p:spTree>
  </p:cSld>
  <p:clrMapOvr>
    <a:masterClrMapping/>
  </p:clrMapOvr>
  <p:transition spd="slow" advTm="188000">
    <p:randomBa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val 5"/>
          <p:cNvSpPr/>
          <p:nvPr/>
        </p:nvSpPr>
        <p:spPr>
          <a:xfrm>
            <a:off x="-457200" y="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981200" y="1828800"/>
            <a:ext cx="5562600" cy="3048000"/>
          </a:xfrm>
          <a:prstGeom prst="ellipse">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11500" dirty="0" smtClean="0">
                <a:latin typeface="SutonnyOMJ" pitchFamily="2" charset="0"/>
                <a:cs typeface="SutonnyOMJ" pitchFamily="2" charset="0"/>
              </a:rPr>
              <a:t>ধন্যবাদ</a:t>
            </a:r>
            <a:r>
              <a:rPr lang="bn-IN" sz="8800" dirty="0" smtClean="0"/>
              <a:t> </a:t>
            </a:r>
            <a:endParaRPr lang="en-US" sz="8800" dirty="0"/>
          </a:p>
        </p:txBody>
      </p:sp>
    </p:spTree>
  </p:cSld>
  <p:clrMapOvr>
    <a:masterClrMapping/>
  </p:clrMapOvr>
  <p:transition spd="slow" advTm="305000">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1" presetClass="path" presetSubtype="0" accel="50000" decel="50000" fill="hold" grpId="0" nodeType="clickEffect">
                                  <p:stCondLst>
                                    <p:cond delay="0"/>
                                  </p:stCondLst>
                                  <p:childTnLst>
                                    <p:animMotion origin="layout" path="M 0 0  C -0.008 0.01066  -0.017 0.02131  -0.021 0.03463  C -0.025 0.04929  -0.027 0.0666  -0.029 0.08392  C -0.031 0.10124  -0.029 0.11589  -0.027 0.13188  C -0.025 0.14653  -0.022 0.16252  -0.015 0.17584  C -0.009 0.18916  0.001 0.19981  0.012 0.20781  C 0.022 0.2158  0.034 0.22113  0.046 0.22379  C 0.058 0.22646  0.07 0.22646  0.081 0.22379  C 0.093 0.22113  0.104 0.21447  0.113 0.20381  C 0.122 0.19449  0.13 0.1825  0.134 0.16784  C 0.139 0.15452  0.141 0.13587  0.141 0.12122  C 0.142 0.10657  0.141 0.08925  0.136 0.0746  C 0.131 0.06128  0.122 0.05062  0.11 0.04529  C 0.098 0.0413  0.086 0.04662  0.078 0.05595  C 0.071 0.06527  0.066 0.07993  0.065 0.09724  C 0.065 0.11456  0.066 0.13055  0.071 0.14387  C 0.076 0.15719  0.075 0.15985  0.095 0.17717  C 0.113 0.19582  0.131 0.19049  0.142 0.19182  C 0.153 0.19182  0.162 0.18649  0.173 0.18117  C 0.185 0.17451  0.195 0.16252  0.202 0.15186  C 0.209 0.1412  0.212 0.12788  0.216 0.10657  C 0.219 0.08525  0.219 0.0746  0.219 0.05861  C 0.219 0.04263  0.219 0.02664  0.219 0.01066  E" pathEditMode="relative" ptsTypes="">
                                      <p:cBhvr>
                                        <p:cTn id="6" dur="2000" fill="hold"/>
                                        <p:tgtEl>
                                          <p:spTgt spid="7"/>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1" nodeType="clickEffect">
                                  <p:stCondLst>
                                    <p:cond delay="0"/>
                                  </p:stCondLst>
                                  <p:childTnLst>
                                    <p:animMotion origin="layout" path="M 0 0 C -0.00798 0.01063 -0.01701 0.02127 -0.021 0.03469 C -0.025 0.04926 -0.02708 0.0666 -0.02899 0.08395 C -0.03107 0.10129 -0.02899 0.11586 -0.02708 0.13182 C -0.025 0.14662 -0.02205 0.16258 -0.01493 0.17576 C -0.00902 0.18917 0.00105 0.19981 0.01198 0.20791 C 0.02205 0.21577 0.03403 0.22109 0.04601 0.22386 C 0.05799 0.22641 0.06997 0.22641 0.08108 0.22386 C 0.09306 0.22109 0.104 0.21438 0.11302 0.20374 C 0.12205 0.19449 0.13004 0.18247 0.13403 0.1679 C 0.13907 0.15448 0.14098 0.13598 0.14098 0.12118 C 0.14202 0.10661 0.14098 0.08927 0.13594 0.0747 C 0.13108 0.06128 0.12205 0.05064 0.11007 0.04533 C 0.09792 0.04139 0.08594 0.04671 0.07795 0.05596 C 0.07101 0.06521 0.06598 0.08002 0.06493 0.09713 C 0.06493 0.11447 0.06598 0.13043 0.07101 0.14384 C 0.07605 0.15726 0.075 0.1598 0.09497 0.17715 C 0.11302 0.19588 0.13108 0.19056 0.14202 0.19172 C 0.15295 0.19172 0.16198 0.1864 0.17292 0.18108 C 0.18507 0.1746 0.19497 0.16258 0.20209 0.15194 C 0.20903 0.1413 0.21198 0.12789 0.21598 0.10661 C 0.21893 0.08533 0.21893 0.0747 0.21893 0.05851 C 0.21893 0.04255 0.21893 0.02659 0.21893 0.01063 " pathEditMode="relative" ptsTypes="fffffffffffffffffffffff">
                                      <p:cBhvr>
                                        <p:cTn id="10"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Rectangle 24"/>
          <p:cNvSpPr/>
          <p:nvPr/>
        </p:nvSpPr>
        <p:spPr>
          <a:xfrm>
            <a:off x="5181600" y="2209800"/>
            <a:ext cx="3276602" cy="2308324"/>
          </a:xfrm>
          <a:prstGeom prst="rect">
            <a:avLst/>
          </a:prstGeom>
          <a:solidFill>
            <a:srgbClr val="00B050"/>
          </a:solidFill>
        </p:spPr>
        <p:style>
          <a:lnRef idx="1">
            <a:schemeClr val="accent4"/>
          </a:lnRef>
          <a:fillRef idx="3">
            <a:schemeClr val="accent4"/>
          </a:fillRef>
          <a:effectRef idx="2">
            <a:schemeClr val="accent4"/>
          </a:effectRef>
          <a:fontRef idx="minor">
            <a:schemeClr val="lt1"/>
          </a:fontRef>
        </p:style>
        <p:txBody>
          <a:bodyPr wrap="square">
            <a:spAutoFit/>
          </a:bodyPr>
          <a:lstStyle/>
          <a:p>
            <a:pPr algn="ctr"/>
            <a:r>
              <a:rPr lang="bn-IN" sz="2400" b="1" dirty="0">
                <a:solidFill>
                  <a:schemeClr val="bg1">
                    <a:lumMod val="95000"/>
                    <a:lumOff val="5000"/>
                  </a:schemeClr>
                </a:solidFill>
                <a:latin typeface="SutonnyOMJ" pitchFamily="2" charset="0"/>
                <a:cs typeface="SutonnyOMJ" pitchFamily="2" charset="0"/>
              </a:rPr>
              <a:t/>
            </a:r>
            <a:br>
              <a:rPr lang="bn-IN" sz="2400" b="1" dirty="0">
                <a:solidFill>
                  <a:schemeClr val="bg1">
                    <a:lumMod val="95000"/>
                    <a:lumOff val="5000"/>
                  </a:schemeClr>
                </a:solidFill>
                <a:latin typeface="SutonnyOMJ" pitchFamily="2" charset="0"/>
                <a:cs typeface="SutonnyOMJ" pitchFamily="2" charset="0"/>
              </a:rPr>
            </a:br>
            <a:r>
              <a:rPr lang="bn-IN" sz="2400" b="1" dirty="0">
                <a:solidFill>
                  <a:schemeClr val="bg1">
                    <a:lumMod val="95000"/>
                    <a:lumOff val="5000"/>
                  </a:schemeClr>
                </a:solidFill>
                <a:latin typeface="SutonnyOMJ" pitchFamily="2" charset="0"/>
                <a:cs typeface="SutonnyOMJ" pitchFamily="2" charset="0"/>
              </a:rPr>
              <a:t>শ্রেণীঃ অষ্টম</a:t>
            </a:r>
            <a:br>
              <a:rPr lang="bn-IN" sz="2400" b="1" dirty="0">
                <a:solidFill>
                  <a:schemeClr val="bg1">
                    <a:lumMod val="95000"/>
                    <a:lumOff val="5000"/>
                  </a:schemeClr>
                </a:solidFill>
                <a:latin typeface="SutonnyOMJ" pitchFamily="2" charset="0"/>
                <a:cs typeface="SutonnyOMJ" pitchFamily="2" charset="0"/>
              </a:rPr>
            </a:br>
            <a:r>
              <a:rPr lang="bn-IN" sz="2400" b="1" dirty="0">
                <a:solidFill>
                  <a:schemeClr val="bg1">
                    <a:lumMod val="95000"/>
                    <a:lumOff val="5000"/>
                  </a:schemeClr>
                </a:solidFill>
                <a:latin typeface="SutonnyOMJ" pitchFamily="2" charset="0"/>
                <a:cs typeface="SutonnyOMJ" pitchFamily="2" charset="0"/>
              </a:rPr>
              <a:t>বিষয়ঃ তথ্য ও যোগাযোগ প্রযুক্তি</a:t>
            </a:r>
            <a:br>
              <a:rPr lang="bn-IN" sz="2400" b="1" dirty="0">
                <a:solidFill>
                  <a:schemeClr val="bg1">
                    <a:lumMod val="95000"/>
                    <a:lumOff val="5000"/>
                  </a:schemeClr>
                </a:solidFill>
                <a:latin typeface="SutonnyOMJ" pitchFamily="2" charset="0"/>
                <a:cs typeface="SutonnyOMJ" pitchFamily="2" charset="0"/>
              </a:rPr>
            </a:br>
            <a:r>
              <a:rPr lang="bn-IN" sz="2400" b="1" dirty="0">
                <a:solidFill>
                  <a:schemeClr val="bg1">
                    <a:lumMod val="95000"/>
                    <a:lumOff val="5000"/>
                  </a:schemeClr>
                </a:solidFill>
                <a:latin typeface="SutonnyOMJ" pitchFamily="2" charset="0"/>
                <a:cs typeface="SutonnyOMJ" pitchFamily="2" charset="0"/>
              </a:rPr>
              <a:t>সাধারণ পাঠঃ তথ্য ও যোগাযোগ প্রযুক্তি  </a:t>
            </a:r>
            <a:br>
              <a:rPr lang="bn-IN" sz="2400" b="1" dirty="0">
                <a:solidFill>
                  <a:schemeClr val="bg1">
                    <a:lumMod val="95000"/>
                    <a:lumOff val="5000"/>
                  </a:schemeClr>
                </a:solidFill>
                <a:latin typeface="SutonnyOMJ" pitchFamily="2" charset="0"/>
                <a:cs typeface="SutonnyOMJ" pitchFamily="2" charset="0"/>
              </a:rPr>
            </a:br>
            <a:r>
              <a:rPr lang="bn-IN" sz="2400" b="1" dirty="0">
                <a:solidFill>
                  <a:schemeClr val="bg1">
                    <a:lumMod val="95000"/>
                    <a:lumOff val="5000"/>
                  </a:schemeClr>
                </a:solidFill>
                <a:latin typeface="SutonnyOMJ" pitchFamily="2" charset="0"/>
                <a:cs typeface="SutonnyOMJ" pitchFamily="2" charset="0"/>
              </a:rPr>
              <a:t>বিশেষ পাঠঃ </a:t>
            </a:r>
            <a:r>
              <a:rPr lang="bn-IN" sz="2400" b="1" dirty="0" smtClean="0">
                <a:solidFill>
                  <a:schemeClr val="bg1">
                    <a:lumMod val="95000"/>
                    <a:lumOff val="5000"/>
                  </a:schemeClr>
                </a:solidFill>
                <a:latin typeface="SutonnyOMJ" pitchFamily="2" charset="0"/>
                <a:cs typeface="SutonnyOMJ" pitchFamily="2" charset="0"/>
              </a:rPr>
              <a:t>স্প্রেডশীট</a:t>
            </a:r>
            <a:endParaRPr lang="en-US" sz="2400" dirty="0">
              <a:latin typeface="SutonnyOMJ" pitchFamily="2" charset="0"/>
              <a:cs typeface="SutonnyOMJ" pitchFamily="2" charset="0"/>
            </a:endParaRPr>
          </a:p>
        </p:txBody>
      </p:sp>
      <p:sp>
        <p:nvSpPr>
          <p:cNvPr id="1030" name="TextBox 1029"/>
          <p:cNvSpPr txBox="1"/>
          <p:nvPr/>
        </p:nvSpPr>
        <p:spPr>
          <a:xfrm>
            <a:off x="990600" y="1219200"/>
            <a:ext cx="3200400" cy="646331"/>
          </a:xfrm>
          <a:prstGeom prst="rect">
            <a:avLst/>
          </a:prstGeom>
          <a:noFill/>
        </p:spPr>
        <p:txBody>
          <a:bodyPr wrap="square" rtlCol="0">
            <a:spAutoFit/>
          </a:bodyPr>
          <a:lstStyle/>
          <a:p>
            <a:pPr algn="ctr"/>
            <a:r>
              <a:rPr lang="en-US" sz="36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SutonnyOMJ" pitchFamily="2" charset="0"/>
                <a:cs typeface="SutonnyOMJ" pitchFamily="2" charset="0"/>
              </a:rPr>
              <a:t>শিক্ষক</a:t>
            </a:r>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SutonnyOMJ" pitchFamily="2" charset="0"/>
                <a:cs typeface="SutonnyOMJ" pitchFamily="2" charset="0"/>
              </a:rPr>
              <a:t> </a:t>
            </a:r>
            <a:r>
              <a:rPr lang="en-US" sz="36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SutonnyOMJ" pitchFamily="2" charset="0"/>
                <a:cs typeface="SutonnyOMJ" pitchFamily="2" charset="0"/>
              </a:rPr>
              <a:t>পরিচিতি</a:t>
            </a:r>
            <a:endPar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SutonnyOMJ" pitchFamily="2" charset="0"/>
              <a:cs typeface="SutonnyOMJ" pitchFamily="2" charset="0"/>
            </a:endParaRPr>
          </a:p>
        </p:txBody>
      </p:sp>
      <p:sp>
        <p:nvSpPr>
          <p:cNvPr id="12" name="Rectangle 11"/>
          <p:cNvSpPr/>
          <p:nvPr/>
        </p:nvSpPr>
        <p:spPr>
          <a:xfrm>
            <a:off x="762000" y="2209800"/>
            <a:ext cx="4114799" cy="2362199"/>
          </a:xfrm>
          <a:prstGeom prst="rect">
            <a:avLst/>
          </a:prstGeom>
          <a:solidFill>
            <a:srgbClr val="FF0000"/>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bn-IN" sz="3600" b="1" dirty="0" smtClean="0">
                <a:solidFill>
                  <a:srgbClr val="FFFF00"/>
                </a:solidFill>
                <a:latin typeface="SutonnyOMJ" pitchFamily="2" charset="0"/>
                <a:cs typeface="SutonnyOMJ" pitchFamily="2" charset="0"/>
              </a:rPr>
              <a:t>মোঃ আবুল বাসার সেলিম</a:t>
            </a:r>
            <a:endParaRPr lang="en-US" sz="3600" b="1" dirty="0" smtClean="0">
              <a:solidFill>
                <a:srgbClr val="FFFF00"/>
              </a:solidFill>
              <a:latin typeface="SutonnyOMJ" pitchFamily="2" charset="0"/>
              <a:cs typeface="SutonnyOMJ" pitchFamily="2" charset="0"/>
            </a:endParaRPr>
          </a:p>
          <a:p>
            <a:pPr algn="ctr"/>
            <a:r>
              <a:rPr lang="en-US" sz="2400" b="1" dirty="0" err="1" smtClean="0">
                <a:solidFill>
                  <a:srgbClr val="FFFF00"/>
                </a:solidFill>
                <a:latin typeface="SutonnyOMJ" pitchFamily="2" charset="0"/>
                <a:cs typeface="SutonnyOMJ" pitchFamily="2" charset="0"/>
              </a:rPr>
              <a:t>সহকারি</a:t>
            </a:r>
            <a:r>
              <a:rPr lang="en-US" sz="2400" b="1" dirty="0" smtClean="0">
                <a:solidFill>
                  <a:srgbClr val="FFFF00"/>
                </a:solidFill>
                <a:latin typeface="SutonnyOMJ" pitchFamily="2" charset="0"/>
                <a:cs typeface="SutonnyOMJ" pitchFamily="2" charset="0"/>
              </a:rPr>
              <a:t> </a:t>
            </a:r>
            <a:r>
              <a:rPr lang="bn-IN" sz="2400" b="1" dirty="0" smtClean="0">
                <a:solidFill>
                  <a:srgbClr val="FFFF00"/>
                </a:solidFill>
                <a:latin typeface="SutonnyOMJ" pitchFamily="2" charset="0"/>
                <a:cs typeface="SutonnyOMJ" pitchFamily="2" charset="0"/>
              </a:rPr>
              <a:t>শিক্ষক</a:t>
            </a:r>
            <a:r>
              <a:rPr lang="en-US" sz="2400" b="1" dirty="0" smtClean="0">
                <a:solidFill>
                  <a:srgbClr val="FFFF00"/>
                </a:solidFill>
                <a:latin typeface="SutonnyOMJ" pitchFamily="2" charset="0"/>
                <a:cs typeface="SutonnyOMJ" pitchFamily="2" charset="0"/>
              </a:rPr>
              <a:t> (ICT)</a:t>
            </a:r>
          </a:p>
          <a:p>
            <a:pPr algn="ctr"/>
            <a:r>
              <a:rPr lang="bn-IN" sz="2000" b="1" dirty="0" smtClean="0">
                <a:solidFill>
                  <a:srgbClr val="FFFF00"/>
                </a:solidFill>
                <a:latin typeface="SutonnyOMJ" pitchFamily="2" charset="0"/>
                <a:cs typeface="SutonnyOMJ" pitchFamily="2" charset="0"/>
              </a:rPr>
              <a:t>রায়টা আমিনিয়া</a:t>
            </a:r>
            <a:r>
              <a:rPr lang="en-US" sz="2000" b="1" dirty="0" smtClean="0">
                <a:solidFill>
                  <a:srgbClr val="FFFF00"/>
                </a:solidFill>
                <a:latin typeface="SutonnyOMJ" pitchFamily="2" charset="0"/>
                <a:cs typeface="SutonnyOMJ" pitchFamily="2" charset="0"/>
              </a:rPr>
              <a:t> </a:t>
            </a:r>
            <a:r>
              <a:rPr lang="en-US" sz="2000" b="1" dirty="0" err="1" smtClean="0">
                <a:solidFill>
                  <a:srgbClr val="FFFF00"/>
                </a:solidFill>
                <a:latin typeface="SutonnyOMJ" pitchFamily="2" charset="0"/>
                <a:cs typeface="SutonnyOMJ" pitchFamily="2" charset="0"/>
              </a:rPr>
              <a:t>দাখিল</a:t>
            </a:r>
            <a:r>
              <a:rPr lang="en-US" sz="2000" b="1" dirty="0" smtClean="0">
                <a:solidFill>
                  <a:srgbClr val="FFFF00"/>
                </a:solidFill>
                <a:latin typeface="SutonnyOMJ" pitchFamily="2" charset="0"/>
                <a:cs typeface="SutonnyOMJ" pitchFamily="2" charset="0"/>
              </a:rPr>
              <a:t> </a:t>
            </a:r>
            <a:r>
              <a:rPr lang="en-US" sz="2000" b="1" dirty="0" err="1" smtClean="0">
                <a:solidFill>
                  <a:srgbClr val="FFFF00"/>
                </a:solidFill>
                <a:latin typeface="SutonnyOMJ" pitchFamily="2" charset="0"/>
                <a:cs typeface="SutonnyOMJ" pitchFamily="2" charset="0"/>
              </a:rPr>
              <a:t>মাদ্রাসা</a:t>
            </a:r>
            <a:endParaRPr lang="en-US" sz="2000" b="1" dirty="0" smtClean="0">
              <a:solidFill>
                <a:srgbClr val="FFFF00"/>
              </a:solidFill>
              <a:latin typeface="SutonnyOMJ" pitchFamily="2" charset="0"/>
              <a:cs typeface="SutonnyOMJ" pitchFamily="2" charset="0"/>
            </a:endParaRPr>
          </a:p>
          <a:p>
            <a:pPr algn="ctr"/>
            <a:r>
              <a:rPr lang="bn-IN" sz="2000" b="1" dirty="0" smtClean="0">
                <a:solidFill>
                  <a:srgbClr val="FFFF00"/>
                </a:solidFill>
                <a:latin typeface="SutonnyOMJ" pitchFamily="2" charset="0"/>
                <a:cs typeface="SutonnyOMJ" pitchFamily="2" charset="0"/>
              </a:rPr>
              <a:t>কলারোয়া, সাতক্ষীরা</a:t>
            </a:r>
            <a:r>
              <a:rPr lang="en-US" sz="2000" b="1" dirty="0" smtClean="0">
                <a:solidFill>
                  <a:srgbClr val="FFFF00"/>
                </a:solidFill>
                <a:latin typeface="SutonnyOMJ" pitchFamily="2" charset="0"/>
                <a:cs typeface="SutonnyOMJ" pitchFamily="2" charset="0"/>
              </a:rPr>
              <a:t>।</a:t>
            </a:r>
            <a:endParaRPr lang="en-US" sz="2000" dirty="0" smtClean="0">
              <a:solidFill>
                <a:srgbClr val="FFFF00"/>
              </a:solidFill>
              <a:latin typeface="SutonnyOMJ" pitchFamily="2" charset="0"/>
              <a:cs typeface="SutonnyOMJ" pitchFamily="2" charset="0"/>
            </a:endParaRPr>
          </a:p>
          <a:p>
            <a:pPr algn="ctr"/>
            <a:endParaRPr lang="en-US" sz="2000" dirty="0">
              <a:latin typeface="SutonnyOMJ" pitchFamily="2" charset="0"/>
              <a:cs typeface="SutonnyOMJ" pitchFamily="2" charset="0"/>
            </a:endParaRPr>
          </a:p>
        </p:txBody>
      </p:sp>
      <p:sp>
        <p:nvSpPr>
          <p:cNvPr id="14" name="Bent Arrow 13"/>
          <p:cNvSpPr/>
          <p:nvPr/>
        </p:nvSpPr>
        <p:spPr>
          <a:xfrm>
            <a:off x="4953000" y="1447800"/>
            <a:ext cx="762000" cy="3429000"/>
          </a:xfrm>
          <a:prstGeom prst="ben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chemeClr val="tx1"/>
              </a:solidFill>
              <a:latin typeface="SutonnyOMJ" pitchFamily="2" charset="0"/>
              <a:cs typeface="SutonnyOMJ" pitchFamily="2" charset="0"/>
            </a:endParaRPr>
          </a:p>
        </p:txBody>
      </p:sp>
      <p:sp>
        <p:nvSpPr>
          <p:cNvPr id="16" name="Bent Arrow 15"/>
          <p:cNvSpPr/>
          <p:nvPr/>
        </p:nvSpPr>
        <p:spPr>
          <a:xfrm rot="10800000">
            <a:off x="4343401" y="1905000"/>
            <a:ext cx="762000" cy="3429000"/>
          </a:xfrm>
          <a:prstGeom prst="ben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chemeClr val="tx1"/>
              </a:solidFill>
              <a:latin typeface="SutonnyOMJ" pitchFamily="2" charset="0"/>
              <a:cs typeface="SutonnyOMJ" pitchFamily="2" charset="0"/>
            </a:endParaRPr>
          </a:p>
        </p:txBody>
      </p:sp>
      <p:sp>
        <p:nvSpPr>
          <p:cNvPr id="7" name="Rectangle 6"/>
          <p:cNvSpPr/>
          <p:nvPr/>
        </p:nvSpPr>
        <p:spPr>
          <a:xfrm>
            <a:off x="5791200" y="1219200"/>
            <a:ext cx="2286000" cy="533400"/>
          </a:xfrm>
          <a:prstGeom prst="rect">
            <a:avLst/>
          </a:prstGeom>
          <a:no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b="1" dirty="0" smtClean="0">
                <a:solidFill>
                  <a:schemeClr val="tx1"/>
                </a:solidFill>
                <a:latin typeface="SutonnyOMJ" pitchFamily="2" charset="0"/>
                <a:cs typeface="SutonnyOMJ" pitchFamily="2" charset="0"/>
              </a:rPr>
              <a:t>পাঠ পরিচিতি</a:t>
            </a:r>
            <a:endParaRPr lang="en-US" sz="3600" dirty="0">
              <a:solidFill>
                <a:schemeClr val="tx1"/>
              </a:solidFill>
            </a:endParaRPr>
          </a:p>
        </p:txBody>
      </p:sp>
    </p:spTree>
  </p:cSld>
  <p:clrMapOvr>
    <a:masterClrMapping/>
  </p:clrMapOvr>
  <p:transition spd="slow" advTm="179837">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by="(-#ppt_w*2)" calcmode="lin" valueType="num">
                                      <p:cBhvr rctx="PPT">
                                        <p:cTn id="7" dur="500" autoRev="1" fill="hold">
                                          <p:stCondLst>
                                            <p:cond delay="0"/>
                                          </p:stCondLst>
                                        </p:cTn>
                                        <p:tgtEl>
                                          <p:spTgt spid="12"/>
                                        </p:tgtEl>
                                        <p:attrNameLst>
                                          <p:attrName>ppt_w</p:attrName>
                                        </p:attrNameLst>
                                      </p:cBhvr>
                                    </p:anim>
                                    <p:anim by="(#ppt_w*0.50)" calcmode="lin" valueType="num">
                                      <p:cBhvr>
                                        <p:cTn id="8" dur="500" decel="50000" autoRev="1" fill="hold">
                                          <p:stCondLst>
                                            <p:cond delay="0"/>
                                          </p:stCondLst>
                                        </p:cTn>
                                        <p:tgtEl>
                                          <p:spTgt spid="12"/>
                                        </p:tgtEl>
                                        <p:attrNameLst>
                                          <p:attrName>ppt_x</p:attrName>
                                        </p:attrNameLst>
                                      </p:cBhvr>
                                    </p:anim>
                                    <p:anim from="(-#ppt_h/2)" to="(#ppt_y)" calcmode="lin" valueType="num">
                                      <p:cBhvr>
                                        <p:cTn id="9" dur="1000" fill="hold">
                                          <p:stCondLst>
                                            <p:cond delay="0"/>
                                          </p:stCondLst>
                                        </p:cTn>
                                        <p:tgtEl>
                                          <p:spTgt spid="12"/>
                                        </p:tgtEl>
                                        <p:attrNameLst>
                                          <p:attrName>ppt_y</p:attrName>
                                        </p:attrNameLst>
                                      </p:cBhvr>
                                    </p:anim>
                                    <p:animRot by="21600000">
                                      <p:cBhvr>
                                        <p:cTn id="10" dur="1000" fill="hold">
                                          <p:stCondLst>
                                            <p:cond delay="0"/>
                                          </p:stCondLst>
                                        </p:cTn>
                                        <p:tgtEl>
                                          <p:spTgt spid="1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8" presetClass="exit" presetSubtype="12" fill="hold" grpId="0" nodeType="clickEffect">
                                  <p:stCondLst>
                                    <p:cond delay="0"/>
                                  </p:stCondLst>
                                  <p:childTnLst>
                                    <p:animEffect transition="out" filter="strips(downLeft)">
                                      <p:cBhvr>
                                        <p:cTn id="14" dur="500"/>
                                        <p:tgtEl>
                                          <p:spTgt spid="1030"/>
                                        </p:tgtEl>
                                      </p:cBhvr>
                                    </p:animEffect>
                                    <p:set>
                                      <p:cBhvr>
                                        <p:cTn id="15" dur="1" fill="hold">
                                          <p:stCondLst>
                                            <p:cond delay="499"/>
                                          </p:stCondLst>
                                        </p:cTn>
                                        <p:tgtEl>
                                          <p:spTgt spid="103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wedge">
                                      <p:cBhvr>
                                        <p:cTn id="20"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1030" grpId="0"/>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304801"/>
            <a:ext cx="5791200" cy="761999"/>
          </a:xfrm>
        </p:spPr>
        <p:txBody>
          <a:bodyPr>
            <a:noAutofit/>
          </a:bodyPr>
          <a:lstStyle/>
          <a:p>
            <a:pPr algn="ctr"/>
            <a:r>
              <a:rPr lang="bn-IN" sz="4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SutonnyOMJ" pitchFamily="2" charset="0"/>
                <a:cs typeface="SutonnyOMJ" pitchFamily="2" charset="0"/>
              </a:rPr>
              <a:t>এসো ছবিগুলো দেখি </a:t>
            </a:r>
            <a:endParaRPr lang="en-US" sz="4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SutonnyOMJ" pitchFamily="2" charset="0"/>
              <a:cs typeface="SutonnyOMJ" pitchFamily="2" charset="0"/>
            </a:endParaRPr>
          </a:p>
        </p:txBody>
      </p:sp>
      <p:pic>
        <p:nvPicPr>
          <p:cNvPr id="2050" name="Picture 2" descr="C:\Users\HP\Pictures\220px-Casio_fx-85WA_20050529.jpg"/>
          <p:cNvPicPr>
            <a:picLocks noChangeAspect="1" noChangeArrowheads="1"/>
          </p:cNvPicPr>
          <p:nvPr/>
        </p:nvPicPr>
        <p:blipFill>
          <a:blip r:embed="rId2"/>
          <a:srcRect/>
          <a:stretch>
            <a:fillRect/>
          </a:stretch>
        </p:blipFill>
        <p:spPr bwMode="auto">
          <a:xfrm>
            <a:off x="3352800" y="1447800"/>
            <a:ext cx="1943100" cy="3505200"/>
          </a:xfrm>
          <a:prstGeom prst="rect">
            <a:avLst/>
          </a:prstGeom>
          <a:ln>
            <a:noFill/>
          </a:ln>
          <a:effectLst>
            <a:softEdge rad="112500"/>
          </a:effectLst>
        </p:spPr>
      </p:pic>
      <p:pic>
        <p:nvPicPr>
          <p:cNvPr id="2051" name="Picture 3" descr="C:\Users\HP\Pictures\computer abacus.GIF"/>
          <p:cNvPicPr>
            <a:picLocks noChangeAspect="1" noChangeArrowheads="1"/>
          </p:cNvPicPr>
          <p:nvPr/>
        </p:nvPicPr>
        <p:blipFill>
          <a:blip r:embed="rId3"/>
          <a:srcRect/>
          <a:stretch>
            <a:fillRect/>
          </a:stretch>
        </p:blipFill>
        <p:spPr bwMode="auto">
          <a:xfrm>
            <a:off x="838200" y="1371600"/>
            <a:ext cx="2453542" cy="3495759"/>
          </a:xfrm>
          <a:prstGeom prst="rect">
            <a:avLst/>
          </a:prstGeom>
          <a:ln>
            <a:noFill/>
          </a:ln>
          <a:effectLst>
            <a:softEdge rad="112500"/>
          </a:effectLst>
        </p:spPr>
      </p:pic>
      <p:pic>
        <p:nvPicPr>
          <p:cNvPr id="2052" name="Picture 4" descr="C:\Users\Public\Pictures\Sample Pictures\computer-158675_960_720.png"/>
          <p:cNvPicPr>
            <a:picLocks noChangeAspect="1" noChangeArrowheads="1"/>
          </p:cNvPicPr>
          <p:nvPr/>
        </p:nvPicPr>
        <p:blipFill>
          <a:blip r:embed="rId4" cstate="print"/>
          <a:srcRect/>
          <a:stretch>
            <a:fillRect/>
          </a:stretch>
        </p:blipFill>
        <p:spPr bwMode="auto">
          <a:xfrm>
            <a:off x="5562600" y="1600200"/>
            <a:ext cx="2819400" cy="3200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Rectangle 5"/>
          <p:cNvSpPr/>
          <p:nvPr/>
        </p:nvSpPr>
        <p:spPr>
          <a:xfrm>
            <a:off x="1143000" y="4953000"/>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smtClean="0">
                <a:latin typeface="SutonnyOMJ" pitchFamily="2" charset="0"/>
                <a:cs typeface="SutonnyOMJ" pitchFamily="2" charset="0"/>
              </a:rPr>
              <a:t>এ্যবাকাস</a:t>
            </a:r>
            <a:endParaRPr lang="en-US" sz="3600" dirty="0">
              <a:latin typeface="SutonnyOMJ" pitchFamily="2" charset="0"/>
              <a:cs typeface="SutonnyOMJ" pitchFamily="2" charset="0"/>
            </a:endParaRPr>
          </a:p>
        </p:txBody>
      </p:sp>
      <p:sp>
        <p:nvSpPr>
          <p:cNvPr id="7" name="Rectangle 6"/>
          <p:cNvSpPr/>
          <p:nvPr/>
        </p:nvSpPr>
        <p:spPr>
          <a:xfrm>
            <a:off x="3200400" y="4953000"/>
            <a:ext cx="1981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smtClean="0">
                <a:latin typeface="SutonnyOMJ" pitchFamily="2" charset="0"/>
                <a:cs typeface="SutonnyOMJ" pitchFamily="2" charset="0"/>
              </a:rPr>
              <a:t>ক্যালকুলেটর</a:t>
            </a:r>
            <a:endParaRPr lang="en-US" sz="3600" dirty="0">
              <a:latin typeface="SutonnyOMJ" pitchFamily="2" charset="0"/>
              <a:cs typeface="SutonnyOMJ" pitchFamily="2" charset="0"/>
            </a:endParaRPr>
          </a:p>
        </p:txBody>
      </p:sp>
      <p:sp>
        <p:nvSpPr>
          <p:cNvPr id="8" name="Rectangle 7"/>
          <p:cNvSpPr/>
          <p:nvPr/>
        </p:nvSpPr>
        <p:spPr>
          <a:xfrm>
            <a:off x="6096000" y="4953000"/>
            <a:ext cx="1981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smtClean="0">
                <a:latin typeface="SutonnyOMJ" pitchFamily="2" charset="0"/>
                <a:cs typeface="SutonnyOMJ" pitchFamily="2" charset="0"/>
              </a:rPr>
              <a:t>কম্পিউটার</a:t>
            </a:r>
            <a:endParaRPr lang="en-US" sz="3600" dirty="0">
              <a:latin typeface="SutonnyOMJ" pitchFamily="2" charset="0"/>
              <a:cs typeface="SutonnyOMJ" pitchFamily="2" charset="0"/>
            </a:endParaRPr>
          </a:p>
        </p:txBody>
      </p:sp>
    </p:spTree>
    <p:extLst>
      <p:ext uri="{BB962C8B-B14F-4D97-AF65-F5344CB8AC3E}">
        <p14:creationId xmlns="" xmlns:p14="http://schemas.microsoft.com/office/powerpoint/2010/main" val="2910165798"/>
      </p:ext>
    </p:extLst>
  </p:cSld>
  <p:clrMapOvr>
    <a:masterClrMapping/>
  </p:clrMapOvr>
  <p:transition spd="slow" advTm="189000">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2051"/>
                                        </p:tgtEl>
                                        <p:attrNameLst>
                                          <p:attrName>style.visibility</p:attrName>
                                        </p:attrNameLst>
                                      </p:cBhvr>
                                      <p:to>
                                        <p:strVal val="visible"/>
                                      </p:to>
                                    </p:set>
                                    <p:animEffect transition="in" filter="circle(in)">
                                      <p:cBhvr>
                                        <p:cTn id="13" dur="2000"/>
                                        <p:tgtEl>
                                          <p:spTgt spid="2051"/>
                                        </p:tgtEl>
                                      </p:cBhvr>
                                    </p:animEffect>
                                  </p:childTnLst>
                                </p:cTn>
                              </p:par>
                              <p:par>
                                <p:cTn id="14" presetID="6" presetClass="entr" presetSubtype="16" fill="hold" nodeType="withEffect">
                                  <p:stCondLst>
                                    <p:cond delay="0"/>
                                  </p:stCondLst>
                                  <p:childTnLst>
                                    <p:set>
                                      <p:cBhvr>
                                        <p:cTn id="15" dur="1" fill="hold">
                                          <p:stCondLst>
                                            <p:cond delay="0"/>
                                          </p:stCondLst>
                                        </p:cTn>
                                        <p:tgtEl>
                                          <p:spTgt spid="2050"/>
                                        </p:tgtEl>
                                        <p:attrNameLst>
                                          <p:attrName>style.visibility</p:attrName>
                                        </p:attrNameLst>
                                      </p:cBhvr>
                                      <p:to>
                                        <p:strVal val="visible"/>
                                      </p:to>
                                    </p:set>
                                    <p:animEffect transition="in" filter="circle(in)">
                                      <p:cBhvr>
                                        <p:cTn id="16" dur="2000"/>
                                        <p:tgtEl>
                                          <p:spTgt spid="2050"/>
                                        </p:tgtEl>
                                      </p:cBhvr>
                                    </p:animEffect>
                                  </p:childTnLst>
                                </p:cTn>
                              </p:par>
                              <p:par>
                                <p:cTn id="17" presetID="6" presetClass="entr" presetSubtype="16" fill="hold" nodeType="withEffect">
                                  <p:stCondLst>
                                    <p:cond delay="0"/>
                                  </p:stCondLst>
                                  <p:childTnLst>
                                    <p:set>
                                      <p:cBhvr>
                                        <p:cTn id="18" dur="1" fill="hold">
                                          <p:stCondLst>
                                            <p:cond delay="0"/>
                                          </p:stCondLst>
                                        </p:cTn>
                                        <p:tgtEl>
                                          <p:spTgt spid="2052"/>
                                        </p:tgtEl>
                                        <p:attrNameLst>
                                          <p:attrName>style.visibility</p:attrName>
                                        </p:attrNameLst>
                                      </p:cBhvr>
                                      <p:to>
                                        <p:strVal val="visible"/>
                                      </p:to>
                                    </p:set>
                                    <p:animEffect transition="in" filter="circle(in)">
                                      <p:cBhvr>
                                        <p:cTn id="19" dur="2000"/>
                                        <p:tgtEl>
                                          <p:spTgt spid="205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76200"/>
            <a:ext cx="6248400" cy="1066800"/>
          </a:xfrm>
          <a:noFill/>
          <a:ln>
            <a:noFill/>
          </a:ln>
        </p:spPr>
        <p:txBody>
          <a:bodyPr>
            <a:noAutofit/>
          </a:bodyPr>
          <a:lstStyle/>
          <a:p>
            <a:pPr algn="ctr"/>
            <a:r>
              <a:rPr lang="bn-IN" sz="40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utonnyOMJ" pitchFamily="2" charset="0"/>
                <a:cs typeface="SutonnyOMJ" pitchFamily="2" charset="0"/>
              </a:rPr>
              <a:t>আজকের পাঠ</a:t>
            </a:r>
            <a:r>
              <a:rPr lang="en-US" sz="40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utonnyOMJ" pitchFamily="2" charset="0"/>
                <a:cs typeface="SutonnyOMJ" pitchFamily="2" charset="0"/>
              </a:rPr>
              <a:t>:  </a:t>
            </a:r>
            <a:r>
              <a:rPr lang="bn-IN" sz="44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utonnyOMJ" pitchFamily="2" charset="0"/>
                <a:cs typeface="SutonnyOMJ" pitchFamily="2" charset="0"/>
              </a:rPr>
              <a:t>স্প্রেডশীট</a:t>
            </a:r>
            <a:endParaRPr lang="en-US" sz="4000" b="1"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utonnyOMJ" pitchFamily="2" charset="0"/>
              <a:cs typeface="SutonnyOMJ" pitchFamily="2" charset="0"/>
            </a:endParaRPr>
          </a:p>
        </p:txBody>
      </p:sp>
      <p:pic>
        <p:nvPicPr>
          <p:cNvPr id="4" name="Picture 2" descr="C:\Users\HP\Pictures\01_ExcelWindow.png"/>
          <p:cNvPicPr>
            <a:picLocks noChangeAspect="1" noChangeArrowheads="1"/>
          </p:cNvPicPr>
          <p:nvPr/>
        </p:nvPicPr>
        <p:blipFill>
          <a:blip r:embed="rId2"/>
          <a:srcRect/>
          <a:stretch>
            <a:fillRect/>
          </a:stretch>
        </p:blipFill>
        <p:spPr bwMode="auto">
          <a:xfrm>
            <a:off x="685800" y="1066800"/>
            <a:ext cx="7772400" cy="4724400"/>
          </a:xfrm>
          <a:prstGeom prst="rect">
            <a:avLst/>
          </a:prstGeom>
          <a:ln>
            <a:noFill/>
          </a:ln>
          <a:effectLst>
            <a:softEdge rad="112500"/>
          </a:effectLst>
        </p:spPr>
      </p:pic>
      <p:sp>
        <p:nvSpPr>
          <p:cNvPr id="5" name="Rectangle 4"/>
          <p:cNvSpPr/>
          <p:nvPr/>
        </p:nvSpPr>
        <p:spPr>
          <a:xfrm>
            <a:off x="1143000" y="3352800"/>
            <a:ext cx="7010400" cy="2286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bg1"/>
                </a:solidFill>
              </a:rPr>
              <a:t>Row</a:t>
            </a:r>
            <a:endParaRPr lang="en-US" sz="2000" dirty="0">
              <a:solidFill>
                <a:schemeClr val="bg1"/>
              </a:solidFill>
            </a:endParaRPr>
          </a:p>
        </p:txBody>
      </p:sp>
      <p:sp>
        <p:nvSpPr>
          <p:cNvPr id="6" name="Rectangle 5"/>
          <p:cNvSpPr/>
          <p:nvPr/>
        </p:nvSpPr>
        <p:spPr>
          <a:xfrm>
            <a:off x="2819400" y="4191000"/>
            <a:ext cx="838200" cy="2286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Cell</a:t>
            </a:r>
            <a:endParaRPr lang="en-US" dirty="0">
              <a:solidFill>
                <a:schemeClr val="bg1"/>
              </a:solidFill>
            </a:endParaRPr>
          </a:p>
        </p:txBody>
      </p:sp>
      <p:sp>
        <p:nvSpPr>
          <p:cNvPr id="7" name="Rectangle 6"/>
          <p:cNvSpPr/>
          <p:nvPr/>
        </p:nvSpPr>
        <p:spPr>
          <a:xfrm rot="5400000">
            <a:off x="5562600" y="3733800"/>
            <a:ext cx="2209800" cy="838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bg1"/>
                </a:solidFill>
              </a:rPr>
              <a:t>Column</a:t>
            </a:r>
            <a:endParaRPr lang="en-US" sz="3200" dirty="0"/>
          </a:p>
        </p:txBody>
      </p:sp>
    </p:spTree>
  </p:cSld>
  <p:clrMapOvr>
    <a:masterClrMapping/>
  </p:clrMapOvr>
  <p:transition spd="slow" advTm="180961">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diamond(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066800"/>
            <a:ext cx="7620000" cy="1066801"/>
          </a:xfrm>
          <a:noFill/>
        </p:spPr>
        <p:txBody>
          <a:bodyPr/>
          <a:lstStyle/>
          <a:p>
            <a:pPr algn="ctr"/>
            <a:r>
              <a:rPr lang="bn-IN"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SutonnyOMJ" pitchFamily="2" charset="0"/>
                <a:cs typeface="SutonnyOMJ" pitchFamily="2" charset="0"/>
              </a:rPr>
              <a:t>শিখনফল</a:t>
            </a:r>
            <a:endParaRPr lang="en-US"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SutonnyOMJ" pitchFamily="2" charset="0"/>
              <a:cs typeface="SutonnyOMJ" pitchFamily="2" charset="0"/>
            </a:endParaRPr>
          </a:p>
        </p:txBody>
      </p:sp>
      <p:sp>
        <p:nvSpPr>
          <p:cNvPr id="3" name="Subtitle 2"/>
          <p:cNvSpPr>
            <a:spLocks noGrp="1"/>
          </p:cNvSpPr>
          <p:nvPr>
            <p:ph type="subTitle" idx="1"/>
          </p:nvPr>
        </p:nvSpPr>
        <p:spPr>
          <a:xfrm>
            <a:off x="762000" y="2209800"/>
            <a:ext cx="7620000" cy="3505200"/>
          </a:xfrm>
          <a:scene3d>
            <a:camera prst="orthographicFront" fov="0">
              <a:rot lat="0" lon="0" rev="0"/>
            </a:camera>
            <a:lightRig rig="soft" dir="tl">
              <a:rot lat="0" lon="0" rev="20000000"/>
            </a:lightRig>
          </a:scene3d>
          <a:sp3d prstMaterial="matte">
            <a:bevelT w="63500" h="63500" prst="artDeco"/>
          </a:sp3d>
        </p:spPr>
        <p:style>
          <a:lnRef idx="0">
            <a:schemeClr val="accent6"/>
          </a:lnRef>
          <a:fillRef idx="3">
            <a:schemeClr val="accent6"/>
          </a:fillRef>
          <a:effectRef idx="3">
            <a:schemeClr val="accent6"/>
          </a:effectRef>
          <a:fontRef idx="minor">
            <a:schemeClr val="lt1"/>
          </a:fontRef>
        </p:style>
        <p:txBody>
          <a:bodyPr>
            <a:normAutofit/>
          </a:bodyPr>
          <a:lstStyle/>
          <a:p>
            <a:pPr algn="ctr"/>
            <a:r>
              <a:rPr lang="bn-IN" sz="2400" b="1" dirty="0" smtClean="0">
                <a:solidFill>
                  <a:schemeClr val="bg1"/>
                </a:solidFill>
                <a:latin typeface="SutonnyOMJ" pitchFamily="2" charset="0"/>
                <a:cs typeface="SutonnyOMJ" pitchFamily="2" charset="0"/>
              </a:rPr>
              <a:t>এই পাঠ </a:t>
            </a:r>
            <a:r>
              <a:rPr lang="bn-IN" sz="2400" dirty="0" smtClean="0">
                <a:solidFill>
                  <a:schemeClr val="bg1"/>
                </a:solidFill>
                <a:latin typeface="SutonnyOMJ" pitchFamily="2" charset="0"/>
                <a:cs typeface="SutonnyOMJ" pitchFamily="2" charset="0"/>
              </a:rPr>
              <a:t>শেষ</a:t>
            </a:r>
            <a:r>
              <a:rPr lang="bn-IN" sz="2400" b="1" dirty="0" smtClean="0">
                <a:solidFill>
                  <a:schemeClr val="bg1"/>
                </a:solidFill>
                <a:latin typeface="SutonnyOMJ" pitchFamily="2" charset="0"/>
                <a:cs typeface="SutonnyOMJ" pitchFamily="2" charset="0"/>
              </a:rPr>
              <a:t> </a:t>
            </a:r>
            <a:r>
              <a:rPr lang="bn-IN" sz="2400" dirty="0" smtClean="0">
                <a:solidFill>
                  <a:schemeClr val="bg1"/>
                </a:solidFill>
                <a:latin typeface="SutonnyOMJ" pitchFamily="2" charset="0"/>
                <a:cs typeface="SutonnyOMJ" pitchFamily="2" charset="0"/>
              </a:rPr>
              <a:t>করলে</a:t>
            </a:r>
            <a:r>
              <a:rPr lang="bn-IN" sz="2400" b="1" dirty="0" smtClean="0">
                <a:solidFill>
                  <a:schemeClr val="bg1"/>
                </a:solidFill>
                <a:latin typeface="SutonnyOMJ" pitchFamily="2" charset="0"/>
                <a:cs typeface="SutonnyOMJ" pitchFamily="2" charset="0"/>
              </a:rPr>
              <a:t> শিক্ষার্থী</a:t>
            </a:r>
            <a:r>
              <a:rPr lang="en-US" sz="2400" b="1" dirty="0" smtClean="0">
                <a:solidFill>
                  <a:schemeClr val="bg1"/>
                </a:solidFill>
                <a:latin typeface="SutonnyOMJ" pitchFamily="2" charset="0"/>
                <a:cs typeface="SutonnyOMJ" pitchFamily="2" charset="0"/>
              </a:rPr>
              <a:t>…..</a:t>
            </a:r>
          </a:p>
          <a:p>
            <a:pPr algn="ctr"/>
            <a:endParaRPr lang="en-US" sz="2400" b="1" dirty="0" smtClean="0">
              <a:solidFill>
                <a:schemeClr val="bg1"/>
              </a:solidFill>
              <a:latin typeface="SutonnyOMJ" pitchFamily="2" charset="0"/>
              <a:cs typeface="SutonnyOMJ" pitchFamily="2" charset="0"/>
            </a:endParaRPr>
          </a:p>
          <a:p>
            <a:pPr algn="l"/>
            <a:r>
              <a:rPr lang="bn-IN" sz="2400" b="1" dirty="0" smtClean="0">
                <a:solidFill>
                  <a:schemeClr val="bg1"/>
                </a:solidFill>
                <a:latin typeface="SutonnyOMJ" pitchFamily="2" charset="0"/>
                <a:cs typeface="SutonnyOMJ" pitchFamily="2" charset="0"/>
              </a:rPr>
              <a:t>১।স্প্রেডশীট কী বলতে পারবে ;</a:t>
            </a:r>
          </a:p>
          <a:p>
            <a:pPr algn="l"/>
            <a:r>
              <a:rPr lang="en-US" sz="2400" b="1" dirty="0" smtClean="0">
                <a:solidFill>
                  <a:schemeClr val="bg1"/>
                </a:solidFill>
                <a:latin typeface="SutonnyOMJ" pitchFamily="2" charset="0"/>
                <a:cs typeface="SutonnyOMJ" pitchFamily="2" charset="0"/>
              </a:rPr>
              <a:t> </a:t>
            </a:r>
            <a:r>
              <a:rPr lang="bn-IN" sz="2400" b="1" dirty="0" smtClean="0">
                <a:solidFill>
                  <a:schemeClr val="bg1"/>
                </a:solidFill>
                <a:latin typeface="SutonnyOMJ" pitchFamily="2" charset="0"/>
                <a:cs typeface="SutonnyOMJ" pitchFamily="2" charset="0"/>
              </a:rPr>
              <a:t>২।স্প্রেডশীটের ধারণা বর্ণনা করতে পারবে;</a:t>
            </a:r>
          </a:p>
          <a:p>
            <a:pPr algn="l"/>
            <a:r>
              <a:rPr lang="bn-IN" sz="2400" b="1" dirty="0" smtClean="0">
                <a:solidFill>
                  <a:schemeClr val="bg1"/>
                </a:solidFill>
                <a:latin typeface="SutonnyOMJ" pitchFamily="2" charset="0"/>
                <a:cs typeface="SutonnyOMJ" pitchFamily="2" charset="0"/>
              </a:rPr>
              <a:t>৩।তথ্য ও যোগাযোগ প্রযুক্তিতে স্প্রেডশীটের গুরুত্ব ব্যাখ্য </a:t>
            </a:r>
            <a:r>
              <a:rPr lang="en-US" sz="2400" b="1" dirty="0" smtClean="0">
                <a:solidFill>
                  <a:schemeClr val="bg1"/>
                </a:solidFill>
                <a:latin typeface="SutonnyOMJ" pitchFamily="2" charset="0"/>
                <a:cs typeface="SutonnyOMJ" pitchFamily="2" charset="0"/>
              </a:rPr>
              <a:t> </a:t>
            </a:r>
            <a:r>
              <a:rPr lang="bn-IN" sz="2400" b="1" dirty="0" smtClean="0">
                <a:solidFill>
                  <a:schemeClr val="bg1"/>
                </a:solidFill>
                <a:latin typeface="SutonnyOMJ" pitchFamily="2" charset="0"/>
                <a:cs typeface="SutonnyOMJ" pitchFamily="2" charset="0"/>
              </a:rPr>
              <a:t>করতে পারবে।</a:t>
            </a:r>
          </a:p>
          <a:p>
            <a:pPr algn="ctr"/>
            <a:endParaRPr lang="bn-IN" sz="2400" dirty="0" smtClean="0">
              <a:latin typeface="SutonnyOMJ" pitchFamily="2" charset="0"/>
              <a:cs typeface="SutonnyOMJ" pitchFamily="2" charset="0"/>
            </a:endParaRPr>
          </a:p>
          <a:p>
            <a:pPr algn="ctr"/>
            <a:endParaRPr lang="en-US" sz="2400" dirty="0">
              <a:latin typeface="SutonnyOMJ" pitchFamily="2" charset="0"/>
              <a:cs typeface="SutonnyOMJ" pitchFamily="2" charset="0"/>
            </a:endParaRPr>
          </a:p>
        </p:txBody>
      </p:sp>
    </p:spTree>
  </p:cSld>
  <p:clrMapOvr>
    <a:masterClrMapping/>
  </p:clrMapOvr>
  <p:transition spd="slow" advTm="247000">
    <p:cover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3">
                                            <p:bg/>
                                          </p:spTgt>
                                        </p:tgtEl>
                                        <p:attrNameLst>
                                          <p:attrName>style.visibility</p:attrName>
                                        </p:attrNameLst>
                                      </p:cBhvr>
                                      <p:to>
                                        <p:strVal val="visible"/>
                                      </p:to>
                                    </p:set>
                                    <p:anim by="(-#ppt_w*2)" calcmode="lin" valueType="num">
                                      <p:cBhvr rctx="PPT">
                                        <p:cTn id="14" dur="500" autoRev="1" fill="hold">
                                          <p:stCondLst>
                                            <p:cond delay="0"/>
                                          </p:stCondLst>
                                        </p:cTn>
                                        <p:tgtEl>
                                          <p:spTgt spid="3">
                                            <p:bg/>
                                          </p:spTgt>
                                        </p:tgtEl>
                                        <p:attrNameLst>
                                          <p:attrName>ppt_w</p:attrName>
                                        </p:attrNameLst>
                                      </p:cBhvr>
                                    </p:anim>
                                    <p:anim by="(#ppt_w*0.50)" calcmode="lin" valueType="num">
                                      <p:cBhvr>
                                        <p:cTn id="15" dur="500" decel="50000" autoRev="1" fill="hold">
                                          <p:stCondLst>
                                            <p:cond delay="0"/>
                                          </p:stCondLst>
                                        </p:cTn>
                                        <p:tgtEl>
                                          <p:spTgt spid="3">
                                            <p:bg/>
                                          </p:spTgt>
                                        </p:tgtEl>
                                        <p:attrNameLst>
                                          <p:attrName>ppt_x</p:attrName>
                                        </p:attrNameLst>
                                      </p:cBhvr>
                                    </p:anim>
                                    <p:anim from="(-#ppt_h/2)" to="(#ppt_y)" calcmode="lin" valueType="num">
                                      <p:cBhvr>
                                        <p:cTn id="16" dur="1000" fill="hold">
                                          <p:stCondLst>
                                            <p:cond delay="0"/>
                                          </p:stCondLst>
                                        </p:cTn>
                                        <p:tgtEl>
                                          <p:spTgt spid="3">
                                            <p:bg/>
                                          </p:spTgt>
                                        </p:tgtEl>
                                        <p:attrNameLst>
                                          <p:attrName>ppt_y</p:attrName>
                                        </p:attrNameLst>
                                      </p:cBhvr>
                                    </p:anim>
                                    <p:animRot by="21600000">
                                      <p:cBhvr>
                                        <p:cTn id="17" dur="1000" fill="hold">
                                          <p:stCondLst>
                                            <p:cond delay="0"/>
                                          </p:stCondLst>
                                        </p:cTn>
                                        <p:tgtEl>
                                          <p:spTgt spid="3">
                                            <p:bg/>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iterate type="lt">
                                    <p:tmPct val="10000"/>
                                  </p:iterate>
                                  <p:childTnLst>
                                    <p:set>
                                      <p:cBhvr>
                                        <p:cTn id="21" dur="1" fill="hold">
                                          <p:stCondLst>
                                            <p:cond delay="0"/>
                                          </p:stCondLst>
                                        </p:cTn>
                                        <p:tgtEl>
                                          <p:spTgt spid="3">
                                            <p:txEl>
                                              <p:pRg st="0" end="0"/>
                                            </p:txEl>
                                          </p:spTgt>
                                        </p:tgtEl>
                                        <p:attrNameLst>
                                          <p:attrName>style.visibility</p:attrName>
                                        </p:attrNameLst>
                                      </p:cBhvr>
                                      <p:to>
                                        <p:strVal val="visible"/>
                                      </p:to>
                                    </p:set>
                                    <p:anim by="(-#ppt_w*2)" calcmode="lin" valueType="num">
                                      <p:cBhvr rctx="PPT">
                                        <p:cTn id="22" dur="500" autoRev="1" fill="hold">
                                          <p:stCondLst>
                                            <p:cond delay="0"/>
                                          </p:stCondLst>
                                        </p:cTn>
                                        <p:tgtEl>
                                          <p:spTgt spid="3">
                                            <p:txEl>
                                              <p:pRg st="0" end="0"/>
                                            </p:txEl>
                                          </p:spTgt>
                                        </p:tgtEl>
                                        <p:attrNameLst>
                                          <p:attrName>ppt_w</p:attrName>
                                        </p:attrNameLst>
                                      </p:cBhvr>
                                    </p:anim>
                                    <p:anim by="(#ppt_w*0.50)" calcmode="lin" valueType="num">
                                      <p:cBhvr>
                                        <p:cTn id="23" dur="500" decel="50000" autoRev="1" fill="hold">
                                          <p:stCondLst>
                                            <p:cond delay="0"/>
                                          </p:stCondLst>
                                        </p:cTn>
                                        <p:tgtEl>
                                          <p:spTgt spid="3">
                                            <p:txEl>
                                              <p:pRg st="0" end="0"/>
                                            </p:txEl>
                                          </p:spTgt>
                                        </p:tgtEl>
                                        <p:attrNameLst>
                                          <p:attrName>ppt_x</p:attrName>
                                        </p:attrNameLst>
                                      </p:cBhvr>
                                    </p:anim>
                                    <p:anim from="(-#ppt_h/2)" to="(#ppt_y)" calcmode="lin" valueType="num">
                                      <p:cBhvr>
                                        <p:cTn id="24" dur="1000" fill="hold">
                                          <p:stCondLst>
                                            <p:cond delay="0"/>
                                          </p:stCondLst>
                                        </p:cTn>
                                        <p:tgtEl>
                                          <p:spTgt spid="3">
                                            <p:txEl>
                                              <p:pRg st="0" end="0"/>
                                            </p:txEl>
                                          </p:spTgt>
                                        </p:tgtEl>
                                        <p:attrNameLst>
                                          <p:attrName>ppt_y</p:attrName>
                                        </p:attrNameLst>
                                      </p:cBhvr>
                                    </p:anim>
                                    <p:animRot by="21600000">
                                      <p:cBhvr>
                                        <p:cTn id="25" dur="1000" fill="hold">
                                          <p:stCondLst>
                                            <p:cond delay="0"/>
                                          </p:stCondLst>
                                        </p:cTn>
                                        <p:tgtEl>
                                          <p:spTgt spid="3">
                                            <p:txEl>
                                              <p:pRg st="0" end="0"/>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56" presetClass="entr" presetSubtype="0" fill="hold" grpId="0" nodeType="clickEffect">
                                  <p:stCondLst>
                                    <p:cond delay="0"/>
                                  </p:stCondLst>
                                  <p:iterate type="lt">
                                    <p:tmPct val="10000"/>
                                  </p:iterate>
                                  <p:childTnLst>
                                    <p:set>
                                      <p:cBhvr>
                                        <p:cTn id="29" dur="1" fill="hold">
                                          <p:stCondLst>
                                            <p:cond delay="0"/>
                                          </p:stCondLst>
                                        </p:cTn>
                                        <p:tgtEl>
                                          <p:spTgt spid="3">
                                            <p:txEl>
                                              <p:pRg st="2" end="2"/>
                                            </p:txEl>
                                          </p:spTgt>
                                        </p:tgtEl>
                                        <p:attrNameLst>
                                          <p:attrName>style.visibility</p:attrName>
                                        </p:attrNameLst>
                                      </p:cBhvr>
                                      <p:to>
                                        <p:strVal val="visible"/>
                                      </p:to>
                                    </p:set>
                                    <p:anim by="(-#ppt_w*2)" calcmode="lin" valueType="num">
                                      <p:cBhvr rctx="PPT">
                                        <p:cTn id="30" dur="500" autoRev="1" fill="hold">
                                          <p:stCondLst>
                                            <p:cond delay="0"/>
                                          </p:stCondLst>
                                        </p:cTn>
                                        <p:tgtEl>
                                          <p:spTgt spid="3">
                                            <p:txEl>
                                              <p:pRg st="2" end="2"/>
                                            </p:txEl>
                                          </p:spTgt>
                                        </p:tgtEl>
                                        <p:attrNameLst>
                                          <p:attrName>ppt_w</p:attrName>
                                        </p:attrNameLst>
                                      </p:cBhvr>
                                    </p:anim>
                                    <p:anim by="(#ppt_w*0.50)" calcmode="lin" valueType="num">
                                      <p:cBhvr>
                                        <p:cTn id="31" dur="500" decel="50000" autoRev="1" fill="hold">
                                          <p:stCondLst>
                                            <p:cond delay="0"/>
                                          </p:stCondLst>
                                        </p:cTn>
                                        <p:tgtEl>
                                          <p:spTgt spid="3">
                                            <p:txEl>
                                              <p:pRg st="2" end="2"/>
                                            </p:txEl>
                                          </p:spTgt>
                                        </p:tgtEl>
                                        <p:attrNameLst>
                                          <p:attrName>ppt_x</p:attrName>
                                        </p:attrNameLst>
                                      </p:cBhvr>
                                    </p:anim>
                                    <p:anim from="(-#ppt_h/2)" to="(#ppt_y)" calcmode="lin" valueType="num">
                                      <p:cBhvr>
                                        <p:cTn id="32" dur="1000" fill="hold">
                                          <p:stCondLst>
                                            <p:cond delay="0"/>
                                          </p:stCondLst>
                                        </p:cTn>
                                        <p:tgtEl>
                                          <p:spTgt spid="3">
                                            <p:txEl>
                                              <p:pRg st="2" end="2"/>
                                            </p:txEl>
                                          </p:spTgt>
                                        </p:tgtEl>
                                        <p:attrNameLst>
                                          <p:attrName>ppt_y</p:attrName>
                                        </p:attrNameLst>
                                      </p:cBhvr>
                                    </p:anim>
                                    <p:animRot by="21600000">
                                      <p:cBhvr>
                                        <p:cTn id="33" dur="1000" fill="hold">
                                          <p:stCondLst>
                                            <p:cond delay="0"/>
                                          </p:stCondLst>
                                        </p:cTn>
                                        <p:tgtEl>
                                          <p:spTgt spid="3">
                                            <p:txEl>
                                              <p:pRg st="2" end="2"/>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56" presetClass="entr" presetSubtype="0" fill="hold" grpId="0" nodeType="clickEffect">
                                  <p:stCondLst>
                                    <p:cond delay="0"/>
                                  </p:stCondLst>
                                  <p:iterate type="lt">
                                    <p:tmPct val="10000"/>
                                  </p:iterate>
                                  <p:childTnLst>
                                    <p:set>
                                      <p:cBhvr>
                                        <p:cTn id="37" dur="1" fill="hold">
                                          <p:stCondLst>
                                            <p:cond delay="0"/>
                                          </p:stCondLst>
                                        </p:cTn>
                                        <p:tgtEl>
                                          <p:spTgt spid="3">
                                            <p:txEl>
                                              <p:pRg st="3" end="3"/>
                                            </p:txEl>
                                          </p:spTgt>
                                        </p:tgtEl>
                                        <p:attrNameLst>
                                          <p:attrName>style.visibility</p:attrName>
                                        </p:attrNameLst>
                                      </p:cBhvr>
                                      <p:to>
                                        <p:strVal val="visible"/>
                                      </p:to>
                                    </p:set>
                                    <p:anim by="(-#ppt_w*2)" calcmode="lin" valueType="num">
                                      <p:cBhvr rctx="PPT">
                                        <p:cTn id="38" dur="500" autoRev="1" fill="hold">
                                          <p:stCondLst>
                                            <p:cond delay="0"/>
                                          </p:stCondLst>
                                        </p:cTn>
                                        <p:tgtEl>
                                          <p:spTgt spid="3">
                                            <p:txEl>
                                              <p:pRg st="3" end="3"/>
                                            </p:txEl>
                                          </p:spTgt>
                                        </p:tgtEl>
                                        <p:attrNameLst>
                                          <p:attrName>ppt_w</p:attrName>
                                        </p:attrNameLst>
                                      </p:cBhvr>
                                    </p:anim>
                                    <p:anim by="(#ppt_w*0.50)" calcmode="lin" valueType="num">
                                      <p:cBhvr>
                                        <p:cTn id="39" dur="500" decel="50000" autoRev="1" fill="hold">
                                          <p:stCondLst>
                                            <p:cond delay="0"/>
                                          </p:stCondLst>
                                        </p:cTn>
                                        <p:tgtEl>
                                          <p:spTgt spid="3">
                                            <p:txEl>
                                              <p:pRg st="3" end="3"/>
                                            </p:txEl>
                                          </p:spTgt>
                                        </p:tgtEl>
                                        <p:attrNameLst>
                                          <p:attrName>ppt_x</p:attrName>
                                        </p:attrNameLst>
                                      </p:cBhvr>
                                    </p:anim>
                                    <p:anim from="(-#ppt_h/2)" to="(#ppt_y)" calcmode="lin" valueType="num">
                                      <p:cBhvr>
                                        <p:cTn id="40" dur="1000" fill="hold">
                                          <p:stCondLst>
                                            <p:cond delay="0"/>
                                          </p:stCondLst>
                                        </p:cTn>
                                        <p:tgtEl>
                                          <p:spTgt spid="3">
                                            <p:txEl>
                                              <p:pRg st="3" end="3"/>
                                            </p:txEl>
                                          </p:spTgt>
                                        </p:tgtEl>
                                        <p:attrNameLst>
                                          <p:attrName>ppt_y</p:attrName>
                                        </p:attrNameLst>
                                      </p:cBhvr>
                                    </p:anim>
                                    <p:animRot by="21600000">
                                      <p:cBhvr>
                                        <p:cTn id="41" dur="1000" fill="hold">
                                          <p:stCondLst>
                                            <p:cond delay="0"/>
                                          </p:stCondLst>
                                        </p:cTn>
                                        <p:tgtEl>
                                          <p:spTgt spid="3">
                                            <p:txEl>
                                              <p:pRg st="3" end="3"/>
                                            </p:txEl>
                                          </p:spTgt>
                                        </p:tgtEl>
                                        <p:attrNameLst>
                                          <p:attrName>r</p:attrName>
                                        </p:attrNameLst>
                                      </p:cBhvr>
                                    </p:animRot>
                                  </p:childTnLst>
                                </p:cTn>
                              </p:par>
                            </p:childTnLst>
                          </p:cTn>
                        </p:par>
                      </p:childTnLst>
                    </p:cTn>
                  </p:par>
                  <p:par>
                    <p:cTn id="42" fill="hold">
                      <p:stCondLst>
                        <p:cond delay="indefinite"/>
                      </p:stCondLst>
                      <p:childTnLst>
                        <p:par>
                          <p:cTn id="43" fill="hold">
                            <p:stCondLst>
                              <p:cond delay="0"/>
                            </p:stCondLst>
                            <p:childTnLst>
                              <p:par>
                                <p:cTn id="44" presetID="56" presetClass="entr" presetSubtype="0" fill="hold" grpId="0" nodeType="clickEffect">
                                  <p:stCondLst>
                                    <p:cond delay="0"/>
                                  </p:stCondLst>
                                  <p:iterate type="lt">
                                    <p:tmPct val="10000"/>
                                  </p:iterate>
                                  <p:childTnLst>
                                    <p:set>
                                      <p:cBhvr>
                                        <p:cTn id="45" dur="1" fill="hold">
                                          <p:stCondLst>
                                            <p:cond delay="0"/>
                                          </p:stCondLst>
                                        </p:cTn>
                                        <p:tgtEl>
                                          <p:spTgt spid="3">
                                            <p:txEl>
                                              <p:pRg st="4" end="4"/>
                                            </p:txEl>
                                          </p:spTgt>
                                        </p:tgtEl>
                                        <p:attrNameLst>
                                          <p:attrName>style.visibility</p:attrName>
                                        </p:attrNameLst>
                                      </p:cBhvr>
                                      <p:to>
                                        <p:strVal val="visible"/>
                                      </p:to>
                                    </p:set>
                                    <p:anim by="(-#ppt_w*2)" calcmode="lin" valueType="num">
                                      <p:cBhvr rctx="PPT">
                                        <p:cTn id="46" dur="500" autoRev="1" fill="hold">
                                          <p:stCondLst>
                                            <p:cond delay="0"/>
                                          </p:stCondLst>
                                        </p:cTn>
                                        <p:tgtEl>
                                          <p:spTgt spid="3">
                                            <p:txEl>
                                              <p:pRg st="4" end="4"/>
                                            </p:txEl>
                                          </p:spTgt>
                                        </p:tgtEl>
                                        <p:attrNameLst>
                                          <p:attrName>ppt_w</p:attrName>
                                        </p:attrNameLst>
                                      </p:cBhvr>
                                    </p:anim>
                                    <p:anim by="(#ppt_w*0.50)" calcmode="lin" valueType="num">
                                      <p:cBhvr>
                                        <p:cTn id="47" dur="500" decel="50000" autoRev="1" fill="hold">
                                          <p:stCondLst>
                                            <p:cond delay="0"/>
                                          </p:stCondLst>
                                        </p:cTn>
                                        <p:tgtEl>
                                          <p:spTgt spid="3">
                                            <p:txEl>
                                              <p:pRg st="4" end="4"/>
                                            </p:txEl>
                                          </p:spTgt>
                                        </p:tgtEl>
                                        <p:attrNameLst>
                                          <p:attrName>ppt_x</p:attrName>
                                        </p:attrNameLst>
                                      </p:cBhvr>
                                    </p:anim>
                                    <p:anim from="(-#ppt_h/2)" to="(#ppt_y)" calcmode="lin" valueType="num">
                                      <p:cBhvr>
                                        <p:cTn id="48" dur="1000" fill="hold">
                                          <p:stCondLst>
                                            <p:cond delay="0"/>
                                          </p:stCondLst>
                                        </p:cTn>
                                        <p:tgtEl>
                                          <p:spTgt spid="3">
                                            <p:txEl>
                                              <p:pRg st="4" end="4"/>
                                            </p:txEl>
                                          </p:spTgt>
                                        </p:tgtEl>
                                        <p:attrNameLst>
                                          <p:attrName>ppt_y</p:attrName>
                                        </p:attrNameLst>
                                      </p:cBhvr>
                                    </p:anim>
                                    <p:animRot by="21600000">
                                      <p:cBhvr>
                                        <p:cTn id="49" dur="1000" fill="hold">
                                          <p:stCondLst>
                                            <p:cond delay="0"/>
                                          </p:stCondLst>
                                        </p:cTn>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228600"/>
            <a:ext cx="4419600" cy="9144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bn-IN" b="1" dirty="0" smtClean="0">
                <a:ln w="11430"/>
                <a:solidFill>
                  <a:schemeClr val="tx1"/>
                </a:solidFill>
                <a:effectLst>
                  <a:outerShdw blurRad="50800" dist="39000" dir="5460000" algn="tl">
                    <a:srgbClr val="000000">
                      <a:alpha val="38000"/>
                    </a:srgbClr>
                  </a:outerShdw>
                </a:effectLst>
                <a:latin typeface="SutonnyOMJ" pitchFamily="2" charset="0"/>
                <a:cs typeface="SutonnyOMJ" pitchFamily="2" charset="0"/>
              </a:rPr>
              <a:t>ছবির দিকে লক্ষ করি</a:t>
            </a:r>
            <a:endParaRPr lang="en-US" b="1" dirty="0">
              <a:ln w="11430"/>
              <a:solidFill>
                <a:schemeClr val="tx1"/>
              </a:solidFill>
              <a:effectLst>
                <a:outerShdw blurRad="50800" dist="39000" dir="5460000" algn="tl">
                  <a:srgbClr val="000000">
                    <a:alpha val="38000"/>
                  </a:srgbClr>
                </a:outerShdw>
              </a:effectLst>
              <a:latin typeface="SutonnyOMJ" pitchFamily="2" charset="0"/>
              <a:cs typeface="SutonnyOMJ" pitchFamily="2" charset="0"/>
            </a:endParaRPr>
          </a:p>
        </p:txBody>
      </p:sp>
      <p:pic>
        <p:nvPicPr>
          <p:cNvPr id="5" name="Picture 3" descr="C:\Users\HP\Pictures\computer abacus.GIF"/>
          <p:cNvPicPr>
            <a:picLocks noChangeAspect="1" noChangeArrowheads="1"/>
          </p:cNvPicPr>
          <p:nvPr/>
        </p:nvPicPr>
        <p:blipFill>
          <a:blip r:embed="rId2"/>
          <a:srcRect/>
          <a:stretch>
            <a:fillRect/>
          </a:stretch>
        </p:blipFill>
        <p:spPr bwMode="auto">
          <a:xfrm>
            <a:off x="685800" y="1143000"/>
            <a:ext cx="7696200" cy="4495800"/>
          </a:xfrm>
          <a:prstGeom prst="rect">
            <a:avLst/>
          </a:prstGeom>
          <a:ln>
            <a:noFill/>
          </a:ln>
          <a:effectLst>
            <a:softEdge rad="112500"/>
          </a:effectLst>
        </p:spPr>
      </p:pic>
      <p:sp>
        <p:nvSpPr>
          <p:cNvPr id="4" name="Rectangle 3"/>
          <p:cNvSpPr/>
          <p:nvPr/>
        </p:nvSpPr>
        <p:spPr>
          <a:xfrm>
            <a:off x="3048000" y="5791200"/>
            <a:ext cx="3200400" cy="60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smtClean="0">
                <a:solidFill>
                  <a:srgbClr val="FFFF00"/>
                </a:solidFill>
                <a:latin typeface="SutonnyOMJ" pitchFamily="2" charset="0"/>
                <a:cs typeface="SutonnyOMJ" pitchFamily="2" charset="0"/>
              </a:rPr>
              <a:t>প্রথম গণণা যন্ত্র</a:t>
            </a:r>
            <a:endParaRPr lang="en-US" sz="3600" dirty="0">
              <a:solidFill>
                <a:srgbClr val="FFFF00"/>
              </a:solidFill>
              <a:latin typeface="SutonnyOMJ" pitchFamily="2" charset="0"/>
              <a:cs typeface="SutonnyOMJ" pitchFamily="2" charset="0"/>
            </a:endParaRPr>
          </a:p>
        </p:txBody>
      </p:sp>
    </p:spTree>
  </p:cSld>
  <p:clrMapOvr>
    <a:masterClrMapping/>
  </p:clrMapOvr>
  <p:transition spd="slow" advTm="189000">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4114800"/>
            <a:ext cx="5410200" cy="1214651"/>
          </a:xfrm>
        </p:spPr>
        <p:txBody>
          <a:bodyPr>
            <a:normAutofit fontScale="25000" lnSpcReduction="20000"/>
          </a:bodyPr>
          <a:lstStyle/>
          <a:p>
            <a:pPr algn="ctr"/>
            <a:endParaRPr lang="bn-IN" sz="6400" dirty="0" smtClean="0">
              <a:solidFill>
                <a:schemeClr val="tx1">
                  <a:lumMod val="95000"/>
                </a:schemeClr>
              </a:solidFill>
              <a:latin typeface="SutonnyOMJ" pitchFamily="2" charset="0"/>
              <a:cs typeface="SutonnyOMJ" pitchFamily="2" charset="0"/>
            </a:endParaRPr>
          </a:p>
          <a:p>
            <a:pPr algn="ctr"/>
            <a:r>
              <a:rPr lang="bn-IN" sz="12800" dirty="0" smtClean="0">
                <a:solidFill>
                  <a:schemeClr val="tx1">
                    <a:lumMod val="95000"/>
                  </a:schemeClr>
                </a:solidFill>
                <a:latin typeface="SutonnyOMJ" pitchFamily="2" charset="0"/>
                <a:cs typeface="SutonnyOMJ" pitchFamily="2" charset="0"/>
              </a:rPr>
              <a:t>প্রথম </a:t>
            </a:r>
            <a:r>
              <a:rPr lang="bn-IN" sz="21600" dirty="0" smtClean="0">
                <a:solidFill>
                  <a:schemeClr val="tx1">
                    <a:lumMod val="95000"/>
                  </a:schemeClr>
                </a:solidFill>
                <a:latin typeface="SutonnyOMJ" pitchFamily="2" charset="0"/>
                <a:cs typeface="SutonnyOMJ" pitchFamily="2" charset="0"/>
              </a:rPr>
              <a:t>গণনাকারী</a:t>
            </a:r>
            <a:r>
              <a:rPr lang="bn-IN" sz="12800" dirty="0" smtClean="0">
                <a:solidFill>
                  <a:schemeClr val="tx1">
                    <a:lumMod val="95000"/>
                  </a:schemeClr>
                </a:solidFill>
                <a:latin typeface="SutonnyOMJ" pitchFamily="2" charset="0"/>
                <a:cs typeface="SutonnyOMJ" pitchFamily="2" charset="0"/>
              </a:rPr>
              <a:t> যন্ত্রের নাম কী?</a:t>
            </a:r>
            <a:r>
              <a:rPr lang="bn-IN" sz="6400" dirty="0" smtClean="0">
                <a:solidFill>
                  <a:schemeClr val="tx1">
                    <a:lumMod val="95000"/>
                  </a:schemeClr>
                </a:solidFill>
                <a:latin typeface="SutonnyOMJ" pitchFamily="2" charset="0"/>
                <a:cs typeface="SutonnyOMJ" pitchFamily="2" charset="0"/>
              </a:rPr>
              <a:t> </a:t>
            </a:r>
            <a:endParaRPr lang="bn-IN" dirty="0" smtClean="0">
              <a:solidFill>
                <a:schemeClr val="tx1">
                  <a:lumMod val="95000"/>
                </a:schemeClr>
              </a:solidFill>
              <a:latin typeface="SutonnyOMJ" pitchFamily="2" charset="0"/>
              <a:cs typeface="SutonnyOMJ" pitchFamily="2" charset="0"/>
            </a:endParaRPr>
          </a:p>
          <a:p>
            <a:pPr algn="ctr"/>
            <a:endParaRPr lang="bn-IN" sz="5800" dirty="0" smtClean="0">
              <a:solidFill>
                <a:schemeClr val="tx1">
                  <a:lumMod val="95000"/>
                </a:schemeClr>
              </a:solidFill>
              <a:latin typeface="SutonnyOMJ" pitchFamily="2" charset="0"/>
              <a:cs typeface="SutonnyOMJ" pitchFamily="2" charset="0"/>
            </a:endParaRPr>
          </a:p>
          <a:p>
            <a:endParaRPr lang="en-US" dirty="0">
              <a:latin typeface="SutonnyOMJ" pitchFamily="2" charset="0"/>
              <a:cs typeface="SutonnyOMJ" pitchFamily="2" charset="0"/>
            </a:endParaRPr>
          </a:p>
        </p:txBody>
      </p:sp>
      <p:sp>
        <p:nvSpPr>
          <p:cNvPr id="4" name="TextBox 3"/>
          <p:cNvSpPr txBox="1"/>
          <p:nvPr/>
        </p:nvSpPr>
        <p:spPr>
          <a:xfrm>
            <a:off x="685800" y="1182469"/>
            <a:ext cx="2286000" cy="646331"/>
          </a:xfrm>
          <a:prstGeom prst="rect">
            <a:avLst/>
          </a:prstGeom>
          <a:noFill/>
        </p:spPr>
        <p:txBody>
          <a:bodyPr wrap="square" rtlCol="0">
            <a:spAutoFit/>
          </a:bodyPr>
          <a:lstStyle/>
          <a:p>
            <a:pPr algn="ctr"/>
            <a:r>
              <a:rPr lang="en-US" sz="3600" dirty="0" err="1" smtClean="0">
                <a:latin typeface="SutonnyOMJ" pitchFamily="2" charset="0"/>
                <a:cs typeface="SutonnyOMJ" pitchFamily="2" charset="0"/>
              </a:rPr>
              <a:t>একক</a:t>
            </a:r>
            <a:r>
              <a:rPr lang="en-US" sz="3600" dirty="0" smtClean="0">
                <a:latin typeface="SutonnyOMJ" pitchFamily="2" charset="0"/>
                <a:cs typeface="SutonnyOMJ" pitchFamily="2" charset="0"/>
              </a:rPr>
              <a:t> </a:t>
            </a:r>
            <a:r>
              <a:rPr lang="en-US" sz="3600" dirty="0" err="1" smtClean="0">
                <a:latin typeface="SutonnyOMJ" pitchFamily="2" charset="0"/>
                <a:cs typeface="SutonnyOMJ" pitchFamily="2" charset="0"/>
              </a:rPr>
              <a:t>কাজ</a:t>
            </a:r>
            <a:endParaRPr lang="en-US" dirty="0">
              <a:latin typeface="SutonnyOMJ" pitchFamily="2" charset="0"/>
              <a:cs typeface="SutonnyOMJ" pitchFamily="2" charset="0"/>
            </a:endParaRPr>
          </a:p>
        </p:txBody>
      </p:sp>
      <p:pic>
        <p:nvPicPr>
          <p:cNvPr id="7" name="Picture 6"/>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684343" y="1371399"/>
            <a:ext cx="3546713" cy="23644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 xmlns:p14="http://schemas.microsoft.com/office/powerpoint/2010/main" val="3193081008"/>
      </p:ext>
    </p:extLst>
  </p:cSld>
  <p:clrMapOvr>
    <a:masterClrMapping/>
  </p:clrMapOvr>
  <p:transition spd="slow" advTm="189000">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par>
                                <p:cTn id="8" presetID="21"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4)">
                                      <p:cBhvr>
                                        <p:cTn id="10" dur="2000"/>
                                        <p:tgtEl>
                                          <p:spTgt spid="7"/>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heel(4)">
                                      <p:cBhvr>
                                        <p:cTn id="13"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0"/>
            <a:ext cx="4743450" cy="838255"/>
          </a:xfrm>
        </p:spPr>
        <p:txBody>
          <a:bodyPr>
            <a:noAutofit/>
          </a:bodyPr>
          <a:lstStyle/>
          <a:p>
            <a:pPr algn="ctr"/>
            <a:r>
              <a:rPr lang="bn-IN" sz="5400" dirty="0" smtClean="0">
                <a:solidFill>
                  <a:schemeClr val="tx1"/>
                </a:solidFill>
                <a:latin typeface="SutonnyOMJ" pitchFamily="2" charset="0"/>
                <a:cs typeface="SutonnyOMJ" pitchFamily="2" charset="0"/>
              </a:rPr>
              <a:t>ছবির দিকে লক্ষ করি</a:t>
            </a:r>
            <a:endParaRPr lang="en-US" sz="5400" dirty="0">
              <a:solidFill>
                <a:schemeClr val="tx1"/>
              </a:solidFill>
              <a:latin typeface="SutonnyOMJ" pitchFamily="2" charset="0"/>
              <a:cs typeface="SutonnyOMJ" pitchFamily="2" charset="0"/>
            </a:endParaRPr>
          </a:p>
        </p:txBody>
      </p:sp>
      <p:sp>
        <p:nvSpPr>
          <p:cNvPr id="3" name="Subtitle 2"/>
          <p:cNvSpPr>
            <a:spLocks noGrp="1"/>
          </p:cNvSpPr>
          <p:nvPr>
            <p:ph type="subTitle" idx="1"/>
          </p:nvPr>
        </p:nvSpPr>
        <p:spPr>
          <a:xfrm>
            <a:off x="685800" y="3352800"/>
            <a:ext cx="7848600" cy="3276600"/>
          </a:xfrm>
          <a:solidFill>
            <a:srgbClr val="FFFF00"/>
          </a:solidFill>
        </p:spPr>
        <p:style>
          <a:lnRef idx="3">
            <a:schemeClr val="lt1"/>
          </a:lnRef>
          <a:fillRef idx="1">
            <a:schemeClr val="accent6"/>
          </a:fillRef>
          <a:effectRef idx="1">
            <a:schemeClr val="accent6"/>
          </a:effectRef>
          <a:fontRef idx="minor">
            <a:schemeClr val="lt1"/>
          </a:fontRef>
        </p:style>
        <p:txBody>
          <a:bodyPr>
            <a:noAutofit/>
          </a:bodyPr>
          <a:lstStyle/>
          <a:p>
            <a:pPr algn="ctr"/>
            <a:endParaRPr lang="bn-IN" sz="2000" b="1" dirty="0" smtClean="0">
              <a:solidFill>
                <a:schemeClr val="bg1"/>
              </a:solidFill>
              <a:latin typeface="SutonnyOMJ" pitchFamily="2" charset="0"/>
              <a:cs typeface="SutonnyOMJ" pitchFamily="2" charset="0"/>
            </a:endParaRPr>
          </a:p>
          <a:p>
            <a:pPr algn="ctr"/>
            <a:r>
              <a:rPr lang="bn-IN" sz="2400" b="1" dirty="0" smtClean="0">
                <a:solidFill>
                  <a:schemeClr val="bg1"/>
                </a:solidFill>
                <a:latin typeface="SutonnyOMJ" pitchFamily="2" charset="0"/>
                <a:cs typeface="SutonnyOMJ" pitchFamily="2" charset="0"/>
              </a:rPr>
              <a:t>স্প্রেডশীটের আভিধানিক অর্থ ছড়ানো বড় মাপের কাগজ।অসংখ্য রো কলাম সন্নিবেশিত ঘর আছে যা দ্বারা আমরা জটিল জটিল হিসাব-নিকাশের কাজ অতি দ্রুত সময়ের মধ্যে করতে পারি ।স্কুলের রেজাল্ট শীট তৈরি করা থেকে শুরু করে ব্যাবসা প্রতিষ্ঠানের আর্থিক হিসাব সংরক্ষণের জন্য স্পেডশীটের ব্যাবহার জনপ্রিয় হয়ে উঠছে।স্প্রেডশীট হলো এক ধরণের অ্যাপলিকেশন কম্পিউটার প্রোগ্রাম।এটিকে কখনো কখনো ওয়ার্কবুক বলা হয়।একটি রেজিস্টার খাতায় যেমন অনেকগুলো পৃষ্ঠা থাকে,তেমনি একটি ওয়ার্কবুকে অনেকগুলো ওয়ার্কশীট থাকে একেকটা ওয়ার্কশীটে বহুসংখ্যক সারি </a:t>
            </a:r>
            <a:r>
              <a:rPr lang="en-US" sz="2400" b="1" dirty="0" smtClean="0">
                <a:solidFill>
                  <a:schemeClr val="bg1"/>
                </a:solidFill>
                <a:latin typeface="SutonnyOMJ" pitchFamily="2" charset="0"/>
                <a:cs typeface="SutonnyOMJ" pitchFamily="2" charset="0"/>
              </a:rPr>
              <a:t>(Row) </a:t>
            </a:r>
            <a:r>
              <a:rPr lang="bn-IN" sz="2400" b="1" dirty="0" smtClean="0">
                <a:solidFill>
                  <a:schemeClr val="bg1"/>
                </a:solidFill>
                <a:latin typeface="SutonnyOMJ" pitchFamily="2" charset="0"/>
                <a:cs typeface="SutonnyOMJ" pitchFamily="2" charset="0"/>
              </a:rPr>
              <a:t>ও কলাম </a:t>
            </a:r>
            <a:r>
              <a:rPr lang="en-US" sz="2400" b="1" dirty="0" smtClean="0">
                <a:solidFill>
                  <a:schemeClr val="bg1"/>
                </a:solidFill>
                <a:latin typeface="SutonnyOMJ" pitchFamily="2" charset="0"/>
                <a:cs typeface="SutonnyOMJ" pitchFamily="2" charset="0"/>
              </a:rPr>
              <a:t>(Column)</a:t>
            </a:r>
            <a:r>
              <a:rPr lang="bn-IN" sz="2400" b="1" dirty="0" smtClean="0">
                <a:solidFill>
                  <a:schemeClr val="bg1"/>
                </a:solidFill>
                <a:latin typeface="SutonnyOMJ" pitchFamily="2" charset="0"/>
                <a:cs typeface="SutonnyOMJ" pitchFamily="2" charset="0"/>
              </a:rPr>
              <a:t> থাকে।</a:t>
            </a:r>
            <a:endParaRPr lang="en-US" sz="2400" b="1" dirty="0">
              <a:solidFill>
                <a:schemeClr val="bg1"/>
              </a:solidFill>
              <a:latin typeface="SutonnyOMJ" pitchFamily="2" charset="0"/>
              <a:cs typeface="SutonnyOMJ" pitchFamily="2" charset="0"/>
            </a:endParaRPr>
          </a:p>
        </p:txBody>
      </p:sp>
      <p:pic>
        <p:nvPicPr>
          <p:cNvPr id="3074" name="Picture 2" descr="C:\Users\HP\Pictures\01_ExcelWindow.png"/>
          <p:cNvPicPr>
            <a:picLocks noChangeAspect="1" noChangeArrowheads="1"/>
          </p:cNvPicPr>
          <p:nvPr/>
        </p:nvPicPr>
        <p:blipFill>
          <a:blip r:embed="rId2"/>
          <a:srcRect/>
          <a:stretch>
            <a:fillRect/>
          </a:stretch>
        </p:blipFill>
        <p:spPr bwMode="auto">
          <a:xfrm>
            <a:off x="685800" y="1143001"/>
            <a:ext cx="7772400" cy="2133600"/>
          </a:xfrm>
          <a:prstGeom prst="rect">
            <a:avLst/>
          </a:prstGeom>
          <a:noFill/>
        </p:spPr>
      </p:pic>
    </p:spTree>
  </p:cSld>
  <p:clrMapOvr>
    <a:masterClrMapping/>
  </p:clrMapOvr>
  <p:transition spd="slow" advTm="240000">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strips(downLeft)">
                                      <p:cBhvr>
                                        <p:cTn id="14" dur="1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iterate type="lt">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066799"/>
          </a:xfrm>
        </p:spPr>
        <p:txBody>
          <a:bodyPr/>
          <a:lstStyle/>
          <a:p>
            <a:pPr algn="ctr"/>
            <a:r>
              <a:rPr lang="bn-IN" dirty="0" smtClean="0">
                <a:latin typeface="SutonnyOMJ" pitchFamily="2" charset="0"/>
                <a:cs typeface="SutonnyOMJ" pitchFamily="2" charset="0"/>
              </a:rPr>
              <a:t> </a:t>
            </a:r>
            <a:endParaRPr lang="en-US" dirty="0">
              <a:latin typeface="SutonnyOMJ" pitchFamily="2" charset="0"/>
              <a:cs typeface="SutonnyOMJ" pitchFamily="2" charset="0"/>
            </a:endParaRPr>
          </a:p>
        </p:txBody>
      </p:sp>
      <p:sp>
        <p:nvSpPr>
          <p:cNvPr id="3" name="Subtitle 2"/>
          <p:cNvSpPr>
            <a:spLocks noGrp="1"/>
          </p:cNvSpPr>
          <p:nvPr>
            <p:ph type="subTitle" idx="1"/>
          </p:nvPr>
        </p:nvSpPr>
        <p:spPr>
          <a:xfrm>
            <a:off x="685800" y="4191000"/>
            <a:ext cx="7772400" cy="1295400"/>
          </a:xfrm>
        </p:spPr>
        <p:txBody>
          <a:bodyPr>
            <a:normAutofit fontScale="25000" lnSpcReduction="20000"/>
          </a:bodyPr>
          <a:lstStyle/>
          <a:p>
            <a:pPr algn="ctr"/>
            <a:endParaRPr lang="bn-IN" sz="3600" dirty="0" smtClean="0">
              <a:solidFill>
                <a:schemeClr val="tx1"/>
              </a:solidFill>
              <a:latin typeface="SutonnyOMJ" pitchFamily="2" charset="0"/>
              <a:cs typeface="SutonnyOMJ" pitchFamily="2" charset="0"/>
            </a:endParaRPr>
          </a:p>
          <a:p>
            <a:pPr algn="ctr"/>
            <a:endParaRPr lang="bn-IN" sz="14400" dirty="0" smtClean="0">
              <a:solidFill>
                <a:schemeClr val="tx1"/>
              </a:solidFill>
              <a:latin typeface="SutonnyOMJ" pitchFamily="2" charset="0"/>
              <a:cs typeface="SutonnyOMJ" pitchFamily="2" charset="0"/>
            </a:endParaRPr>
          </a:p>
          <a:p>
            <a:pPr algn="ctr"/>
            <a:r>
              <a:rPr lang="bn-IN" sz="14400" dirty="0" smtClean="0">
                <a:solidFill>
                  <a:schemeClr val="tx1"/>
                </a:solidFill>
                <a:latin typeface="SutonnyOMJ" pitchFamily="2" charset="0"/>
                <a:cs typeface="SutonnyOMJ" pitchFamily="2" charset="0"/>
              </a:rPr>
              <a:t>স্প্রেডশীটের সুবিধাগুলো খাতায় লিখ।</a:t>
            </a:r>
          </a:p>
        </p:txBody>
      </p:sp>
      <p:sp>
        <p:nvSpPr>
          <p:cNvPr id="5" name="TextBox 4"/>
          <p:cNvSpPr txBox="1"/>
          <p:nvPr/>
        </p:nvSpPr>
        <p:spPr>
          <a:xfrm>
            <a:off x="2133600" y="-152400"/>
            <a:ext cx="4343400" cy="830997"/>
          </a:xfrm>
          <a:prstGeom prst="rect">
            <a:avLst/>
          </a:prstGeom>
          <a:noFill/>
        </p:spPr>
        <p:txBody>
          <a:bodyPr wrap="square" rtlCol="0">
            <a:spAutoFit/>
          </a:bodyPr>
          <a:lstStyle/>
          <a:p>
            <a:pPr algn="ctr"/>
            <a:r>
              <a:rPr lang="bn-IN" sz="4800" dirty="0" smtClean="0">
                <a:latin typeface="SutonnyOMJ" pitchFamily="2" charset="0"/>
                <a:cs typeface="SutonnyOMJ" pitchFamily="2" charset="0"/>
              </a:rPr>
              <a:t>জোড়ায় কাজ</a:t>
            </a:r>
            <a:endParaRPr lang="en-US" sz="2800" dirty="0">
              <a:latin typeface="SutonnyOMJ" pitchFamily="2" charset="0"/>
              <a:cs typeface="SutonnyOMJ" pitchFamily="2" charset="0"/>
            </a:endParaRPr>
          </a:p>
        </p:txBody>
      </p:sp>
      <p:pic>
        <p:nvPicPr>
          <p:cNvPr id="6" name="Picture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286000" y="1340227"/>
            <a:ext cx="3886200" cy="257460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slow" advTm="180000">
    <p:blind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322</TotalTime>
  <Words>335</Words>
  <Application>Microsoft Office PowerPoint</Application>
  <PresentationFormat>On-screen Show (4:3)</PresentationFormat>
  <Paragraphs>61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Foundry</vt:lpstr>
      <vt:lpstr>সুপ্রিয় শিক্ষার্থীবৃন্দ সবাইকে শুভেচ্ছা </vt:lpstr>
      <vt:lpstr>Slide 2</vt:lpstr>
      <vt:lpstr>এসো ছবিগুলো দেখি </vt:lpstr>
      <vt:lpstr>Slide 4</vt:lpstr>
      <vt:lpstr>শিখনফল</vt:lpstr>
      <vt:lpstr>ছবির দিকে লক্ষ করি</vt:lpstr>
      <vt:lpstr>Slide 7</vt:lpstr>
      <vt:lpstr>ছবির দিকে লক্ষ করি</vt:lpstr>
      <vt:lpstr> </vt:lpstr>
      <vt:lpstr>এসো ছবিগুলো দেখি</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সুপ্রিয় শিক্ষার্থীবৃন্দ সবাইকে শুভেচ্ছা</dc:title>
  <dc:creator>HP</dc:creator>
  <cp:lastModifiedBy>admin</cp:lastModifiedBy>
  <cp:revision>143</cp:revision>
  <dcterms:created xsi:type="dcterms:W3CDTF">2019-07-28T00:26:36Z</dcterms:created>
  <dcterms:modified xsi:type="dcterms:W3CDTF">2023-07-27T05:32:55Z</dcterms:modified>
</cp:coreProperties>
</file>