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4" r:id="rId2"/>
    <p:sldId id="265" r:id="rId3"/>
    <p:sldId id="274" r:id="rId4"/>
    <p:sldId id="266" r:id="rId5"/>
    <p:sldId id="267" r:id="rId6"/>
    <p:sldId id="275" r:id="rId7"/>
    <p:sldId id="283" r:id="rId8"/>
    <p:sldId id="272" r:id="rId9"/>
    <p:sldId id="285" r:id="rId10"/>
    <p:sldId id="276" r:id="rId11"/>
    <p:sldId id="284" r:id="rId12"/>
    <p:sldId id="277" r:id="rId13"/>
    <p:sldId id="286" r:id="rId14"/>
    <p:sldId id="278" r:id="rId15"/>
    <p:sldId id="279" r:id="rId16"/>
    <p:sldId id="280" r:id="rId17"/>
    <p:sldId id="281" r:id="rId18"/>
    <p:sldId id="282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3829" autoAdjust="0"/>
  </p:normalViewPr>
  <p:slideViewPr>
    <p:cSldViewPr snapToGrid="0">
      <p:cViewPr>
        <p:scale>
          <a:sx n="76" d="100"/>
          <a:sy n="76" d="100"/>
        </p:scale>
        <p:origin x="-456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CB1F9-32D8-4CD9-992A-BFEFB53CB79D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51064-05F5-49CC-975A-5E2F5814A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3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E9D3B-B907-41BD-8386-7CF38FDCDF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25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8D63B22-F012-45DC-8EA5-43BF6C805C0E}" type="datetimeFigureOut">
              <a:rPr lang="en-US" smtClean="0"/>
              <a:t>7/10/2020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7EE4899-E42C-47F5-9D66-B4F39E0744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tee21021987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92"/>
          <a:stretch/>
        </p:blipFill>
        <p:spPr>
          <a:xfrm>
            <a:off x="0" y="67014"/>
            <a:ext cx="12192000" cy="756285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509493" y="431882"/>
            <a:ext cx="5684980" cy="22836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</a:t>
            </a:r>
            <a:r>
              <a:rPr lang="en-US" sz="1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াগতম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6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72507" y="45845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7030A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7030A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883" y="3598257"/>
            <a:ext cx="46102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মোছাঃ</a:t>
            </a:r>
            <a:r>
              <a:rPr lang="en-US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শাম্মি</a:t>
            </a:r>
            <a:r>
              <a:rPr lang="en-US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আক্তার</a:t>
            </a:r>
            <a:r>
              <a:rPr lang="en-US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প্রভাষক, </a:t>
            </a:r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মুনজুর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কাদের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মহিলা </a:t>
            </a:r>
            <a:r>
              <a:rPr lang="en-US" sz="32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ডিগ্রি</a:t>
            </a:r>
            <a:r>
              <a:rPr lang="en-US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bn-IN" sz="32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বেড়া,পাবনা। </a:t>
            </a:r>
            <a:endParaRPr lang="en-US" sz="32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solidFill>
                  <a:schemeClr val="tx2"/>
                </a:solidFill>
                <a:latin typeface="Arial Narrow" pitchFamily="34" charset="0"/>
                <a:cs typeface="NikoshBAN" pitchFamily="2" charset="0"/>
                <a:hlinkClick r:id="rId3"/>
              </a:rPr>
              <a:t>etee21021987@gmail.com</a:t>
            </a:r>
            <a:r>
              <a:rPr lang="en-US" sz="2000" b="1" dirty="0" smtClean="0">
                <a:solidFill>
                  <a:schemeClr val="tx2"/>
                </a:solidFill>
                <a:latin typeface="Arial Narrow" pitchFamily="34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9644" y="3390089"/>
            <a:ext cx="45081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শ্রেণিঃ একাদশ </a:t>
            </a: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বিষয়ঃ জীববিজ্ঞান ১মপত্র</a:t>
            </a: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নগ্নবীজী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আবৃতবীজী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3" y="0"/>
            <a:ext cx="3953241" cy="356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3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ycas_revoluta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3334" r="20000" b="15334"/>
          <a:stretch>
            <a:fillRect/>
          </a:stretch>
        </p:blipFill>
        <p:spPr bwMode="auto">
          <a:xfrm>
            <a:off x="6365557" y="1139930"/>
            <a:ext cx="5033363" cy="4865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" y="1139930"/>
            <a:ext cx="4865189" cy="48651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6982" y="458373"/>
            <a:ext cx="4865189" cy="7078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13707" y="184104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সাইকাস</a:t>
            </a:r>
            <a:r>
              <a:rPr lang="en-US" sz="8000" dirty="0"/>
              <a:t> </a:t>
            </a:r>
            <a:r>
              <a:rPr lang="en-US" sz="8000" dirty="0" smtClean="0"/>
              <a:t>(</a:t>
            </a:r>
            <a:r>
              <a:rPr lang="en-US" sz="8000" dirty="0" err="1"/>
              <a:t>C</a:t>
            </a:r>
            <a:r>
              <a:rPr lang="en-US" sz="8000" dirty="0" err="1" smtClean="0"/>
              <a:t>ycas</a:t>
            </a:r>
            <a:r>
              <a:rPr lang="en-US" sz="8000" dirty="0" smtClean="0"/>
              <a:t>)</a:t>
            </a:r>
            <a:endParaRPr lang="en-US" sz="8000" dirty="0"/>
          </a:p>
        </p:txBody>
      </p:sp>
      <p:sp>
        <p:nvSpPr>
          <p:cNvPr id="2" name="TextBox 1"/>
          <p:cNvSpPr txBox="1"/>
          <p:nvPr/>
        </p:nvSpPr>
        <p:spPr>
          <a:xfrm>
            <a:off x="4070959" y="501041"/>
            <a:ext cx="2417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SG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42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78402" y="321745"/>
            <a:ext cx="2732315" cy="88310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bn-BD" sz="6000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257" y="1775730"/>
            <a:ext cx="992308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………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নগ্নবীজী 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আবৃতবীজী উদ্ভিদ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i="1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Cycas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কী এবং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শ্রেনীবিন্যাস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Cycas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-র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দৈহিক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Cycas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 কেন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জীবাশ্ম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বলা হয় তা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Cycas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বিশ্লেষ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2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7231" y="259172"/>
            <a:ext cx="118147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নগ্নবীজী উদ্ভিদ</a:t>
            </a:r>
            <a:r>
              <a:rPr lang="bn-IN" sz="3600" b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 উদ্ভিদের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 হয়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কিন্ত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গর্ভাশয় ও ফল হয় না তাদেরকে নগ্নবীজী উদ্ভিদ বলে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3600" i="1" dirty="0" err="1" smtClean="0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Cycas</a:t>
            </a:r>
            <a:r>
              <a:rPr lang="bn-IN" sz="3600" i="1" dirty="0" smtClean="0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,</a:t>
            </a:r>
            <a:r>
              <a:rPr lang="en-US" sz="3600" i="1" dirty="0" err="1" smtClean="0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Pinas</a:t>
            </a:r>
            <a:r>
              <a:rPr lang="en-US" sz="3600" i="1" dirty="0" smtClean="0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 etc.</a:t>
            </a:r>
            <a:endParaRPr lang="bn-IN" sz="36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b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আবৃতবীজী উদ্ভিদঃ 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সকল উদ্ভিদের ফুলে গর্ভাশয় উৎপন্ন হয় এবং ফলের ভিতরে বীজ আবৃত অবস্থায় থাকে 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 আবৃতবীজী 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 বলে। 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ধান,ছোলা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7231" y="3372014"/>
            <a:ext cx="1102256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en-US" sz="3600" i="1" dirty="0" err="1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Cycas</a:t>
            </a:r>
            <a:r>
              <a:rPr lang="en-US" sz="3600" dirty="0">
                <a:latin typeface="SutonnyMJ" pitchFamily="2" charset="0"/>
                <a:ea typeface="NikoshBAN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বহুবর্ষজীবি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নগ্নবীজী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উদ্ভিদ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পাহাড়ের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উপর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‍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শুষ্কস্থানে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জন্মে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</a:p>
          <a:p>
            <a:pPr algn="just">
              <a:defRPr/>
            </a:pP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সমতল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ভূমিতেও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সাইকাস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চাষ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</a:p>
          <a:p>
            <a:pPr algn="just">
              <a:defRPr/>
            </a:pP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উ</a:t>
            </a:r>
            <a:r>
              <a:rPr lang="bn-BD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ষ্ণ ও আর্দ্র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আবহাওয়ায়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এদের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ভালো</a:t>
            </a:r>
            <a:r>
              <a:rPr lang="en-US" sz="3600" dirty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</a:rPr>
              <a:t>। </a:t>
            </a:r>
            <a:endParaRPr lang="en-GB" sz="3600" dirty="0"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</a:endParaRPr>
          </a:p>
          <a:p>
            <a:pPr lvl="1" algn="just">
              <a:defRPr/>
            </a:pPr>
            <a:endParaRPr lang="en-US" sz="3600" dirty="0"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6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3039" y="1744765"/>
            <a:ext cx="5198301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0" indent="-914400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Kingdom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Plantae</a:t>
            </a:r>
          </a:p>
          <a:p>
            <a:pPr marL="914400" indent="-914400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Division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Cycadophyta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Cycadopsida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Order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Cycadales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Family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Cycadaceae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Genus – </a:t>
            </a:r>
            <a:r>
              <a:rPr lang="en-US" sz="3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Cycas</a:t>
            </a:r>
            <a:endParaRPr lang="en-US" sz="3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39771" y="1036879"/>
            <a:ext cx="1984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শ্রেনীবিন্যাস</a:t>
            </a:r>
            <a:endParaRPr lang="bn-IN" sz="4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9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830673" y="158448"/>
            <a:ext cx="3265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 eaLnBrk="1" hangingPunct="1">
              <a:defRPr/>
            </a:pP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গঠন</a:t>
            </a:r>
            <a:r>
              <a:rPr lang="en-US" sz="5400" u="sng" dirty="0">
                <a:latin typeface="SutonnyMJ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বৈশিষ্ট্য</a:t>
            </a:r>
            <a:endParaRPr lang="en-US" sz="5400" u="sng" dirty="0">
              <a:latin typeface="SutonnyMJ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914130" y="1446277"/>
            <a:ext cx="6672445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rIns="0">
            <a:spAutoFit/>
          </a:bodyPr>
          <a:lstStyle/>
          <a:p>
            <a:pPr marL="457200" indent="-45720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স্পোরোফাইট</a:t>
            </a:r>
            <a:endParaRPr lang="bn-IN" sz="32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দেহ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মূল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কান্ড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পাতায়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বিভক্ত</a:t>
            </a:r>
            <a:endParaRPr lang="en-US" sz="32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কান্ড</a:t>
            </a:r>
            <a:r>
              <a:rPr lang="en-US" alt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৮-১৪ </a:t>
            </a:r>
            <a:r>
              <a:rPr lang="en-US" alt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ফুট</a:t>
            </a:r>
            <a:r>
              <a:rPr lang="en-US" alt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alt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উঁচু</a:t>
            </a:r>
            <a:r>
              <a:rPr lang="en-US" alt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alt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endParaRPr lang="en-US" altLang="en-US" sz="32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কান্ড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সোজা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অশাখ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স্থূল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বেলনাকার</a:t>
            </a:r>
            <a:r>
              <a:rPr lang="bn-BD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এবং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স্থায়ী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পত্রমূল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আচ্ছাদিত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bn-BD" sz="32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algn="just" eaLnBrk="1" hangingPunct="1">
              <a:lnSpc>
                <a:spcPct val="150000"/>
              </a:lnSpc>
              <a:defRPr/>
            </a:pPr>
            <a:endParaRPr lang="en-US" sz="32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" y="0"/>
            <a:ext cx="4340765" cy="643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2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7616" y="1319595"/>
            <a:ext cx="109853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bn-BD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পাতা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সবুজ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পক্ষল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যৌগিক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পর্ণপত্র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বাদামি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রোমশ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শল্কপত্র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কচিপাতায়</a:t>
            </a:r>
            <a:r>
              <a:rPr lang="bn-IN" alt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কুন্ডলিত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(</a:t>
            </a:r>
            <a:r>
              <a:rPr lang="en-US" sz="35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Circinate</a:t>
            </a:r>
            <a:r>
              <a:rPr lang="en-US" sz="35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vernation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)</a:t>
            </a:r>
            <a:r>
              <a:rPr lang="bn-BD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alt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দেখা</a:t>
            </a:r>
            <a:r>
              <a:rPr lang="en-US" alt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alt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যায়</a:t>
            </a:r>
            <a:r>
              <a:rPr lang="en-US" alt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en-US" altLang="en-US" sz="36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pic>
        <p:nvPicPr>
          <p:cNvPr id="3" name="Picture 5" descr="F:\multimedia class\chapter 01\006\gymnosperm\cycas-leaf-f2 just-born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15" y="3073921"/>
            <a:ext cx="5283827" cy="3098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ycas leaf এর ছবির ফলাফ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" t="7083" r="4520" b="6142"/>
          <a:stretch/>
        </p:blipFill>
        <p:spPr bwMode="auto">
          <a:xfrm>
            <a:off x="926926" y="3111499"/>
            <a:ext cx="4835047" cy="309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57616" y="158448"/>
            <a:ext cx="3265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 eaLnBrk="1" hangingPunct="1">
              <a:defRPr/>
            </a:pP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গঠন</a:t>
            </a:r>
            <a:r>
              <a:rPr lang="en-US" sz="5400" u="sng" dirty="0">
                <a:latin typeface="SutonnyMJ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বৈশিষ্ট্য</a:t>
            </a:r>
            <a:endParaRPr lang="en-US" sz="5400" u="sng" dirty="0">
              <a:latin typeface="SutonnyMJ" pitchFamily="2" charset="0"/>
              <a:ea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68239" y="1661936"/>
            <a:ext cx="703169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endParaRPr lang="en-US" sz="32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অস্থানিক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কোরালয়েড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(</a:t>
            </a:r>
            <a:r>
              <a:rPr lang="bn-BD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প্রবালের ন্যায়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)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মূল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বিদ্যমান</a:t>
            </a:r>
            <a:r>
              <a:rPr lang="bn-IN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 </a:t>
            </a:r>
            <a:endParaRPr lang="en-US" sz="32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endParaRPr lang="en-US" sz="32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i="1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Cycas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শীর্ষে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সাপের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ফনার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ন্যায়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স্ত্রীরেণু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endParaRPr lang="en-US" sz="32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62903" y="1553227"/>
            <a:ext cx="3733734" cy="2509256"/>
            <a:chOff x="783756" y="559138"/>
            <a:chExt cx="4305337" cy="281988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1325" y="559138"/>
              <a:ext cx="2757768" cy="281988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99"/>
            <a:stretch/>
          </p:blipFill>
          <p:spPr>
            <a:xfrm>
              <a:off x="783756" y="828568"/>
              <a:ext cx="1991122" cy="228102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90" y="4075010"/>
            <a:ext cx="4391696" cy="2215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433889" y="179110"/>
            <a:ext cx="3649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 eaLnBrk="1" hangingPunct="1">
              <a:defRPr/>
            </a:pP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গঠন</a:t>
            </a:r>
            <a:r>
              <a:rPr lang="en-US" sz="5400" u="sng" dirty="0">
                <a:latin typeface="SutonnyMJ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বৈশিষ্ট্য</a:t>
            </a:r>
            <a:endParaRPr lang="en-US" sz="5400" u="sng" dirty="0">
              <a:latin typeface="SutonnyMJ" pitchFamily="2" charset="0"/>
              <a:ea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21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18695" y="1391978"/>
            <a:ext cx="65920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হেটারোস্পোরিক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অর্থা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ৎ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যৌন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জননে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মাইক্রোস্পোর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মেগাস্পোর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সৃস্টি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করে</a:t>
            </a:r>
            <a:r>
              <a:rPr lang="bn-IN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3600" baseline="-250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শুক্রাণু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সর্ববৃহ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ৎ,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সচল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বহু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ফ্লাজেলাযুক্ত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। </a:t>
            </a:r>
            <a:endParaRPr lang="en-US" sz="3600" dirty="0" smtClean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endParaRPr lang="en-US" sz="36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বীজ হয়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বীজ নগ্ন অবস্থায় থাকে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8" b="4484"/>
          <a:stretch/>
        </p:blipFill>
        <p:spPr>
          <a:xfrm>
            <a:off x="893658" y="1683705"/>
            <a:ext cx="1830268" cy="21086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926" y="1701721"/>
            <a:ext cx="1735340" cy="20906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" r="5604"/>
          <a:stretch/>
        </p:blipFill>
        <p:spPr>
          <a:xfrm>
            <a:off x="866461" y="3792378"/>
            <a:ext cx="1830268" cy="1645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9022" r="10360" b="11336"/>
          <a:stretch/>
        </p:blipFill>
        <p:spPr>
          <a:xfrm>
            <a:off x="2619104" y="3765151"/>
            <a:ext cx="1632450" cy="16724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6247" y="141532"/>
            <a:ext cx="3265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 eaLnBrk="1" hangingPunct="1">
              <a:defRPr/>
            </a:pP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গঠন</a:t>
            </a:r>
            <a:r>
              <a:rPr lang="en-US" sz="5400" u="sng" dirty="0">
                <a:latin typeface="SutonnyMJ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বৈশিষ্ট্য</a:t>
            </a:r>
            <a:endParaRPr lang="en-US" sz="5400" u="sng" dirty="0">
              <a:latin typeface="SutonnyMJ" pitchFamily="2" charset="0"/>
              <a:ea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9589" y="399534"/>
            <a:ext cx="319670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tabLst>
                <a:tab pos="3259138" algn="l"/>
              </a:tabLst>
              <a:defRPr/>
            </a:pPr>
            <a:r>
              <a:rPr lang="bn-BD" sz="5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জীবন্ত জীবাশ্ম </a:t>
            </a:r>
            <a:endParaRPr lang="en-US" sz="5400" u="sng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2137" y="1562971"/>
            <a:ext cx="110276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বর্তমান কালের কোন জীবিত উদ্ভিদের বৈশিষ্ট্য অতীত কালের কোন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জীবাশ্ম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বৈশিষ্ট্যর সাথে মিলসম্পন্ন হলে তাকে জীবন্ত জীবাশ্ম বলা হয়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Cycas</a:t>
            </a:r>
            <a:r>
              <a:rPr lang="en-US" sz="3600" i="1" dirty="0">
                <a:latin typeface="Times New Roman" pitchFamily="18" charset="0"/>
                <a:ea typeface="NikoshBAN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জীবন্ত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জীবাশ্ম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Living fossil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82137" y="3855121"/>
            <a:ext cx="112018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None/>
            </a:pP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Cycas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cycadales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অন্তর্গত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সোজোয়িক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যুগে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Cycadales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বর্গের অনেক উদ্ভিদ পৃথিবীব্যাপী বিস্তৃত ছিল।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এদের অনেকেই এখন বিলুপ্ত।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এদেরকে পাওয়া যায়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জীবাশ্ম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(fossil)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হিসেবে।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 বর্গের Cycas সহ ৯টি গ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ণের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প্রায় ১০০টি প্রজাতি এখনো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পৃথিবীর বুকে টিকে আছে।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এদের অনেক  বৈশিষ্ট্য সেই আদি কালের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বিলুপ্ত জীবাশ্ম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Cycadales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-এর বৈশিষ্ট্যর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অনুরূপ এবং আদি প্রকৃতির।</a:t>
            </a:r>
            <a:endParaRPr lang="bn-BD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8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9809" y="472073"/>
            <a:ext cx="406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>
              <a:defRPr/>
            </a:pPr>
            <a:r>
              <a:rPr lang="en-US" sz="4800" b="1" i="1" u="sng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Cycas</a:t>
            </a:r>
            <a:r>
              <a:rPr lang="en-US" sz="48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4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জনন</a:t>
            </a:r>
            <a:endParaRPr lang="en-US" sz="6000" b="1" dirty="0">
              <a:solidFill>
                <a:srgbClr val="8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0209" y="2092106"/>
            <a:ext cx="6807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en-US" sz="3600" i="1" dirty="0" err="1">
                <a:latin typeface="Times New Roman" pitchFamily="18" charset="0"/>
                <a:cs typeface="Times New Roman" pitchFamily="18" charset="0"/>
              </a:rPr>
              <a:t>Cycas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এর জনন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None/>
              <a:defRPr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অঙ্গজ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জনন</a:t>
            </a:r>
            <a:endParaRPr lang="en-US" sz="36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1143000" lvl="2" indent="-228600"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জনন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9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46829" y="572102"/>
            <a:ext cx="31358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১.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অঙ্গজ</a:t>
            </a:r>
            <a:r>
              <a:rPr lang="en-US" sz="40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জনন</a:t>
            </a:r>
            <a:r>
              <a:rPr lang="bn-IN" sz="40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ঃ</a:t>
            </a:r>
            <a:endParaRPr lang="en-US" sz="40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2393" y="1279988"/>
            <a:ext cx="113596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কান্ডে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মুকুল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যা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অন্যত্র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রোপন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করলে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নতুন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পূর্ণাঙ্গ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উদ্ভিদে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পরিণত</a:t>
            </a:r>
            <a:r>
              <a:rPr lang="en-US" sz="36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ycas_bu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r="12011"/>
          <a:stretch/>
        </p:blipFill>
        <p:spPr bwMode="auto">
          <a:xfrm>
            <a:off x="2045025" y="2317316"/>
            <a:ext cx="7171050" cy="312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4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313" y="408439"/>
            <a:ext cx="26198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 eaLnBrk="1" hangingPunct="1">
              <a:defRPr/>
            </a:pPr>
            <a:r>
              <a:rPr lang="en-US" sz="4800" b="1" u="sng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যৌন</a:t>
            </a:r>
            <a:r>
              <a:rPr lang="en-US" sz="4800" b="1" u="sng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জনন</a:t>
            </a:r>
            <a:endParaRPr lang="en-US" sz="4800" b="1" u="sng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1457" y="2351302"/>
            <a:ext cx="713712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u="sng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পুং উদ্ভিদঃ</a:t>
            </a:r>
            <a:endParaRPr lang="en-US" sz="3200" b="1" u="sng" dirty="0" smtClean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পুং উদ্ভিদের মাথায় দেখা যায় একটি মোচাকৃতি অংশ। এটি 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পুংস্ট্রোবিলাস। </a:t>
            </a:r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পুংস্ট্রোবিলাস অসংখ্য পুং রেণুপত্র (</a:t>
            </a:r>
            <a:r>
              <a:rPr lang="en-US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microsporophyll) </a:t>
            </a:r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একত্রিত হয়ে তৈরি হয়।</a:t>
            </a:r>
            <a:endParaRPr lang="bn-BD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পুংরেণুপত্রের উপরে অনেক স্পোরাঞ্জিয়া তৈরি হয়। </a:t>
            </a:r>
            <a:r>
              <a:rPr lang="en-US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-৫ 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স্পোরাঞ্জিয়া </a:t>
            </a:r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একত্রে অবস্থান করে। এদের সোরাস বলে। 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স্পোরাঞ্জিয়ামের ভিতরে স্পোর মাতৃকোষ সৃষ্টি হয়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পুংরেণু</a:t>
            </a:r>
            <a:r>
              <a:rPr lang="en-US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bn-BD" sz="30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শুক্রাণু তৈরি হয়।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r="14953"/>
          <a:stretch/>
        </p:blipFill>
        <p:spPr>
          <a:xfrm>
            <a:off x="6160207" y="135754"/>
            <a:ext cx="3125823" cy="23509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43414" y="5427469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পুংরেণুপত্র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106" y="2486746"/>
            <a:ext cx="3388361" cy="40077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824358" y="4430777"/>
            <a:ext cx="9458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0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সোরাস</a:t>
            </a:r>
            <a:endParaRPr lang="en-US" sz="2000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0180993" y="4150196"/>
            <a:ext cx="589226" cy="37027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280" y="135756"/>
            <a:ext cx="2495871" cy="235099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24293" y="1297170"/>
            <a:ext cx="52357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Cycas</a:t>
            </a:r>
            <a:r>
              <a:rPr lang="en-US" sz="3600" i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পুং ও স্ত্রী উদ্ভিদ পৃথক। 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5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0416" y="267344"/>
            <a:ext cx="11711835" cy="2677656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0">
            <a:spAutoFit/>
          </a:bodyPr>
          <a:lstStyle/>
          <a:p>
            <a:pPr>
              <a:defRPr/>
            </a:pPr>
            <a:r>
              <a:rPr lang="en-US" sz="4000" b="1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</a:t>
            </a:r>
            <a:r>
              <a:rPr lang="en-US" sz="4000" b="1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</a:t>
            </a:r>
            <a:r>
              <a:rPr lang="bn-IN" sz="4000" b="1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ঃ </a:t>
            </a:r>
          </a:p>
          <a:p>
            <a:pPr>
              <a:defRPr/>
            </a:pP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মাথায়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স্ত্রীরেণুপত্র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এগুলো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ঢিলাভাবে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সজ্জিত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থাকে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স্ত্রীরেণুপত্রের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কিনারে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ডিম্বক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r>
              <a:rPr lang="bn-IN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ডিম্বকের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ভিতর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স্ত্রীরেণু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মাতৃকোষের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হয়।স্ত্রীরেণু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মাতৃকোষ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মায়োসিস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প্রক্রিয়ায়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হ্যাপ্লয়েড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স্ত্রীরেণু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স্ত্রীরেণু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আর্কিগোনিয়াম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হয়।আর্কিগোনিয়ামে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ডিম্বাণু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96" y="3482235"/>
            <a:ext cx="4504400" cy="306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6" y="3432132"/>
            <a:ext cx="5257896" cy="3258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7154744" y="2699804"/>
            <a:ext cx="9770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স্ত্রীরে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ণু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পত্র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99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56342" y="939566"/>
            <a:ext cx="10758714" cy="255454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rIns="0">
            <a:spAutoFit/>
          </a:bodyPr>
          <a:lstStyle/>
          <a:p>
            <a:pPr algn="just">
              <a:defRPr/>
            </a:pP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পুংরেণু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বায়ুবাহিত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ডিম্বকের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উপর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পতিত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পোলেন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টিউব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যার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ভিতর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শুক্রাণু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শুক্রাণু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বহুফ্লাজেলাযুক্ত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উদ্ভিদকূলের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ea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সর্ববৃহ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ৎ।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পোলেন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টিউব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শুক্রাণু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(n)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আর্কিগোনিয়াস্থ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ডিম্বাণুর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(n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মিলিত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জাইগোট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(</a:t>
            </a:r>
            <a:r>
              <a:rPr lang="en-US" sz="3200" dirty="0" smtClean="0">
                <a:latin typeface="Times New Roman" panose="02020603050405020304" pitchFamily="18" charset="0"/>
                <a:ea typeface="NikoshBAN" pitchFamily="2" charset="0"/>
                <a:cs typeface="Times New Roman" panose="02020603050405020304" pitchFamily="18" charset="0"/>
              </a:rPr>
              <a:t>2n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তৈরি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পরবর্তিতে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ডিম্বকটি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বীজে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পরিণত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বীজ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অঙ্কুরিত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নতুন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সাইকাস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SutonnyMJ" pitchFamily="2" charset="0"/>
              <a:ea typeface="NikoshBAN" pitchFamily="2" charset="0"/>
              <a:cs typeface="SutonnyMJ" pitchFamily="2" charset="0"/>
            </a:endParaRPr>
          </a:p>
        </p:txBody>
      </p:sp>
      <p:pic>
        <p:nvPicPr>
          <p:cNvPr id="4" name="Picture 5" descr="cycus_microsporophyll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3494111"/>
            <a:ext cx="4049485" cy="2829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02 pung"/>
          <p:cNvPicPr>
            <a:picLocks noChangeAspect="1" noChangeArrowheads="1"/>
          </p:cNvPicPr>
          <p:nvPr/>
        </p:nvPicPr>
        <p:blipFill>
          <a:blip r:embed="rId3" cstate="print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428" y="4223657"/>
            <a:ext cx="1096160" cy="195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8" t="11465" r="6407" b="9672"/>
          <a:stretch/>
        </p:blipFill>
        <p:spPr>
          <a:xfrm>
            <a:off x="9104245" y="4908657"/>
            <a:ext cx="1693328" cy="115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6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21314" y="420913"/>
            <a:ext cx="3976914" cy="923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 algn="ctr" eaLnBrk="1" hangingPunct="1">
              <a:defRPr/>
            </a:pPr>
            <a:r>
              <a:rPr lang="en-US" sz="5400" b="1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অর্থনৈতিক</a:t>
            </a:r>
            <a:r>
              <a:rPr lang="en-US" sz="5400" b="1" u="sng" dirty="0">
                <a:latin typeface="SutonnyMJ" pitchFamily="2" charset="0"/>
                <a:ea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>
                <a:latin typeface="SutonnyMJ" pitchFamily="2" charset="0"/>
                <a:ea typeface="NikoshBAN" pitchFamily="2" charset="0"/>
                <a:cs typeface="NikoshBAN" pitchFamily="2" charset="0"/>
              </a:rPr>
              <a:t>গুরুত্ব</a:t>
            </a:r>
            <a:endParaRPr lang="en-US" sz="5400" b="1" u="sng" dirty="0">
              <a:latin typeface="SutonnyMJ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349" y="1633804"/>
            <a:ext cx="10972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শোভাবর্ধক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উদ্যান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আঙিনা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রাস্তার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লাগানো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সাজাতে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স্ফীত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বার্লি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অ্যাবরুট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সাইকাসের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প্রজাতির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মজ্জা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কচি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পাতার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চর্মরোগ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পাকস্থলীর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পীড়ার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কান্ড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জ্বালানি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সাইকাসের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25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924050"/>
            <a:ext cx="7301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i="1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Cycas</a:t>
            </a:r>
            <a:r>
              <a:rPr lang="en-US" sz="3200" i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514350" indent="-514350">
              <a:buFontTx/>
              <a:buAutoNum type="arabicPeriod"/>
            </a:pP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কোরালয়েড মূল বলতে কি বুঝ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সোরাস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ea typeface="NikoshBAN" pitchFamily="2" charset="0"/>
                <a:cs typeface="NikoshBAN" pitchFamily="2" charset="0"/>
              </a:rPr>
              <a:t>?</a:t>
            </a:r>
            <a:r>
              <a:rPr lang="bn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bn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থাইলাকয়েদিয়ে</a:t>
            </a:r>
            <a:r>
              <a:rPr lang="bn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4517" y="619174"/>
            <a:ext cx="2757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000" b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sz="6000" b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bn-IN" sz="6000" b="1" u="sn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9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3937" y="2613505"/>
            <a:ext cx="9987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Cycas</a:t>
            </a:r>
            <a:r>
              <a:rPr lang="en-US" sz="3600" i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পুংস্ট্রোবিলাস</a:t>
            </a:r>
            <a:r>
              <a:rPr lang="en-US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মাইক্রোস্পোরোফিল</a:t>
            </a:r>
            <a:r>
              <a:rPr lang="en-US" sz="36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মেগাস্পোরোফিল</a:t>
            </a:r>
            <a:r>
              <a:rPr lang="en-US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চিত্র আঁক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7115" y="619173"/>
            <a:ext cx="36344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000" b="1" u="sn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</a:t>
            </a:r>
          </a:p>
        </p:txBody>
      </p:sp>
    </p:spTree>
    <p:extLst>
      <p:ext uri="{BB962C8B-B14F-4D97-AF65-F5344CB8AC3E}">
        <p14:creationId xmlns:p14="http://schemas.microsoft.com/office/powerpoint/2010/main" val="98297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20031" y="501134"/>
            <a:ext cx="296908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9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3722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1111</TotalTime>
  <Words>706</Words>
  <Application>Microsoft Office PowerPoint</Application>
  <PresentationFormat>Custom</PresentationFormat>
  <Paragraphs>88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Angles</vt:lpstr>
      <vt:lpstr>PowerPoint Presentation</vt:lpstr>
      <vt:lpstr>PowerPoint Presentation</vt:lpstr>
      <vt:lpstr>PowerPoint Presentation</vt:lpstr>
      <vt:lpstr>সাইকাস (Cycas)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HP</cp:lastModifiedBy>
  <cp:revision>268</cp:revision>
  <dcterms:created xsi:type="dcterms:W3CDTF">2019-04-25T01:55:59Z</dcterms:created>
  <dcterms:modified xsi:type="dcterms:W3CDTF">2020-07-10T15:33:01Z</dcterms:modified>
</cp:coreProperties>
</file>