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9" r:id="rId2"/>
    <p:sldId id="268" r:id="rId3"/>
    <p:sldId id="271" r:id="rId4"/>
    <p:sldId id="258" r:id="rId5"/>
    <p:sldId id="259" r:id="rId6"/>
    <p:sldId id="273" r:id="rId7"/>
    <p:sldId id="257" r:id="rId8"/>
    <p:sldId id="278" r:id="rId9"/>
    <p:sldId id="279" r:id="rId10"/>
    <p:sldId id="280" r:id="rId11"/>
    <p:sldId id="281" r:id="rId12"/>
    <p:sldId id="270" r:id="rId13"/>
    <p:sldId id="276" r:id="rId14"/>
    <p:sldId id="261" r:id="rId15"/>
    <p:sldId id="277" r:id="rId16"/>
    <p:sldId id="265" r:id="rId17"/>
    <p:sldId id="274" r:id="rId18"/>
    <p:sldId id="266" r:id="rId19"/>
    <p:sldId id="272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76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DD4DD-F9E5-79D1-E49F-5307F6498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59B472-03AA-E498-FD4E-45DAB7BC2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3E931-8F12-917A-D8B9-7A7C8EB85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09A6F-39F3-0D20-F719-F08322130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87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E9424-EF4A-B5D4-CC4F-7A75B23AA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58D47D-287A-0822-A8D9-EC52092468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DDBDE-AEE9-A97D-D8BC-E82521F91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3B6B8-E31D-8F22-E75B-5C3336CD0A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92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F0983-A214-BEBF-7549-3095ACADE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57731-CDB9-B119-5EA4-7767733E4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4D559B-CE52-B254-85E5-AA097CF12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E85D0-67C5-E05B-8A99-E5D9FB0BD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69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3140D-A775-DBCC-0E72-9691A7A47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82024D-623E-1AAF-C2C4-21D1DA9FC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0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2697BF-6A00-5997-0A21-E887ED952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8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02B4C-6FC8-E3B3-100E-0C55AF550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1C29042-EF9C-7B69-E8F1-FFAF6BE0B72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107763-C26D-4D01-902B-B7FF3C603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82DD16-0748-3252-BF3D-31FD9BC2601F}"/>
                </a:ext>
              </a:extLst>
            </p:cNvPr>
            <p:cNvSpPr txBox="1"/>
            <p:nvPr/>
          </p:nvSpPr>
          <p:spPr>
            <a:xfrm>
              <a:off x="1738425" y="2321170"/>
              <a:ext cx="8444666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একাদশ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:-</a:t>
              </a:r>
              <a:r>
                <a:rPr lang="en-US" sz="32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ব্যবসায়ে</a:t>
              </a:r>
              <a:r>
                <a:rPr lang="en-US" sz="32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</a:t>
              </a:r>
              <a:r>
                <a:rPr lang="en-US" sz="32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</a:t>
              </a:r>
              <a:r>
                <a:rPr lang="en-US" sz="32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দায়বদ্ধতা</a:t>
              </a:r>
              <a:endPara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দ্বিতীয়</a:t>
              </a:r>
              <a:r>
                <a:rPr lang="en-US" sz="2400" b="1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ক্লাস</a:t>
              </a:r>
              <a:r>
                <a:rPr lang="en-US" sz="2400" b="1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 •  অংশ-২</a:t>
              </a:r>
              <a:endParaRPr lang="en-US" dirty="0"/>
            </a:p>
            <a:p>
              <a:pPr algn="ctr"/>
              <a:r>
                <a:rPr lang="en-US" sz="32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32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: ৫০মিনিট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05673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661465" y="631850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715348" y="839138"/>
            <a:ext cx="53105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পূর্বজ্ঞান যাচাই</a:t>
            </a:r>
            <a:endParaRPr lang="en-US" sz="4000" b="1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62852" y="1594573"/>
            <a:ext cx="593827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i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চলো একটু চিন্তা করি…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451A01-35FB-000A-14D1-29658CD7FCE1}"/>
              </a:ext>
            </a:extLst>
          </p:cNvPr>
          <p:cNvGrpSpPr/>
          <p:nvPr/>
        </p:nvGrpSpPr>
        <p:grpSpPr>
          <a:xfrm>
            <a:off x="609905" y="2212848"/>
            <a:ext cx="10881360" cy="868680"/>
            <a:chOff x="640080" y="1581912"/>
            <a:chExt cx="10881360" cy="868680"/>
          </a:xfrm>
        </p:grpSpPr>
        <p:sp>
          <p:nvSpPr>
            <p:cNvPr id="6" name="Shape 4"/>
            <p:cNvSpPr/>
            <p:nvPr/>
          </p:nvSpPr>
          <p:spPr>
            <a:xfrm>
              <a:off x="640080" y="1581912"/>
              <a:ext cx="10881360" cy="868680"/>
            </a:xfrm>
            <a:prstGeom prst="roundRect">
              <a:avLst>
                <a:gd name="adj" fmla="val 7692"/>
              </a:avLst>
            </a:prstGeom>
            <a:blipFill>
              <a:blip r:embed="rId3"/>
              <a:tile tx="0" ty="0" sx="100000" sy="100000" flip="none" algn="tl"/>
            </a:blip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7" name="Shape 5"/>
            <p:cNvSpPr/>
            <p:nvPr/>
          </p:nvSpPr>
          <p:spPr>
            <a:xfrm>
              <a:off x="914400" y="1737360"/>
              <a:ext cx="548640" cy="548640"/>
            </a:xfrm>
            <a:prstGeom prst="ellipse">
              <a:avLst/>
            </a:prstGeom>
            <a:solidFill>
              <a:srgbClr val="1B4F72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914400" y="1801368"/>
              <a:ext cx="5486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1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1737360" y="1691640"/>
              <a:ext cx="93268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দায়বদ্ধতা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কী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23938D7-8025-23BD-1D14-957E61B04A44}"/>
              </a:ext>
            </a:extLst>
          </p:cNvPr>
          <p:cNvGrpSpPr/>
          <p:nvPr/>
        </p:nvGrpSpPr>
        <p:grpSpPr>
          <a:xfrm>
            <a:off x="640080" y="3602736"/>
            <a:ext cx="10881360" cy="868680"/>
            <a:chOff x="670255" y="2971800"/>
            <a:chExt cx="10881360" cy="868680"/>
          </a:xfrm>
        </p:grpSpPr>
        <p:sp>
          <p:nvSpPr>
            <p:cNvPr id="10" name="Shape 8"/>
            <p:cNvSpPr/>
            <p:nvPr/>
          </p:nvSpPr>
          <p:spPr>
            <a:xfrm>
              <a:off x="670255" y="2971800"/>
              <a:ext cx="10881360" cy="868680"/>
            </a:xfrm>
            <a:prstGeom prst="roundRect">
              <a:avLst>
                <a:gd name="adj" fmla="val 7692"/>
              </a:avLst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1" name="Shape 9"/>
            <p:cNvSpPr/>
            <p:nvPr/>
          </p:nvSpPr>
          <p:spPr>
            <a:xfrm>
              <a:off x="914400" y="3108960"/>
              <a:ext cx="548640" cy="548640"/>
            </a:xfrm>
            <a:prstGeom prst="ellipse">
              <a:avLst/>
            </a:prstGeom>
            <a:solidFill>
              <a:srgbClr val="1B4F72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914400" y="3172968"/>
              <a:ext cx="5486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2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1737360" y="3063240"/>
              <a:ext cx="93268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32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কি</a:t>
              </a: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পরিবেশের</a:t>
              </a: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ক্ষতি</a:t>
              </a: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পারে</a:t>
              </a: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? </a:t>
              </a:r>
              <a:r>
                <a:rPr lang="en-US" sz="32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উদাহরণ</a:t>
              </a: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দাও</a:t>
              </a: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964F17-1E5B-651D-3B10-95151004DEF9}"/>
              </a:ext>
            </a:extLst>
          </p:cNvPr>
          <p:cNvGrpSpPr/>
          <p:nvPr/>
        </p:nvGrpSpPr>
        <p:grpSpPr>
          <a:xfrm>
            <a:off x="609905" y="4928616"/>
            <a:ext cx="10881360" cy="868680"/>
            <a:chOff x="640080" y="4297680"/>
            <a:chExt cx="10881360" cy="868680"/>
          </a:xfrm>
        </p:grpSpPr>
        <p:sp>
          <p:nvSpPr>
            <p:cNvPr id="14" name="Shape 12"/>
            <p:cNvSpPr/>
            <p:nvPr/>
          </p:nvSpPr>
          <p:spPr>
            <a:xfrm>
              <a:off x="640080" y="4297680"/>
              <a:ext cx="10881360" cy="868680"/>
            </a:xfrm>
            <a:prstGeom prst="roundRect">
              <a:avLst>
                <a:gd name="adj" fmla="val 7692"/>
              </a:avLst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5" name="Shape 13"/>
            <p:cNvSpPr/>
            <p:nvPr/>
          </p:nvSpPr>
          <p:spPr>
            <a:xfrm>
              <a:off x="914400" y="4480560"/>
              <a:ext cx="548640" cy="548640"/>
            </a:xfrm>
            <a:prstGeom prst="ellipse">
              <a:avLst/>
            </a:prstGeom>
            <a:solidFill>
              <a:srgbClr val="1B4F72"/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914400" y="4544568"/>
              <a:ext cx="5486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3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 15"/>
            <p:cNvSpPr/>
            <p:nvPr/>
          </p:nvSpPr>
          <p:spPr>
            <a:xfrm>
              <a:off x="1737360" y="4434840"/>
              <a:ext cx="93268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তোমরা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কি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কোনো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কোম্পানিকে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বা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সমাজের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জন্য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ভালো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কাজ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দেখেছ</a:t>
              </a:r>
              <a:r>
                <a:rPr lang="en-US" sz="28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267198" y="6446520"/>
            <a:ext cx="182880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1010" y="598091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গল্পের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ধারাবাহিকতা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: </a:t>
            </a: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করিম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সাহেবের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দোকান</a:t>
            </a:r>
            <a:endParaRPr lang="en-US" sz="36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7D022E4-644E-BFC2-FBE5-3287FEC93466}"/>
              </a:ext>
            </a:extLst>
          </p:cNvPr>
          <p:cNvGrpSpPr/>
          <p:nvPr/>
        </p:nvGrpSpPr>
        <p:grpSpPr>
          <a:xfrm>
            <a:off x="640080" y="1280160"/>
            <a:ext cx="5394960" cy="1828800"/>
            <a:chOff x="640080" y="868680"/>
            <a:chExt cx="5394960" cy="2240280"/>
          </a:xfrm>
        </p:grpSpPr>
        <p:sp>
          <p:nvSpPr>
            <p:cNvPr id="5" name="Shape 3"/>
            <p:cNvSpPr/>
            <p:nvPr/>
          </p:nvSpPr>
          <p:spPr>
            <a:xfrm>
              <a:off x="640080" y="868680"/>
              <a:ext cx="5394960" cy="2240280"/>
            </a:xfrm>
            <a:prstGeom prst="roundRect">
              <a:avLst>
                <a:gd name="adj" fmla="val 4082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6" name="Shape 4"/>
            <p:cNvSpPr/>
            <p:nvPr/>
          </p:nvSpPr>
          <p:spPr>
            <a:xfrm>
              <a:off x="640080" y="868680"/>
              <a:ext cx="109728" cy="224028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7" name="Text 5"/>
            <p:cNvSpPr/>
            <p:nvPr/>
          </p:nvSpPr>
          <p:spPr>
            <a:xfrm>
              <a:off x="960120" y="1097280"/>
              <a:ext cx="4846320" cy="36576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B4F72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নতুন</a:t>
              </a:r>
              <a:r>
                <a:rPr lang="en-US" sz="2800" b="1" dirty="0">
                  <a:solidFill>
                    <a:srgbClr val="1B4F72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B4F72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সমস্যা</a:t>
              </a:r>
              <a:endParaRPr lang="en-US" sz="2800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960120" y="1600200"/>
              <a:ext cx="4846320" cy="128016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দোকান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বড়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হয়েছে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কিন্তু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পাশের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কারখানা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থেকে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কালো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ধোঁয়া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নদীতে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বর্জ্য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উচ্চ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শব্দ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মাটি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দূষণ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—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মানুষ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অসুস্থ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হচ্ছে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47D77A-067A-BBE8-C041-8BC613BE5660}"/>
              </a:ext>
            </a:extLst>
          </p:cNvPr>
          <p:cNvGrpSpPr/>
          <p:nvPr/>
        </p:nvGrpSpPr>
        <p:grpSpPr>
          <a:xfrm>
            <a:off x="6309360" y="1280160"/>
            <a:ext cx="5394960" cy="1828800"/>
            <a:chOff x="6309360" y="868680"/>
            <a:chExt cx="5394960" cy="2240280"/>
          </a:xfr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grpSpPr>
        <p:sp>
          <p:nvSpPr>
            <p:cNvPr id="9" name="Shape 7"/>
            <p:cNvSpPr/>
            <p:nvPr/>
          </p:nvSpPr>
          <p:spPr>
            <a:xfrm>
              <a:off x="6309360" y="868680"/>
              <a:ext cx="5394960" cy="2240280"/>
            </a:xfrm>
            <a:prstGeom prst="roundRect">
              <a:avLst>
                <a:gd name="adj" fmla="val 4082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6309360" y="868680"/>
              <a:ext cx="109728" cy="2240280"/>
            </a:xfrm>
            <a:prstGeom prst="rect">
              <a:avLst/>
            </a:prstGeom>
            <a:grpFill/>
            <a:ln/>
          </p:spPr>
        </p:sp>
        <p:sp>
          <p:nvSpPr>
            <p:cNvPr id="11" name="Text 9"/>
            <p:cNvSpPr/>
            <p:nvPr/>
          </p:nvSpPr>
          <p:spPr>
            <a:xfrm>
              <a:off x="6629400" y="1097280"/>
              <a:ext cx="4846320" cy="3657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B4F72"/>
                  </a:solidFill>
                  <a:highlight>
                    <a:srgbClr val="FF00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উপলব্ধি</a:t>
              </a:r>
              <a:endParaRPr lang="en-US" sz="2800" dirty="0">
                <a:highlight>
                  <a:srgbClr val="FF00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6629400" y="1600200"/>
              <a:ext cx="4846320" cy="12801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করিম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সাহেব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বুঝলেন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—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শুধু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নিজের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দোকান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হলেই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চলবে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ব্যবসায়কে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রক্ষা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হবে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C5023A-0B2E-6AEE-1001-72CE8B9597B8}"/>
              </a:ext>
            </a:extLst>
          </p:cNvPr>
          <p:cNvGrpSpPr/>
          <p:nvPr/>
        </p:nvGrpSpPr>
        <p:grpSpPr>
          <a:xfrm>
            <a:off x="640080" y="3749040"/>
            <a:ext cx="5394960" cy="1828799"/>
            <a:chOff x="640080" y="3337560"/>
            <a:chExt cx="5394960" cy="2240280"/>
          </a:xfr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grpSpPr>
        <p:sp>
          <p:nvSpPr>
            <p:cNvPr id="13" name="Shape 11"/>
            <p:cNvSpPr/>
            <p:nvPr/>
          </p:nvSpPr>
          <p:spPr>
            <a:xfrm>
              <a:off x="640080" y="3337560"/>
              <a:ext cx="5394960" cy="2240280"/>
            </a:xfrm>
            <a:prstGeom prst="roundRect">
              <a:avLst>
                <a:gd name="adj" fmla="val 4082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640080" y="3337560"/>
              <a:ext cx="109728" cy="2240280"/>
            </a:xfrm>
            <a:prstGeom prst="rect">
              <a:avLst/>
            </a:prstGeom>
            <a:grpFill/>
            <a:ln/>
          </p:spPr>
        </p:sp>
        <p:sp>
          <p:nvSpPr>
            <p:cNvPr id="15" name="Text 13"/>
            <p:cNvSpPr/>
            <p:nvPr/>
          </p:nvSpPr>
          <p:spPr>
            <a:xfrm>
              <a:off x="960120" y="3566160"/>
              <a:ext cx="4846320" cy="3657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B4F72"/>
                  </a:solidFill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ব্যবস্থা</a:t>
              </a:r>
              <a:endParaRPr lang="en-US" sz="28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960120" y="4069080"/>
              <a:ext cx="4846320" cy="12801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কারখানায়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ফিল্টার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বর্জ্য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পরিশোধন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বৃক্ষরোপণ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এবং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এলাকায়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স্কুল-হাসপাতালে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সাহায্য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শুরু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করলেন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560DDF-E773-65DD-B7A5-8562D3D113A2}"/>
              </a:ext>
            </a:extLst>
          </p:cNvPr>
          <p:cNvGrpSpPr/>
          <p:nvPr/>
        </p:nvGrpSpPr>
        <p:grpSpPr>
          <a:xfrm>
            <a:off x="6309360" y="3749040"/>
            <a:ext cx="5394960" cy="1828800"/>
            <a:chOff x="6309360" y="3337560"/>
            <a:chExt cx="5394960" cy="224028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7" name="Shape 15"/>
            <p:cNvSpPr/>
            <p:nvPr/>
          </p:nvSpPr>
          <p:spPr>
            <a:xfrm>
              <a:off x="6309360" y="3337560"/>
              <a:ext cx="5394960" cy="2240280"/>
            </a:xfrm>
            <a:prstGeom prst="roundRect">
              <a:avLst>
                <a:gd name="adj" fmla="val 4082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6309360" y="3337560"/>
              <a:ext cx="109728" cy="2240280"/>
            </a:xfrm>
            <a:prstGeom prst="rect">
              <a:avLst/>
            </a:prstGeom>
            <a:grpFill/>
            <a:ln/>
          </p:spPr>
        </p:sp>
        <p:sp>
          <p:nvSpPr>
            <p:cNvPr id="19" name="Text 17"/>
            <p:cNvSpPr/>
            <p:nvPr/>
          </p:nvSpPr>
          <p:spPr>
            <a:xfrm>
              <a:off x="6629400" y="3566160"/>
              <a:ext cx="4846320" cy="3657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 err="1"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ফল</a:t>
              </a:r>
              <a:endParaRPr lang="en-US" sz="28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6629400" y="4069080"/>
              <a:ext cx="4846320" cy="12801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লোকজন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আবার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তার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ব্যবসায়কে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সম্মান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লাগল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সমাজ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উভয়ই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উপকৃত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হলো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4253344" y="3200400"/>
            <a:ext cx="55307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000" dirty="0"/>
          </a:p>
        </p:txBody>
      </p:sp>
      <p:sp>
        <p:nvSpPr>
          <p:cNvPr id="8" name="Shape 6"/>
          <p:cNvSpPr/>
          <p:nvPr/>
        </p:nvSpPr>
        <p:spPr>
          <a:xfrm>
            <a:off x="2011089" y="4690917"/>
            <a:ext cx="8119881" cy="9838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9" name="Text 7"/>
          <p:cNvSpPr/>
          <p:nvPr/>
        </p:nvSpPr>
        <p:spPr>
          <a:xfrm>
            <a:off x="664306" y="5223382"/>
            <a:ext cx="1044815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dirty="0" err="1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পরিবেশ</a:t>
            </a:r>
            <a:r>
              <a:rPr lang="en-US" sz="3600" dirty="0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দূষণ</a:t>
            </a:r>
            <a:r>
              <a:rPr lang="en-US" sz="3600" dirty="0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 •  </a:t>
            </a:r>
            <a:r>
              <a:rPr lang="en-US" sz="3600" dirty="0" err="1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দূষণরোধে</a:t>
            </a:r>
            <a:r>
              <a:rPr lang="en-US" sz="3600" dirty="0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দায়িত্ব</a:t>
            </a:r>
            <a:r>
              <a:rPr lang="en-US" sz="3600" dirty="0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 •  </a:t>
            </a:r>
            <a:r>
              <a:rPr lang="en-US" sz="3600" dirty="0" err="1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সামাজিক</a:t>
            </a:r>
            <a:r>
              <a:rPr lang="en-US" sz="3600" dirty="0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উন্নয়ন</a:t>
            </a:r>
            <a:r>
              <a:rPr lang="en-US" sz="3600" dirty="0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5A5A5A"/>
                </a:solidFill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কার্যক্রম</a:t>
            </a:r>
            <a:endParaRPr lang="en-US" sz="3600" b="1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EC554F-3D42-2829-5D72-D0D80C3BE14D}"/>
              </a:ext>
            </a:extLst>
          </p:cNvPr>
          <p:cNvGrpSpPr/>
          <p:nvPr/>
        </p:nvGrpSpPr>
        <p:grpSpPr>
          <a:xfrm>
            <a:off x="0" y="0"/>
            <a:ext cx="12191695" cy="6858000"/>
            <a:chOff x="0" y="0"/>
            <a:chExt cx="12191695" cy="6858000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3" name="Shape 1"/>
            <p:cNvSpPr/>
            <p:nvPr/>
          </p:nvSpPr>
          <p:spPr>
            <a:xfrm>
              <a:off x="0" y="672084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14" name="Shape 6">
              <a:extLst>
                <a:ext uri="{FF2B5EF4-FFF2-40B4-BE49-F238E27FC236}">
                  <a16:creationId xmlns:a16="http://schemas.microsoft.com/office/drawing/2014/main" id="{B4C27CB6-3934-DCCD-835A-752A520E25C6}"/>
                </a:ext>
              </a:extLst>
            </p:cNvPr>
            <p:cNvSpPr/>
            <p:nvPr/>
          </p:nvSpPr>
          <p:spPr>
            <a:xfrm rot="5400000" flipV="1">
              <a:off x="-3295170" y="335128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17" name="Shape 6">
              <a:extLst>
                <a:ext uri="{FF2B5EF4-FFF2-40B4-BE49-F238E27FC236}">
                  <a16:creationId xmlns:a16="http://schemas.microsoft.com/office/drawing/2014/main" id="{71B7CDB4-E602-68F8-AE55-9F4CE45C5B68}"/>
                </a:ext>
              </a:extLst>
            </p:cNvPr>
            <p:cNvSpPr/>
            <p:nvPr/>
          </p:nvSpPr>
          <p:spPr>
            <a:xfrm rot="5400000" flipV="1">
              <a:off x="8786804" y="337445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93E301-7518-F2A1-BA01-33EE9A43A391}"/>
              </a:ext>
            </a:extLst>
          </p:cNvPr>
          <p:cNvGrpSpPr/>
          <p:nvPr/>
        </p:nvGrpSpPr>
        <p:grpSpPr>
          <a:xfrm>
            <a:off x="554587" y="957887"/>
            <a:ext cx="10972800" cy="3733030"/>
            <a:chOff x="554587" y="957887"/>
            <a:chExt cx="10972800" cy="3733030"/>
          </a:xfrm>
        </p:grpSpPr>
        <p:sp>
          <p:nvSpPr>
            <p:cNvPr id="4" name="Text 2"/>
            <p:cNvSpPr/>
            <p:nvPr/>
          </p:nvSpPr>
          <p:spPr>
            <a:xfrm>
              <a:off x="2626170" y="2357569"/>
              <a:ext cx="6206837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000" dirty="0" err="1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4000" dirty="0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4000" dirty="0" err="1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উদ্যোগ</a:t>
              </a:r>
              <a:r>
                <a:rPr lang="en-US" sz="4000" dirty="0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• </a:t>
              </a:r>
              <a:r>
                <a:rPr lang="en-US" sz="4000" dirty="0" err="1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নবম-দশম</a:t>
              </a:r>
              <a:r>
                <a:rPr lang="en-US" sz="4000" dirty="0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4000" dirty="0" err="1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শ্রেণি</a:t>
              </a:r>
              <a:r>
                <a:rPr lang="en-US" sz="4000" dirty="0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endParaRPr lang="en-US" sz="4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3009852" y="3052980"/>
              <a:ext cx="525311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0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একাদশ</a:t>
              </a:r>
              <a:r>
                <a:rPr lang="en-US" sz="40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অধ্যায়</a:t>
              </a:r>
              <a:endParaRPr lang="en-US" sz="4000" b="1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554587" y="3959397"/>
              <a:ext cx="1097280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ব্যবসায়ে</a:t>
              </a:r>
              <a:r>
                <a:rPr lang="en-US" sz="4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</a:t>
              </a:r>
              <a:r>
                <a:rPr lang="en-US" sz="4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</a:t>
              </a:r>
              <a:r>
                <a:rPr lang="en-US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</a:t>
              </a:r>
              <a:r>
                <a:rPr lang="en-US" sz="4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দায়বদ্ধতা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D59A9E-0678-A927-95BB-B940088ABB36}"/>
                </a:ext>
              </a:extLst>
            </p:cNvPr>
            <p:cNvSpPr txBox="1"/>
            <p:nvPr/>
          </p:nvSpPr>
          <p:spPr>
            <a:xfrm>
              <a:off x="4596844" y="3471401"/>
              <a:ext cx="2345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দ্বিতীয়</a:t>
              </a:r>
              <a:r>
                <a:rPr lang="en-US" sz="2400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ক্লাস</a:t>
              </a:r>
              <a:r>
                <a:rPr lang="en-US" sz="2400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 •  অংশ-২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411850-F83B-AE41-A1A1-261ED687C3C1}"/>
                </a:ext>
              </a:extLst>
            </p:cNvPr>
            <p:cNvSpPr txBox="1"/>
            <p:nvPr/>
          </p:nvSpPr>
          <p:spPr>
            <a:xfrm>
              <a:off x="4335410" y="957887"/>
              <a:ext cx="26019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44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শিরোনাম</a:t>
              </a:r>
              <a:endParaRPr lang="en-US" sz="44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752600" y="6217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55320" y="1062809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</a:t>
            </a: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শিখনফল</a:t>
            </a: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(Learning Outcomes)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B4E549-0EB3-4DA3-E473-3CBE8007B1C2}"/>
              </a:ext>
            </a:extLst>
          </p:cNvPr>
          <p:cNvGrpSpPr/>
          <p:nvPr/>
        </p:nvGrpSpPr>
        <p:grpSpPr>
          <a:xfrm>
            <a:off x="640080" y="1771650"/>
            <a:ext cx="10881360" cy="1143000"/>
            <a:chOff x="640080" y="1771650"/>
            <a:chExt cx="10881360" cy="11430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A0EA6F8-86FD-74CA-50D0-72878F51DA15}"/>
                </a:ext>
              </a:extLst>
            </p:cNvPr>
            <p:cNvGrpSpPr/>
            <p:nvPr/>
          </p:nvGrpSpPr>
          <p:grpSpPr>
            <a:xfrm>
              <a:off x="640080" y="1771650"/>
              <a:ext cx="10881360" cy="1143000"/>
              <a:chOff x="640080" y="1771650"/>
              <a:chExt cx="10881360" cy="1143000"/>
            </a:xfrm>
          </p:grpSpPr>
          <p:sp>
            <p:nvSpPr>
              <p:cNvPr id="5" name="Shape 3"/>
              <p:cNvSpPr/>
              <p:nvPr/>
            </p:nvSpPr>
            <p:spPr>
              <a:xfrm>
                <a:off x="640080" y="1771650"/>
                <a:ext cx="10881360" cy="1143000"/>
              </a:xfrm>
              <a:prstGeom prst="roundRect">
                <a:avLst>
                  <a:gd name="adj" fmla="val 8000"/>
                </a:avLst>
              </a:prstGeom>
              <a:gradFill flip="none" rotWithShape="1">
                <a:gsLst>
                  <a:gs pos="0">
                    <a:schemeClr val="accent5">
                      <a:lumMod val="5000"/>
                      <a:lumOff val="95000"/>
                    </a:schemeClr>
                  </a:gs>
                  <a:gs pos="74000">
                    <a:schemeClr val="accent5">
                      <a:lumMod val="45000"/>
                      <a:lumOff val="55000"/>
                    </a:schemeClr>
                  </a:gs>
                  <a:gs pos="83000">
                    <a:schemeClr val="accent5">
                      <a:lumMod val="45000"/>
                      <a:lumOff val="55000"/>
                    </a:schemeClr>
                  </a:gs>
                  <a:gs pos="100000">
                    <a:schemeClr val="accent5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6" name="Shape 4"/>
              <p:cNvSpPr/>
              <p:nvPr/>
            </p:nvSpPr>
            <p:spPr>
              <a:xfrm>
                <a:off x="822960" y="2000250"/>
                <a:ext cx="822960" cy="685800"/>
              </a:xfrm>
              <a:prstGeom prst="roundRect">
                <a:avLst>
                  <a:gd name="adj" fmla="val 10667"/>
                </a:avLst>
              </a:prstGeom>
              <a:solidFill>
                <a:srgbClr val="1B4F72"/>
              </a:solidFill>
              <a:ln/>
            </p:spPr>
          </p:sp>
          <p:sp>
            <p:nvSpPr>
              <p:cNvPr id="7" name="Text 5"/>
              <p:cNvSpPr/>
              <p:nvPr/>
            </p:nvSpPr>
            <p:spPr>
              <a:xfrm>
                <a:off x="822960" y="2091690"/>
                <a:ext cx="822960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36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০১</a:t>
                </a:r>
                <a:endPara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8" name="Text 6"/>
            <p:cNvSpPr/>
            <p:nvPr/>
          </p:nvSpPr>
          <p:spPr>
            <a:xfrm>
              <a:off x="1920240" y="2045970"/>
              <a:ext cx="914400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বায়ু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পানি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শব্দ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ভূমি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দূষণের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বৈশিষ্ট্য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প্রভাব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বিশ্লেষণ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EA00AB-E9AD-292F-0009-4F44479243C9}"/>
              </a:ext>
            </a:extLst>
          </p:cNvPr>
          <p:cNvGrpSpPr/>
          <p:nvPr/>
        </p:nvGrpSpPr>
        <p:grpSpPr>
          <a:xfrm>
            <a:off x="640080" y="4491990"/>
            <a:ext cx="10881360" cy="1143000"/>
            <a:chOff x="640080" y="4491990"/>
            <a:chExt cx="10881360" cy="1143000"/>
          </a:xfrm>
        </p:grpSpPr>
        <p:sp>
          <p:nvSpPr>
            <p:cNvPr id="13" name="Shape 11"/>
            <p:cNvSpPr/>
            <p:nvPr/>
          </p:nvSpPr>
          <p:spPr>
            <a:xfrm>
              <a:off x="640080" y="4491990"/>
              <a:ext cx="10881360" cy="1143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/>
            <a:effectLst>
              <a:outerShdw blurRad="101600" dist="25400" dir="81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822960" y="4743450"/>
              <a:ext cx="822960" cy="685800"/>
            </a:xfrm>
            <a:prstGeom prst="roundRect">
              <a:avLst>
                <a:gd name="adj" fmla="val 10667"/>
              </a:avLst>
            </a:prstGeom>
            <a:solidFill>
              <a:srgbClr val="1B4F72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822960" y="4834890"/>
              <a:ext cx="82296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০৩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1920240" y="4789170"/>
              <a:ext cx="914400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বিভিন্ন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প্রতিষ্ঠানের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দায়বদ্ধতামূলক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উন্নয়ন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কার্যক্রম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বর্ণনা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পারবে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BA6B525-3B12-A7DE-F8E9-85B18BF56E7E}"/>
              </a:ext>
            </a:extLst>
          </p:cNvPr>
          <p:cNvGrpSpPr/>
          <p:nvPr/>
        </p:nvGrpSpPr>
        <p:grpSpPr>
          <a:xfrm>
            <a:off x="655320" y="3211830"/>
            <a:ext cx="10881360" cy="1143000"/>
            <a:chOff x="655320" y="3211830"/>
            <a:chExt cx="10881360" cy="1143000"/>
          </a:xfrm>
        </p:grpSpPr>
        <p:sp>
          <p:nvSpPr>
            <p:cNvPr id="9" name="Shape 7"/>
            <p:cNvSpPr/>
            <p:nvPr/>
          </p:nvSpPr>
          <p:spPr>
            <a:xfrm>
              <a:off x="655320" y="3211830"/>
              <a:ext cx="10881360" cy="1143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/>
            <a:effectLst>
              <a:outerShdw blurRad="101600" dist="25400" dir="81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12" name="Text 10"/>
            <p:cNvSpPr/>
            <p:nvPr/>
          </p:nvSpPr>
          <p:spPr>
            <a:xfrm>
              <a:off x="1935480" y="3536266"/>
              <a:ext cx="914400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দূষণরোধে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ব্যবসায়িক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দায়বদ্ধতাগুলো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চিহ্নিত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822960" y="3371850"/>
              <a:ext cx="822960" cy="685800"/>
            </a:xfrm>
            <a:prstGeom prst="roundRect">
              <a:avLst>
                <a:gd name="adj" fmla="val 10667"/>
              </a:avLst>
            </a:prstGeom>
            <a:solidFill>
              <a:srgbClr val="1B4F72"/>
            </a:solidFill>
            <a:ln/>
          </p:spPr>
        </p:sp>
        <p:sp>
          <p:nvSpPr>
            <p:cNvPr id="23" name="Text 9">
              <a:extLst>
                <a:ext uri="{FF2B5EF4-FFF2-40B4-BE49-F238E27FC236}">
                  <a16:creationId xmlns:a16="http://schemas.microsoft.com/office/drawing/2014/main" id="{7D85F267-1BD7-7394-84AA-C21148F9774F}"/>
                </a:ext>
              </a:extLst>
            </p:cNvPr>
            <p:cNvSpPr/>
            <p:nvPr/>
          </p:nvSpPr>
          <p:spPr>
            <a:xfrm>
              <a:off x="822960" y="3474720"/>
              <a:ext cx="82296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০২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FC0B5-C928-FB4B-B365-1F4A3B101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28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FA9836-C243-A94D-1751-2F5BB51A5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45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3B3EE8-E3ED-AF25-C9CD-F0A65F854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05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6D4991-E389-4232-2979-07248A229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01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5">
            <a:extLst>
              <a:ext uri="{FF2B5EF4-FFF2-40B4-BE49-F238E27FC236}">
                <a16:creationId xmlns:a16="http://schemas.microsoft.com/office/drawing/2014/main" id="{3E925A96-5C5F-E31B-8809-0B9F3F8CC138}"/>
              </a:ext>
            </a:extLst>
          </p:cNvPr>
          <p:cNvSpPr/>
          <p:nvPr/>
        </p:nvSpPr>
        <p:spPr>
          <a:xfrm>
            <a:off x="1995055" y="1188720"/>
            <a:ext cx="27847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বায়ু দূষণ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D496BE9-D994-E94E-9FF9-452EF783E765}"/>
              </a:ext>
            </a:extLst>
          </p:cNvPr>
          <p:cNvGrpSpPr/>
          <p:nvPr/>
        </p:nvGrpSpPr>
        <p:grpSpPr>
          <a:xfrm>
            <a:off x="472440" y="777240"/>
            <a:ext cx="11216640" cy="5577840"/>
            <a:chOff x="487680" y="228600"/>
            <a:chExt cx="11216640" cy="557784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6A3F453-187B-B00F-96BB-D536927B8C69}"/>
                </a:ext>
              </a:extLst>
            </p:cNvPr>
            <p:cNvGrpSpPr/>
            <p:nvPr/>
          </p:nvGrpSpPr>
          <p:grpSpPr>
            <a:xfrm>
              <a:off x="6202680" y="777240"/>
              <a:ext cx="5501640" cy="5029200"/>
              <a:chOff x="6202680" y="777240"/>
              <a:chExt cx="5501640" cy="5029200"/>
            </a:xfrm>
          </p:grpSpPr>
          <p:sp>
            <p:nvSpPr>
              <p:cNvPr id="15" name="Shape 10">
                <a:extLst>
                  <a:ext uri="{FF2B5EF4-FFF2-40B4-BE49-F238E27FC236}">
                    <a16:creationId xmlns:a16="http://schemas.microsoft.com/office/drawing/2014/main" id="{16010569-F70A-02B7-D173-0A59A18AE53E}"/>
                  </a:ext>
                </a:extLst>
              </p:cNvPr>
              <p:cNvSpPr/>
              <p:nvPr/>
            </p:nvSpPr>
            <p:spPr>
              <a:xfrm>
                <a:off x="6217920" y="777240"/>
                <a:ext cx="5486400" cy="5029200"/>
              </a:xfrm>
              <a:prstGeom prst="roundRect">
                <a:avLst>
                  <a:gd name="adj" fmla="val 1818"/>
                </a:avLst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</p:sp>
          <p:sp>
            <p:nvSpPr>
              <p:cNvPr id="17" name="Shape 11">
                <a:extLst>
                  <a:ext uri="{FF2B5EF4-FFF2-40B4-BE49-F238E27FC236}">
                    <a16:creationId xmlns:a16="http://schemas.microsoft.com/office/drawing/2014/main" id="{231D17EE-1B5A-A60B-D4AE-1589275F0C46}"/>
                  </a:ext>
                </a:extLst>
              </p:cNvPr>
              <p:cNvSpPr/>
              <p:nvPr/>
            </p:nvSpPr>
            <p:spPr>
              <a:xfrm>
                <a:off x="6202680" y="777240"/>
                <a:ext cx="5486400" cy="548640"/>
              </a:xfrm>
              <a:prstGeom prst="rect">
                <a:avLst/>
              </a:prstGeom>
              <a:solidFill>
                <a:srgbClr val="117A65"/>
              </a:solidFill>
              <a:ln/>
            </p:spPr>
          </p:sp>
          <p:sp>
            <p:nvSpPr>
              <p:cNvPr id="19" name="Text 12">
                <a:extLst>
                  <a:ext uri="{FF2B5EF4-FFF2-40B4-BE49-F238E27FC236}">
                    <a16:creationId xmlns:a16="http://schemas.microsoft.com/office/drawing/2014/main" id="{7E8BD8B8-3E2B-7659-8485-C54F38177BC8}"/>
                  </a:ext>
                </a:extLst>
              </p:cNvPr>
              <p:cNvSpPr/>
              <p:nvPr/>
            </p:nvSpPr>
            <p:spPr>
              <a:xfrm>
                <a:off x="7104611" y="878378"/>
                <a:ext cx="3071553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পানি দূষণ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1" name="Text 13">
                <a:extLst>
                  <a:ext uri="{FF2B5EF4-FFF2-40B4-BE49-F238E27FC236}">
                    <a16:creationId xmlns:a16="http://schemas.microsoft.com/office/drawing/2014/main" id="{02D834C5-E5C6-59DE-AF4F-F46E64CA9A86}"/>
                  </a:ext>
                </a:extLst>
              </p:cNvPr>
              <p:cNvSpPr/>
              <p:nvPr/>
            </p:nvSpPr>
            <p:spPr>
              <a:xfrm>
                <a:off x="6446520" y="1554480"/>
                <a:ext cx="5029200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B4F72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উৎস / বৈশিষ্ট্য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3" name="Text 14">
                <a:extLst>
                  <a:ext uri="{FF2B5EF4-FFF2-40B4-BE49-F238E27FC236}">
                    <a16:creationId xmlns:a16="http://schemas.microsoft.com/office/drawing/2014/main" id="{85700EAE-B355-E27D-DC34-CBE724EC196C}"/>
                  </a:ext>
                </a:extLst>
              </p:cNvPr>
              <p:cNvSpPr/>
              <p:nvPr/>
            </p:nvSpPr>
            <p:spPr>
              <a:xfrm>
                <a:off x="6446520" y="1965960"/>
                <a:ext cx="5029200" cy="1188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কারখানার বর্জ্য ও রাসায়নিক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নদী-খালে তরল বর্জ্য ফেলা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তেল ও প্লাস্টিক দূষণ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Text 15">
                <a:extLst>
                  <a:ext uri="{FF2B5EF4-FFF2-40B4-BE49-F238E27FC236}">
                    <a16:creationId xmlns:a16="http://schemas.microsoft.com/office/drawing/2014/main" id="{D55B2C28-4134-006A-7EC6-3F98A9A6E9F2}"/>
                  </a:ext>
                </a:extLst>
              </p:cNvPr>
              <p:cNvSpPr/>
              <p:nvPr/>
            </p:nvSpPr>
            <p:spPr>
              <a:xfrm>
                <a:off x="6446520" y="3291840"/>
                <a:ext cx="5029200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B4F72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প্রভাব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7" name="Text 16">
                <a:extLst>
                  <a:ext uri="{FF2B5EF4-FFF2-40B4-BE49-F238E27FC236}">
                    <a16:creationId xmlns:a16="http://schemas.microsoft.com/office/drawing/2014/main" id="{772671A6-F0CE-46C9-822F-BEACC17B6A8E}"/>
                  </a:ext>
                </a:extLst>
              </p:cNvPr>
              <p:cNvSpPr/>
              <p:nvPr/>
            </p:nvSpPr>
            <p:spPr>
              <a:xfrm>
                <a:off x="6446520" y="3749040"/>
                <a:ext cx="5029200" cy="1371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মাছ ও জলজ প্রাণী মারা যায়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পানীয় জল দূষিত হয়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জলবাহিত রোগ ছড়ায়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29" name="Text 2">
              <a:extLst>
                <a:ext uri="{FF2B5EF4-FFF2-40B4-BE49-F238E27FC236}">
                  <a16:creationId xmlns:a16="http://schemas.microsoft.com/office/drawing/2014/main" id="{E82D4669-7B9C-7A22-0321-DEA09C4C63AD}"/>
                </a:ext>
              </a:extLst>
            </p:cNvPr>
            <p:cNvSpPr/>
            <p:nvPr/>
          </p:nvSpPr>
          <p:spPr>
            <a:xfrm>
              <a:off x="4572000" y="228600"/>
              <a:ext cx="356061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1A1A1A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বায়ু দূষণ ও পানি দূষণ</a:t>
              </a:r>
              <a:endParaRPr lang="en-US" sz="36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FCBB222-55DD-8025-5360-1A253A03FF1E}"/>
                </a:ext>
              </a:extLst>
            </p:cNvPr>
            <p:cNvGrpSpPr/>
            <p:nvPr/>
          </p:nvGrpSpPr>
          <p:grpSpPr>
            <a:xfrm>
              <a:off x="487680" y="777240"/>
              <a:ext cx="5487785" cy="5029200"/>
              <a:chOff x="487680" y="777240"/>
              <a:chExt cx="5487785" cy="5029200"/>
            </a:xfrm>
          </p:grpSpPr>
          <p:sp>
            <p:nvSpPr>
              <p:cNvPr id="31" name="Shape 3">
                <a:extLst>
                  <a:ext uri="{FF2B5EF4-FFF2-40B4-BE49-F238E27FC236}">
                    <a16:creationId xmlns:a16="http://schemas.microsoft.com/office/drawing/2014/main" id="{2F866177-4169-FF56-9EC7-C1BBB2A478D1}"/>
                  </a:ext>
                </a:extLst>
              </p:cNvPr>
              <p:cNvSpPr/>
              <p:nvPr/>
            </p:nvSpPr>
            <p:spPr>
              <a:xfrm>
                <a:off x="487680" y="777240"/>
                <a:ext cx="5486400" cy="5029200"/>
              </a:xfrm>
              <a:prstGeom prst="roundRect">
                <a:avLst>
                  <a:gd name="adj" fmla="val 1818"/>
                </a:avLst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</p:sp>
          <p:sp>
            <p:nvSpPr>
              <p:cNvPr id="33" name="Shape 4">
                <a:extLst>
                  <a:ext uri="{FF2B5EF4-FFF2-40B4-BE49-F238E27FC236}">
                    <a16:creationId xmlns:a16="http://schemas.microsoft.com/office/drawing/2014/main" id="{47CCB647-1290-4F92-CCEC-4AFC4574A5BC}"/>
                  </a:ext>
                </a:extLst>
              </p:cNvPr>
              <p:cNvSpPr/>
              <p:nvPr/>
            </p:nvSpPr>
            <p:spPr>
              <a:xfrm>
                <a:off x="489065" y="777240"/>
                <a:ext cx="5486400" cy="548640"/>
              </a:xfrm>
              <a:prstGeom prst="rect">
                <a:avLst/>
              </a:prstGeom>
              <a:solidFill>
                <a:srgbClr val="2874A6"/>
              </a:solidFill>
              <a:ln/>
            </p:spPr>
          </p:sp>
          <p:sp>
            <p:nvSpPr>
              <p:cNvPr id="35" name="Text 5">
                <a:extLst>
                  <a:ext uri="{FF2B5EF4-FFF2-40B4-BE49-F238E27FC236}">
                    <a16:creationId xmlns:a16="http://schemas.microsoft.com/office/drawing/2014/main" id="{011BFC87-8ADB-E461-F203-AB2C9B7BE9C7}"/>
                  </a:ext>
                </a:extLst>
              </p:cNvPr>
              <p:cNvSpPr/>
              <p:nvPr/>
            </p:nvSpPr>
            <p:spPr>
              <a:xfrm>
                <a:off x="502920" y="868680"/>
                <a:ext cx="4304607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বায়ু দূষণ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7" name="Text 6">
                <a:extLst>
                  <a:ext uri="{FF2B5EF4-FFF2-40B4-BE49-F238E27FC236}">
                    <a16:creationId xmlns:a16="http://schemas.microsoft.com/office/drawing/2014/main" id="{2D401FD9-656F-8DB9-FAB9-EDF232EC79B3}"/>
                  </a:ext>
                </a:extLst>
              </p:cNvPr>
              <p:cNvSpPr/>
              <p:nvPr/>
            </p:nvSpPr>
            <p:spPr>
              <a:xfrm>
                <a:off x="731520" y="1554480"/>
                <a:ext cx="5029200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1B4F72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উৎস / বৈশিষ্ট্য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9" name="Text 7">
                <a:extLst>
                  <a:ext uri="{FF2B5EF4-FFF2-40B4-BE49-F238E27FC236}">
                    <a16:creationId xmlns:a16="http://schemas.microsoft.com/office/drawing/2014/main" id="{5551A3FD-E204-C56E-A29D-D3DC0BADA56B}"/>
                  </a:ext>
                </a:extLst>
              </p:cNvPr>
              <p:cNvSpPr/>
              <p:nvPr/>
            </p:nvSpPr>
            <p:spPr>
              <a:xfrm>
                <a:off x="731520" y="1965960"/>
                <a:ext cx="5029200" cy="1188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কারখানার ধোঁয়া ও গ্যাস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 algn="ctr">
                  <a:buNone/>
                </a:pPr>
                <a:r>
                  <a:rPr lang="en-US" sz="28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যানবাহনের নিঃসরণ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 algn="ctr">
                  <a:buNone/>
                </a:pPr>
                <a:r>
                  <a:rPr lang="en-US" sz="28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কেমিক্যাল ও ধুলাবালি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1" name="Text 8">
                <a:extLst>
                  <a:ext uri="{FF2B5EF4-FFF2-40B4-BE49-F238E27FC236}">
                    <a16:creationId xmlns:a16="http://schemas.microsoft.com/office/drawing/2014/main" id="{FA78DD3B-651D-2A62-2684-081AF72B3EE1}"/>
                  </a:ext>
                </a:extLst>
              </p:cNvPr>
              <p:cNvSpPr/>
              <p:nvPr/>
            </p:nvSpPr>
            <p:spPr>
              <a:xfrm>
                <a:off x="731520" y="3291840"/>
                <a:ext cx="5029200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1B4F72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প্রভাব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3" name="Text 9">
                <a:extLst>
                  <a:ext uri="{FF2B5EF4-FFF2-40B4-BE49-F238E27FC236}">
                    <a16:creationId xmlns:a16="http://schemas.microsoft.com/office/drawing/2014/main" id="{89C1D453-2C9B-2DA8-A56B-D7B68DA7A030}"/>
                  </a:ext>
                </a:extLst>
              </p:cNvPr>
              <p:cNvSpPr/>
              <p:nvPr/>
            </p:nvSpPr>
            <p:spPr>
              <a:xfrm>
                <a:off x="731520" y="3749040"/>
                <a:ext cx="5029200" cy="1371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শ্বাসকষ্ট ও ফুসফুসের রোগ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 algn="ctr">
                  <a:buNone/>
                </a:pPr>
                <a:r>
                  <a:rPr lang="en-US" sz="28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অ্যাজমা, ক্যান্সারের ঝুঁকি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 algn="ctr">
                  <a:buNone/>
                </a:pPr>
                <a:r>
                  <a:rPr lang="en-US" sz="28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গ্লোবাল ওয়ার্মিং বৃদ্ধি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3036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99B909-3792-4A26-4065-481F6A6BD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6A0D3C99-BE8E-B92C-5376-6DFEEE76A67E}"/>
              </a:ext>
            </a:extLst>
          </p:cNvPr>
          <p:cNvGrpSpPr/>
          <p:nvPr/>
        </p:nvGrpSpPr>
        <p:grpSpPr>
          <a:xfrm>
            <a:off x="336665" y="1355774"/>
            <a:ext cx="11216640" cy="5029200"/>
            <a:chOff x="472440" y="1325880"/>
            <a:chExt cx="11216640" cy="502920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18D49E6-7CF1-97A8-C087-653231460B61}"/>
                </a:ext>
              </a:extLst>
            </p:cNvPr>
            <p:cNvGrpSpPr/>
            <p:nvPr/>
          </p:nvGrpSpPr>
          <p:grpSpPr>
            <a:xfrm>
              <a:off x="6187440" y="1325880"/>
              <a:ext cx="5501640" cy="5029200"/>
              <a:chOff x="6202680" y="777240"/>
              <a:chExt cx="5501640" cy="5029200"/>
            </a:xfrm>
          </p:grpSpPr>
          <p:sp>
            <p:nvSpPr>
              <p:cNvPr id="15" name="Shape 10">
                <a:extLst>
                  <a:ext uri="{FF2B5EF4-FFF2-40B4-BE49-F238E27FC236}">
                    <a16:creationId xmlns:a16="http://schemas.microsoft.com/office/drawing/2014/main" id="{568FCE33-1E3D-BE9F-41BB-CF16F626235F}"/>
                  </a:ext>
                </a:extLst>
              </p:cNvPr>
              <p:cNvSpPr/>
              <p:nvPr/>
            </p:nvSpPr>
            <p:spPr>
              <a:xfrm>
                <a:off x="6217920" y="777240"/>
                <a:ext cx="5486400" cy="5029200"/>
              </a:xfrm>
              <a:prstGeom prst="roundRect">
                <a:avLst>
                  <a:gd name="adj" fmla="val 1818"/>
                </a:avLst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</p:sp>
          <p:sp>
            <p:nvSpPr>
              <p:cNvPr id="17" name="Shape 11">
                <a:extLst>
                  <a:ext uri="{FF2B5EF4-FFF2-40B4-BE49-F238E27FC236}">
                    <a16:creationId xmlns:a16="http://schemas.microsoft.com/office/drawing/2014/main" id="{B19C5977-668C-58DC-CAD0-2A2CB047C863}"/>
                  </a:ext>
                </a:extLst>
              </p:cNvPr>
              <p:cNvSpPr/>
              <p:nvPr/>
            </p:nvSpPr>
            <p:spPr>
              <a:xfrm>
                <a:off x="6202680" y="777240"/>
                <a:ext cx="5486400" cy="5486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1BEBCBB-C3C6-521F-7AE0-C4E93B14A04D}"/>
                </a:ext>
              </a:extLst>
            </p:cNvPr>
            <p:cNvGrpSpPr/>
            <p:nvPr/>
          </p:nvGrpSpPr>
          <p:grpSpPr>
            <a:xfrm>
              <a:off x="472440" y="1325880"/>
              <a:ext cx="5487785" cy="5029200"/>
              <a:chOff x="487680" y="777240"/>
              <a:chExt cx="5487785" cy="5029200"/>
            </a:xfrm>
          </p:grpSpPr>
          <p:sp>
            <p:nvSpPr>
              <p:cNvPr id="31" name="Shape 3">
                <a:extLst>
                  <a:ext uri="{FF2B5EF4-FFF2-40B4-BE49-F238E27FC236}">
                    <a16:creationId xmlns:a16="http://schemas.microsoft.com/office/drawing/2014/main" id="{F6E3DBCB-11FF-BDCC-C0E6-47C8298849AC}"/>
                  </a:ext>
                </a:extLst>
              </p:cNvPr>
              <p:cNvSpPr/>
              <p:nvPr/>
            </p:nvSpPr>
            <p:spPr>
              <a:xfrm>
                <a:off x="487680" y="777240"/>
                <a:ext cx="5486400" cy="5029200"/>
              </a:xfrm>
              <a:prstGeom prst="roundRect">
                <a:avLst>
                  <a:gd name="adj" fmla="val 1818"/>
                </a:avLst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  <p:sp>
            <p:nvSpPr>
              <p:cNvPr id="33" name="Shape 4">
                <a:extLst>
                  <a:ext uri="{FF2B5EF4-FFF2-40B4-BE49-F238E27FC236}">
                    <a16:creationId xmlns:a16="http://schemas.microsoft.com/office/drawing/2014/main" id="{5542695C-EF71-5A4D-1FE7-60192E19DE18}"/>
                  </a:ext>
                </a:extLst>
              </p:cNvPr>
              <p:cNvSpPr/>
              <p:nvPr/>
            </p:nvSpPr>
            <p:spPr>
              <a:xfrm>
                <a:off x="489065" y="777240"/>
                <a:ext cx="5486400" cy="548640"/>
              </a:xfrm>
              <a:prstGeom prst="rect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</p:sp>
        </p:grpSp>
      </p:grpSp>
      <p:sp>
        <p:nvSpPr>
          <p:cNvPr id="14" name="Text 5">
            <a:extLst>
              <a:ext uri="{FF2B5EF4-FFF2-40B4-BE49-F238E27FC236}">
                <a16:creationId xmlns:a16="http://schemas.microsoft.com/office/drawing/2014/main" id="{995F9958-F514-F0DE-E8B1-81A6D1294453}"/>
              </a:ext>
            </a:extLst>
          </p:cNvPr>
          <p:cNvSpPr/>
          <p:nvPr/>
        </p:nvSpPr>
        <p:spPr>
          <a:xfrm>
            <a:off x="1861359" y="1485900"/>
            <a:ext cx="30521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শব্দ দূষণ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D78BE619-0F91-81C0-2450-EC9DF0932D0B}"/>
              </a:ext>
            </a:extLst>
          </p:cNvPr>
          <p:cNvSpPr/>
          <p:nvPr/>
        </p:nvSpPr>
        <p:spPr>
          <a:xfrm>
            <a:off x="746761" y="21031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B4F7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উৎস / বৈশিষ্ট্য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3D3011D6-91BB-61D4-C525-CB77BC8EFE6B}"/>
              </a:ext>
            </a:extLst>
          </p:cNvPr>
          <p:cNvSpPr/>
          <p:nvPr/>
        </p:nvSpPr>
        <p:spPr>
          <a:xfrm>
            <a:off x="746761" y="251460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কল-কারখানার মেশিন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জেনারেটর ও যানবাহন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নির্মাণ কাজের শব্দ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487C3F2E-B5B3-B94C-C60E-16C8FFA25A7F}"/>
              </a:ext>
            </a:extLst>
          </p:cNvPr>
          <p:cNvSpPr/>
          <p:nvPr/>
        </p:nvSpPr>
        <p:spPr>
          <a:xfrm>
            <a:off x="746761" y="38404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B4F7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প্রভাব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22D188D5-7655-A0F5-20E7-9E3A9DC2F5E2}"/>
              </a:ext>
            </a:extLst>
          </p:cNvPr>
          <p:cNvSpPr/>
          <p:nvPr/>
        </p:nvSpPr>
        <p:spPr>
          <a:xfrm>
            <a:off x="655321" y="429768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শ্রবণশক্তি হ্রাস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মানসিক চাপ ও অস্থিরতা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ঘুমের ব্যাঘাত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152F6274-D994-EC69-720B-7E5F58E35FE1}"/>
              </a:ext>
            </a:extLst>
          </p:cNvPr>
          <p:cNvSpPr/>
          <p:nvPr/>
        </p:nvSpPr>
        <p:spPr>
          <a:xfrm>
            <a:off x="6445135" y="144721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ভূমি দূষণ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E4A91FA4-9582-0A57-4E98-00F4EF35DEA6}"/>
              </a:ext>
            </a:extLst>
          </p:cNvPr>
          <p:cNvSpPr/>
          <p:nvPr/>
        </p:nvSpPr>
        <p:spPr>
          <a:xfrm>
            <a:off x="6673735" y="2133014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B4F7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উৎস / বৈশিষ্ট্য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 14">
            <a:extLst>
              <a:ext uri="{FF2B5EF4-FFF2-40B4-BE49-F238E27FC236}">
                <a16:creationId xmlns:a16="http://schemas.microsoft.com/office/drawing/2014/main" id="{A724AC7C-4431-9345-D186-EBE727D9D8B3}"/>
              </a:ext>
            </a:extLst>
          </p:cNvPr>
          <p:cNvSpPr/>
          <p:nvPr/>
        </p:nvSpPr>
        <p:spPr>
          <a:xfrm>
            <a:off x="6673735" y="2544494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কঠিন বর্জ্য ও প্লাস্টিক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কেমিক্যাল ও বিষাক্ত পদার্থ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কৃষি ও শিল্প বর্জ্য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 15">
            <a:extLst>
              <a:ext uri="{FF2B5EF4-FFF2-40B4-BE49-F238E27FC236}">
                <a16:creationId xmlns:a16="http://schemas.microsoft.com/office/drawing/2014/main" id="{E58FA673-5199-DD3A-16E0-D371DC237C03}"/>
              </a:ext>
            </a:extLst>
          </p:cNvPr>
          <p:cNvSpPr/>
          <p:nvPr/>
        </p:nvSpPr>
        <p:spPr>
          <a:xfrm>
            <a:off x="6673735" y="3870374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B4F7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প্রভাব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1FB8CD98-5C87-7B95-B5A2-D13C9F63D526}"/>
              </a:ext>
            </a:extLst>
          </p:cNvPr>
          <p:cNvSpPr/>
          <p:nvPr/>
        </p:nvSpPr>
        <p:spPr>
          <a:xfrm>
            <a:off x="6673735" y="4327574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মাটির উর্বরতা কমে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ফসল নষ্ট হয়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পরিবেশের ভারসাম্যহীনতা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2BA647B-A720-0136-0D42-E66CE8CC2C1F}"/>
              </a:ext>
            </a:extLst>
          </p:cNvPr>
          <p:cNvSpPr txBox="1"/>
          <p:nvPr/>
        </p:nvSpPr>
        <p:spPr>
          <a:xfrm>
            <a:off x="2911053" y="428089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শব্দ</a:t>
            </a:r>
            <a:r>
              <a:rPr lang="en-US" sz="3600" b="1" dirty="0">
                <a:solidFill>
                  <a:schemeClr val="tx1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দূষণ</a:t>
            </a:r>
            <a:r>
              <a:rPr lang="en-US" sz="3600" dirty="0">
                <a:solidFill>
                  <a:schemeClr val="tx1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ও </a:t>
            </a: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ভূমি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দূষণ</a:t>
            </a:r>
            <a:endParaRPr lang="en-US" sz="36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42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969077" y="6289951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659988" y="665492"/>
            <a:ext cx="85812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পরিবেশ</a:t>
            </a:r>
            <a:r>
              <a:rPr lang="en-US" sz="48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দূষণরোধে</a:t>
            </a:r>
            <a:r>
              <a:rPr lang="en-US" sz="48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ব্যবসায়িক</a:t>
            </a:r>
            <a:r>
              <a:rPr lang="en-US" sz="48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দায়বদ্ধতা</a:t>
            </a:r>
            <a:endParaRPr lang="en-US" sz="48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883DFDC-76DC-790F-C5D5-E81406A7477E}"/>
              </a:ext>
            </a:extLst>
          </p:cNvPr>
          <p:cNvGrpSpPr/>
          <p:nvPr/>
        </p:nvGrpSpPr>
        <p:grpSpPr>
          <a:xfrm>
            <a:off x="898665" y="1403902"/>
            <a:ext cx="3291954" cy="1785087"/>
            <a:chOff x="525780" y="1481727"/>
            <a:chExt cx="2743200" cy="178508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151BBDD-693C-A009-1AAE-F96B3D2B39B7}"/>
                </a:ext>
              </a:extLst>
            </p:cNvPr>
            <p:cNvGrpSpPr/>
            <p:nvPr/>
          </p:nvGrpSpPr>
          <p:grpSpPr>
            <a:xfrm>
              <a:off x="525780" y="1481727"/>
              <a:ext cx="2743200" cy="1785087"/>
              <a:chOff x="525780" y="1481727"/>
              <a:chExt cx="2743200" cy="1785087"/>
            </a:xfrm>
          </p:grpSpPr>
          <p:sp>
            <p:nvSpPr>
              <p:cNvPr id="5" name="Shape 3"/>
              <p:cNvSpPr/>
              <p:nvPr/>
            </p:nvSpPr>
            <p:spPr>
              <a:xfrm>
                <a:off x="525780" y="1481727"/>
                <a:ext cx="2743200" cy="1785087"/>
              </a:xfrm>
              <a:prstGeom prst="roundRect">
                <a:avLst>
                  <a:gd name="adj" fmla="val 4167"/>
                </a:avLst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</p:sp>
          <p:sp>
            <p:nvSpPr>
              <p:cNvPr id="6" name="Text 4"/>
              <p:cNvSpPr/>
              <p:nvPr/>
            </p:nvSpPr>
            <p:spPr>
              <a:xfrm>
                <a:off x="525780" y="1519763"/>
                <a:ext cx="2743200" cy="37189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১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32" name="Text 7">
              <a:extLst>
                <a:ext uri="{FF2B5EF4-FFF2-40B4-BE49-F238E27FC236}">
                  <a16:creationId xmlns:a16="http://schemas.microsoft.com/office/drawing/2014/main" id="{F0E858AD-8DC0-E3A4-D5DE-0452CBD78729}"/>
                </a:ext>
              </a:extLst>
            </p:cNvPr>
            <p:cNvSpPr/>
            <p:nvPr/>
          </p:nvSpPr>
          <p:spPr>
            <a:xfrm>
              <a:off x="720090" y="2050384"/>
              <a:ext cx="2388870" cy="85326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পরিবেশবান্ধব</a:t>
              </a: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প্রযুক্তি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দূষণমুক্ত</a:t>
              </a: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মেশিন ও প্রক্রিয়া ব্যবহার করা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0B6BB7F-DAFD-2476-F5DC-8472A2544A79}"/>
              </a:ext>
            </a:extLst>
          </p:cNvPr>
          <p:cNvGrpSpPr/>
          <p:nvPr/>
        </p:nvGrpSpPr>
        <p:grpSpPr>
          <a:xfrm>
            <a:off x="4700368" y="1392538"/>
            <a:ext cx="3429000" cy="1785087"/>
            <a:chOff x="3451860" y="1472285"/>
            <a:chExt cx="2834640" cy="178508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28F34B2-4117-7924-5260-D1AE107A08A0}"/>
                </a:ext>
              </a:extLst>
            </p:cNvPr>
            <p:cNvGrpSpPr/>
            <p:nvPr/>
          </p:nvGrpSpPr>
          <p:grpSpPr>
            <a:xfrm>
              <a:off x="3451860" y="1472285"/>
              <a:ext cx="2834640" cy="1785087"/>
              <a:chOff x="3429000" y="1430312"/>
              <a:chExt cx="2834640" cy="1785087"/>
            </a:xfrm>
          </p:grpSpPr>
          <p:sp>
            <p:nvSpPr>
              <p:cNvPr id="8" name="Shape 6"/>
              <p:cNvSpPr/>
              <p:nvPr/>
            </p:nvSpPr>
            <p:spPr>
              <a:xfrm>
                <a:off x="3429000" y="1430312"/>
                <a:ext cx="2743200" cy="1785087"/>
              </a:xfrm>
              <a:prstGeom prst="roundRect">
                <a:avLst>
                  <a:gd name="adj" fmla="val 4167"/>
                </a:avLst>
              </a:prstGeom>
              <a:gradFill flip="none" rotWithShape="1">
                <a:gsLst>
                  <a:gs pos="0">
                    <a:schemeClr val="accent6">
                      <a:lumMod val="67000"/>
                    </a:schemeClr>
                  </a:gs>
                  <a:gs pos="48000">
                    <a:schemeClr val="accent6">
                      <a:lumMod val="97000"/>
                      <a:lumOff val="3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/>
            </p:spPr>
            <p:txBody>
              <a:bodyPr/>
              <a:lstStyle/>
              <a:p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Text 7"/>
              <p:cNvSpPr/>
              <p:nvPr/>
            </p:nvSpPr>
            <p:spPr>
              <a:xfrm>
                <a:off x="3520440" y="1535117"/>
                <a:ext cx="2743200" cy="37189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২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8426E89-1664-E5E5-19C8-1702E0D0A755}"/>
                </a:ext>
              </a:extLst>
            </p:cNvPr>
            <p:cNvSpPr txBox="1"/>
            <p:nvPr/>
          </p:nvSpPr>
          <p:spPr>
            <a:xfrm>
              <a:off x="3474720" y="1977924"/>
              <a:ext cx="265176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বর্জ্য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পরিশোধন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তরল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কঠিন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বর্জ্য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পরিশোধন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পুনর্ব্যবহার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F6CEEAA-8D0A-9119-C124-E2826F5B85D2}"/>
              </a:ext>
            </a:extLst>
          </p:cNvPr>
          <p:cNvGrpSpPr/>
          <p:nvPr/>
        </p:nvGrpSpPr>
        <p:grpSpPr>
          <a:xfrm>
            <a:off x="8412480" y="1403903"/>
            <a:ext cx="3429000" cy="1785086"/>
            <a:chOff x="6355080" y="1417320"/>
            <a:chExt cx="2743200" cy="1785086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A622803-CE7A-1899-9023-4F80D7CFC246}"/>
                </a:ext>
              </a:extLst>
            </p:cNvPr>
            <p:cNvGrpSpPr/>
            <p:nvPr/>
          </p:nvGrpSpPr>
          <p:grpSpPr>
            <a:xfrm>
              <a:off x="6355080" y="1417320"/>
              <a:ext cx="2743200" cy="1785086"/>
              <a:chOff x="6355080" y="1417320"/>
              <a:chExt cx="2743200" cy="1785086"/>
            </a:xfrm>
          </p:grpSpPr>
          <p:sp>
            <p:nvSpPr>
              <p:cNvPr id="11" name="Shape 9"/>
              <p:cNvSpPr/>
              <p:nvPr/>
            </p:nvSpPr>
            <p:spPr>
              <a:xfrm>
                <a:off x="6355080" y="1417320"/>
                <a:ext cx="2743200" cy="1785086"/>
              </a:xfrm>
              <a:prstGeom prst="roundRect">
                <a:avLst>
                  <a:gd name="adj" fmla="val 4167"/>
                </a:avLst>
              </a:prstGeom>
              <a:solidFill>
                <a:srgbClr val="1B4F72"/>
              </a:solidFill>
              <a:ln/>
            </p:spPr>
          </p:sp>
          <p:sp>
            <p:nvSpPr>
              <p:cNvPr id="12" name="Text 10"/>
              <p:cNvSpPr/>
              <p:nvPr/>
            </p:nvSpPr>
            <p:spPr>
              <a:xfrm>
                <a:off x="6355080" y="1497831"/>
                <a:ext cx="2743200" cy="37189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৩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78A07B-A915-9B0C-71A6-70871E761C83}"/>
                </a:ext>
              </a:extLst>
            </p:cNvPr>
            <p:cNvSpPr txBox="1"/>
            <p:nvPr/>
          </p:nvSpPr>
          <p:spPr>
            <a:xfrm>
              <a:off x="6423660" y="1891656"/>
              <a:ext cx="260604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বৃক্ষরোপণ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সবুজায়ন</a:t>
              </a:r>
              <a:endPara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কারখানা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এলাকায়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গাছ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লাগানো</a:t>
              </a:r>
              <a:endPara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BD8BF2E-F833-F553-27D4-250C02985A96}"/>
              </a:ext>
            </a:extLst>
          </p:cNvPr>
          <p:cNvGrpSpPr/>
          <p:nvPr/>
        </p:nvGrpSpPr>
        <p:grpSpPr>
          <a:xfrm>
            <a:off x="871682" y="3781295"/>
            <a:ext cx="3291954" cy="1785087"/>
            <a:chOff x="9189720" y="1454508"/>
            <a:chExt cx="2788920" cy="178508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79F3BAC-BF8B-2260-BDA3-99AB7F82AB6A}"/>
                </a:ext>
              </a:extLst>
            </p:cNvPr>
            <p:cNvGrpSpPr/>
            <p:nvPr/>
          </p:nvGrpSpPr>
          <p:grpSpPr>
            <a:xfrm>
              <a:off x="9189720" y="1454508"/>
              <a:ext cx="2788920" cy="1785087"/>
              <a:chOff x="9189720" y="1454508"/>
              <a:chExt cx="2788920" cy="1785087"/>
            </a:xfrm>
          </p:grpSpPr>
          <p:sp>
            <p:nvSpPr>
              <p:cNvPr id="14" name="Shape 12"/>
              <p:cNvSpPr/>
              <p:nvPr/>
            </p:nvSpPr>
            <p:spPr>
              <a:xfrm>
                <a:off x="9235440" y="1454508"/>
                <a:ext cx="2743200" cy="1785087"/>
              </a:xfrm>
              <a:prstGeom prst="roundRect">
                <a:avLst>
                  <a:gd name="adj" fmla="val 4167"/>
                </a:avLst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</p:sp>
          <p:sp>
            <p:nvSpPr>
              <p:cNvPr id="15" name="Text 13"/>
              <p:cNvSpPr/>
              <p:nvPr/>
            </p:nvSpPr>
            <p:spPr>
              <a:xfrm>
                <a:off x="9189720" y="1510292"/>
                <a:ext cx="2743200" cy="37189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৪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71A9D7-4BCB-D4A8-2972-DD7FAAD29242}"/>
                </a:ext>
              </a:extLst>
            </p:cNvPr>
            <p:cNvSpPr txBox="1"/>
            <p:nvPr/>
          </p:nvSpPr>
          <p:spPr>
            <a:xfrm>
              <a:off x="9372600" y="1978223"/>
              <a:ext cx="246888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আইন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মেনে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চলা</a:t>
              </a:r>
              <a:endPara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সংরক্ষণ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আইন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নিয়ম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মেনে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চলা</a:t>
              </a:r>
              <a:endPara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2E1B5CC-2842-FA14-18FA-34BCB9BB1D53}"/>
              </a:ext>
            </a:extLst>
          </p:cNvPr>
          <p:cNvGrpSpPr/>
          <p:nvPr/>
        </p:nvGrpSpPr>
        <p:grpSpPr>
          <a:xfrm>
            <a:off x="4700368" y="3781295"/>
            <a:ext cx="3318387" cy="1785086"/>
            <a:chOff x="480060" y="3425542"/>
            <a:chExt cx="2788920" cy="1785086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2760DE-EE56-5C3B-A7C9-8858C11C7C70}"/>
                </a:ext>
              </a:extLst>
            </p:cNvPr>
            <p:cNvGrpSpPr/>
            <p:nvPr/>
          </p:nvGrpSpPr>
          <p:grpSpPr>
            <a:xfrm>
              <a:off x="502920" y="3425542"/>
              <a:ext cx="2766060" cy="1785086"/>
              <a:chOff x="502920" y="3425542"/>
              <a:chExt cx="2766060" cy="1785086"/>
            </a:xfrm>
          </p:grpSpPr>
          <p:sp>
            <p:nvSpPr>
              <p:cNvPr id="17" name="Shape 15"/>
              <p:cNvSpPr/>
              <p:nvPr/>
            </p:nvSpPr>
            <p:spPr>
              <a:xfrm>
                <a:off x="502920" y="3425542"/>
                <a:ext cx="2743200" cy="1785086"/>
              </a:xfrm>
              <a:prstGeom prst="roundRect">
                <a:avLst>
                  <a:gd name="adj" fmla="val 4167"/>
                </a:avLst>
              </a:prstGeom>
              <a:blipFill>
                <a:blip r:embed="rId3"/>
                <a:tile tx="0" ty="0" sx="100000" sy="100000" flip="none" algn="tl"/>
              </a:blipFill>
              <a:ln/>
            </p:spPr>
          </p:sp>
          <p:sp>
            <p:nvSpPr>
              <p:cNvPr id="18" name="Text 16"/>
              <p:cNvSpPr/>
              <p:nvPr/>
            </p:nvSpPr>
            <p:spPr>
              <a:xfrm>
                <a:off x="525780" y="3508885"/>
                <a:ext cx="2743200" cy="37189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৫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939F07-5256-693E-A5EE-2A9A0398FEBD}"/>
                </a:ext>
              </a:extLst>
            </p:cNvPr>
            <p:cNvSpPr txBox="1"/>
            <p:nvPr/>
          </p:nvSpPr>
          <p:spPr>
            <a:xfrm>
              <a:off x="480060" y="3846880"/>
              <a:ext cx="270891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সচেতনতা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বৃদ্ধি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কর্মী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ক্রেতাদের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সচেতন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করা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24CF98A-1AE9-F402-2CBD-94FB0871E2A9}"/>
              </a:ext>
            </a:extLst>
          </p:cNvPr>
          <p:cNvGrpSpPr/>
          <p:nvPr/>
        </p:nvGrpSpPr>
        <p:grpSpPr>
          <a:xfrm>
            <a:off x="8398252" y="3781295"/>
            <a:ext cx="3429000" cy="1785087"/>
            <a:chOff x="3417570" y="3462774"/>
            <a:chExt cx="2754630" cy="178508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C442AE2-AFD7-6FC6-2FE4-0B71848813FB}"/>
                </a:ext>
              </a:extLst>
            </p:cNvPr>
            <p:cNvGrpSpPr/>
            <p:nvPr/>
          </p:nvGrpSpPr>
          <p:grpSpPr>
            <a:xfrm>
              <a:off x="3417570" y="3462774"/>
              <a:ext cx="2754630" cy="1785087"/>
              <a:chOff x="3417570" y="3462774"/>
              <a:chExt cx="2754630" cy="1785087"/>
            </a:xfrm>
          </p:grpSpPr>
          <p:sp>
            <p:nvSpPr>
              <p:cNvPr id="20" name="Shape 18"/>
              <p:cNvSpPr/>
              <p:nvPr/>
            </p:nvSpPr>
            <p:spPr>
              <a:xfrm>
                <a:off x="3417570" y="3462774"/>
                <a:ext cx="2743200" cy="1785087"/>
              </a:xfrm>
              <a:prstGeom prst="roundRect">
                <a:avLst>
                  <a:gd name="adj" fmla="val 4167"/>
                </a:avLst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48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/>
            </p:spPr>
          </p:sp>
          <p:sp>
            <p:nvSpPr>
              <p:cNvPr id="21" name="Text 19"/>
              <p:cNvSpPr/>
              <p:nvPr/>
            </p:nvSpPr>
            <p:spPr>
              <a:xfrm>
                <a:off x="3429000" y="3549238"/>
                <a:ext cx="2743200" cy="37189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৬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9016CB7-92C8-F5EE-97CD-279EC630081A}"/>
                </a:ext>
              </a:extLst>
            </p:cNvPr>
            <p:cNvSpPr txBox="1"/>
            <p:nvPr/>
          </p:nvSpPr>
          <p:spPr>
            <a:xfrm>
              <a:off x="3512820" y="3825633"/>
              <a:ext cx="2552700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দূষণমুক্ত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উৎপাদন</a:t>
              </a:r>
              <a:endPara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ক্ষতিকর</a:t>
              </a:r>
              <a:r>
                <a:rPr lang="en-US" sz="2800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রাসায়নিক</a:t>
              </a:r>
              <a:r>
                <a:rPr lang="en-US" sz="2800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ব্যবহার</a:t>
              </a:r>
              <a:r>
                <a:rPr lang="en-US" sz="2800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কমানো</a:t>
              </a:r>
              <a:endPara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F3227-3B7D-FB34-2B18-9798D590A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6043CA89-8A5A-8A51-E034-B65111712EF6}"/>
              </a:ext>
            </a:extLst>
          </p:cNvPr>
          <p:cNvSpPr/>
          <p:nvPr/>
        </p:nvSpPr>
        <p:spPr>
          <a:xfrm>
            <a:off x="1969077" y="6289951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CA5708A-0327-0CD2-08AC-BA613951BD40}"/>
              </a:ext>
            </a:extLst>
          </p:cNvPr>
          <p:cNvSpPr/>
          <p:nvPr/>
        </p:nvSpPr>
        <p:spPr>
          <a:xfrm>
            <a:off x="2883877" y="568327"/>
            <a:ext cx="85812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8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সামাজিক</a:t>
            </a:r>
            <a:r>
              <a:rPr lang="en-US" sz="48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দায়বদ্ধতামূলক</a:t>
            </a:r>
            <a:r>
              <a:rPr lang="en-US" sz="48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উন্নয়ন</a:t>
            </a:r>
            <a:r>
              <a:rPr lang="en-US" sz="48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কার্যক্রম</a:t>
            </a:r>
            <a:endParaRPr lang="en-US" sz="48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ED41EB9-865D-2782-3DB9-A3C25B917322}"/>
              </a:ext>
            </a:extLst>
          </p:cNvPr>
          <p:cNvGrpSpPr/>
          <p:nvPr/>
        </p:nvGrpSpPr>
        <p:grpSpPr>
          <a:xfrm>
            <a:off x="898665" y="1403902"/>
            <a:ext cx="3291954" cy="1785087"/>
            <a:chOff x="525780" y="1481727"/>
            <a:chExt cx="2743200" cy="178508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3E584B-249E-0370-CE73-A95E50F8B627}"/>
                </a:ext>
              </a:extLst>
            </p:cNvPr>
            <p:cNvGrpSpPr/>
            <p:nvPr/>
          </p:nvGrpSpPr>
          <p:grpSpPr>
            <a:xfrm>
              <a:off x="525780" y="1481727"/>
              <a:ext cx="2743200" cy="1785087"/>
              <a:chOff x="525780" y="1481727"/>
              <a:chExt cx="2743200" cy="1785087"/>
            </a:xfrm>
          </p:grpSpPr>
          <p:sp>
            <p:nvSpPr>
              <p:cNvPr id="5" name="Shape 3">
                <a:extLst>
                  <a:ext uri="{FF2B5EF4-FFF2-40B4-BE49-F238E27FC236}">
                    <a16:creationId xmlns:a16="http://schemas.microsoft.com/office/drawing/2014/main" id="{EBE145B0-249E-2D34-89F1-D5B143567478}"/>
                  </a:ext>
                </a:extLst>
              </p:cNvPr>
              <p:cNvSpPr/>
              <p:nvPr/>
            </p:nvSpPr>
            <p:spPr>
              <a:xfrm>
                <a:off x="525780" y="1481727"/>
                <a:ext cx="2743200" cy="1785087"/>
              </a:xfrm>
              <a:prstGeom prst="roundRect">
                <a:avLst>
                  <a:gd name="adj" fmla="val 4167"/>
                </a:avLst>
              </a:prstGeom>
              <a:ln/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sp>
          <p:sp>
            <p:nvSpPr>
              <p:cNvPr id="6" name="Text 4">
                <a:extLst>
                  <a:ext uri="{FF2B5EF4-FFF2-40B4-BE49-F238E27FC236}">
                    <a16:creationId xmlns:a16="http://schemas.microsoft.com/office/drawing/2014/main" id="{7F733D6A-50EE-20DA-DF79-D1BB296ECB00}"/>
                  </a:ext>
                </a:extLst>
              </p:cNvPr>
              <p:cNvSpPr/>
              <p:nvPr/>
            </p:nvSpPr>
            <p:spPr>
              <a:xfrm>
                <a:off x="525780" y="1519763"/>
                <a:ext cx="2743200" cy="371893"/>
              </a:xfrm>
              <a:prstGeom prst="rect">
                <a:avLst/>
              </a:prstGeom>
              <a:ln/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১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32" name="Text 7">
              <a:extLst>
                <a:ext uri="{FF2B5EF4-FFF2-40B4-BE49-F238E27FC236}">
                  <a16:creationId xmlns:a16="http://schemas.microsoft.com/office/drawing/2014/main" id="{D57800E2-65A6-9D52-D257-463C6B70E3A6}"/>
                </a:ext>
              </a:extLst>
            </p:cNvPr>
            <p:cNvSpPr/>
            <p:nvPr/>
          </p:nvSpPr>
          <p:spPr>
            <a:xfrm>
              <a:off x="720090" y="2050384"/>
              <a:ext cx="2388870" cy="853261"/>
            </a:xfrm>
            <a:prstGeom prst="rect">
              <a:avLst/>
            </a:prstGeom>
            <a:ln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শিক্ষা</a:t>
              </a:r>
              <a:endPara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endParaRPr>
            </a:p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বৃত্তি</a:t>
              </a: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স্কুল</a:t>
              </a: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স্থাপন</a:t>
              </a: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শিক্ষা</a:t>
              </a: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উপকরণ</a:t>
              </a: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বিতরণ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EC32E8D-9BFB-F3A5-E4C9-D0EDF13305BF}"/>
              </a:ext>
            </a:extLst>
          </p:cNvPr>
          <p:cNvGrpSpPr/>
          <p:nvPr/>
        </p:nvGrpSpPr>
        <p:grpSpPr>
          <a:xfrm>
            <a:off x="4700368" y="1392538"/>
            <a:ext cx="3318387" cy="2075299"/>
            <a:chOff x="3451860" y="1472285"/>
            <a:chExt cx="2743200" cy="2075299"/>
          </a:xfrm>
        </p:grpSpPr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08C3E5EE-8D54-8AF7-6F26-99D7F103182F}"/>
                </a:ext>
              </a:extLst>
            </p:cNvPr>
            <p:cNvSpPr/>
            <p:nvPr/>
          </p:nvSpPr>
          <p:spPr>
            <a:xfrm>
              <a:off x="3451860" y="1472285"/>
              <a:ext cx="2743200" cy="1785087"/>
            </a:xfrm>
            <a:prstGeom prst="roundRect">
              <a:avLst>
                <a:gd name="adj" fmla="val 4167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22A847C-6A80-467D-76B1-66399AB8D3CF}"/>
                </a:ext>
              </a:extLst>
            </p:cNvPr>
            <p:cNvSpPr txBox="1"/>
            <p:nvPr/>
          </p:nvSpPr>
          <p:spPr>
            <a:xfrm>
              <a:off x="3474720" y="1977924"/>
              <a:ext cx="2651760" cy="156966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স্বাস্থ্য</a:t>
              </a:r>
              <a:endPara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endParaRPr>
            </a:p>
            <a:p>
              <a:pPr algn="ctr"/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হাসপাতাল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স্বাস্থ্য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ক্যাম্প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বিনামূল্যে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চিকিৎসা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DDE780F-E097-DAC8-3DEB-358C86AD0278}"/>
              </a:ext>
            </a:extLst>
          </p:cNvPr>
          <p:cNvGrpSpPr/>
          <p:nvPr/>
        </p:nvGrpSpPr>
        <p:grpSpPr>
          <a:xfrm>
            <a:off x="8412480" y="1403903"/>
            <a:ext cx="3429000" cy="1785086"/>
            <a:chOff x="6355080" y="1417320"/>
            <a:chExt cx="2743200" cy="1785086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7A139CE-1400-51BF-B1C3-21D2C2C78D59}"/>
                </a:ext>
              </a:extLst>
            </p:cNvPr>
            <p:cNvGrpSpPr/>
            <p:nvPr/>
          </p:nvGrpSpPr>
          <p:grpSpPr>
            <a:xfrm>
              <a:off x="6355080" y="1417320"/>
              <a:ext cx="2743200" cy="1785086"/>
              <a:chOff x="6355080" y="1417320"/>
              <a:chExt cx="2743200" cy="1785086"/>
            </a:xfrm>
          </p:grpSpPr>
          <p:sp>
            <p:nvSpPr>
              <p:cNvPr id="11" name="Shape 9">
                <a:extLst>
                  <a:ext uri="{FF2B5EF4-FFF2-40B4-BE49-F238E27FC236}">
                    <a16:creationId xmlns:a16="http://schemas.microsoft.com/office/drawing/2014/main" id="{A547EE96-6533-01FB-E62A-6D5D9BE57441}"/>
                  </a:ext>
                </a:extLst>
              </p:cNvPr>
              <p:cNvSpPr/>
              <p:nvPr/>
            </p:nvSpPr>
            <p:spPr>
              <a:xfrm>
                <a:off x="6355080" y="1417320"/>
                <a:ext cx="2743200" cy="1785086"/>
              </a:xfrm>
              <a:prstGeom prst="roundRect">
                <a:avLst>
                  <a:gd name="adj" fmla="val 4167"/>
                </a:avLst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</p:sp>
          <p:sp>
            <p:nvSpPr>
              <p:cNvPr id="12" name="Text 10">
                <a:extLst>
                  <a:ext uri="{FF2B5EF4-FFF2-40B4-BE49-F238E27FC236}">
                    <a16:creationId xmlns:a16="http://schemas.microsoft.com/office/drawing/2014/main" id="{E1A477E8-D7F9-6D53-3857-3B0205064B67}"/>
                  </a:ext>
                </a:extLst>
              </p:cNvPr>
              <p:cNvSpPr/>
              <p:nvPr/>
            </p:nvSpPr>
            <p:spPr>
              <a:xfrm>
                <a:off x="6355080" y="1497831"/>
                <a:ext cx="2743200" cy="371893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৩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E486028-43B3-4991-F788-0D6E38B0CF16}"/>
                </a:ext>
              </a:extLst>
            </p:cNvPr>
            <p:cNvSpPr txBox="1"/>
            <p:nvPr/>
          </p:nvSpPr>
          <p:spPr>
            <a:xfrm>
              <a:off x="6423660" y="1891656"/>
              <a:ext cx="2606040" cy="120032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দুর্যোগ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ত্রাণ</a:t>
              </a:r>
              <a:endParaRPr lang="en-US" sz="2400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endParaRPr>
            </a:p>
            <a:p>
              <a:pPr algn="ctr"/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বন্যা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ঘূর্ণিঝড়ে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সাহায্য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পুনর্বাসন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97759A9-32A9-7075-77B8-AF6E38224E08}"/>
              </a:ext>
            </a:extLst>
          </p:cNvPr>
          <p:cNvGrpSpPr/>
          <p:nvPr/>
        </p:nvGrpSpPr>
        <p:grpSpPr>
          <a:xfrm>
            <a:off x="925650" y="3781295"/>
            <a:ext cx="3237988" cy="1785087"/>
            <a:chOff x="9235440" y="1454508"/>
            <a:chExt cx="2743200" cy="1785087"/>
          </a:xfrm>
        </p:grpSpPr>
        <p:sp>
          <p:nvSpPr>
            <p:cNvPr id="14" name="Shape 12">
              <a:extLst>
                <a:ext uri="{FF2B5EF4-FFF2-40B4-BE49-F238E27FC236}">
                  <a16:creationId xmlns:a16="http://schemas.microsoft.com/office/drawing/2014/main" id="{0F32105E-795D-0D22-B101-ADAA40A7CD95}"/>
                </a:ext>
              </a:extLst>
            </p:cNvPr>
            <p:cNvSpPr/>
            <p:nvPr/>
          </p:nvSpPr>
          <p:spPr>
            <a:xfrm>
              <a:off x="9235440" y="1454508"/>
              <a:ext cx="2743200" cy="1785087"/>
            </a:xfrm>
            <a:prstGeom prst="roundRect">
              <a:avLst>
                <a:gd name="adj" fmla="val 4167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৪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C84C554-6B21-DD66-7A3C-9BA6138B0138}"/>
                </a:ext>
              </a:extLst>
            </p:cNvPr>
            <p:cNvSpPr txBox="1"/>
            <p:nvPr/>
          </p:nvSpPr>
          <p:spPr>
            <a:xfrm>
              <a:off x="9372600" y="1978223"/>
              <a:ext cx="2468880" cy="120032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</a:t>
              </a:r>
              <a:endParaRPr lang="en-US" sz="2400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endParaRPr>
            </a:p>
            <a:p>
              <a:pPr algn="ctr"/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বৃক্ষরোপণ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নদী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পরিষ্কার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সবুজায়ন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F0ED51F-0FA4-5D7A-4E82-10B8D6044E0F}"/>
              </a:ext>
            </a:extLst>
          </p:cNvPr>
          <p:cNvGrpSpPr/>
          <p:nvPr/>
        </p:nvGrpSpPr>
        <p:grpSpPr>
          <a:xfrm>
            <a:off x="4700368" y="3781295"/>
            <a:ext cx="3291187" cy="1785086"/>
            <a:chOff x="480060" y="3425542"/>
            <a:chExt cx="2766060" cy="1785086"/>
          </a:xfrm>
        </p:grpSpPr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4F408AC8-3F61-5669-140C-79B1B5434B43}"/>
                </a:ext>
              </a:extLst>
            </p:cNvPr>
            <p:cNvSpPr/>
            <p:nvPr/>
          </p:nvSpPr>
          <p:spPr>
            <a:xfrm>
              <a:off x="502920" y="3425542"/>
              <a:ext cx="2743200" cy="1785086"/>
            </a:xfrm>
            <a:prstGeom prst="roundRect">
              <a:avLst>
                <a:gd name="adj" fmla="val 4167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৫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AF40618-9E14-C423-6C1A-BEC6A95E1CCB}"/>
                </a:ext>
              </a:extLst>
            </p:cNvPr>
            <p:cNvSpPr txBox="1"/>
            <p:nvPr/>
          </p:nvSpPr>
          <p:spPr>
            <a:xfrm>
              <a:off x="480060" y="3846880"/>
              <a:ext cx="2708910" cy="120032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কর্মসংস্থান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প্রশিক্ষণ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স্থানীয়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কর্মসংস্থান</a:t>
              </a: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সৃষ্টি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ECE859D-BE6C-B4AE-EDBF-A31064CEBFED}"/>
              </a:ext>
            </a:extLst>
          </p:cNvPr>
          <p:cNvGrpSpPr/>
          <p:nvPr/>
        </p:nvGrpSpPr>
        <p:grpSpPr>
          <a:xfrm>
            <a:off x="8398252" y="3781295"/>
            <a:ext cx="3429000" cy="1785087"/>
            <a:chOff x="3417570" y="3462774"/>
            <a:chExt cx="2754630" cy="1785087"/>
          </a:xfrm>
          <a:blipFill>
            <a:blip r:embed="rId3"/>
            <a:tile tx="0" ty="0" sx="100000" sy="100000" flip="none" algn="tl"/>
          </a:blipFill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5749F13-E019-B334-E996-AF88646829DB}"/>
                </a:ext>
              </a:extLst>
            </p:cNvPr>
            <p:cNvGrpSpPr/>
            <p:nvPr/>
          </p:nvGrpSpPr>
          <p:grpSpPr>
            <a:xfrm>
              <a:off x="3417570" y="3462774"/>
              <a:ext cx="2754630" cy="1785087"/>
              <a:chOff x="3417570" y="3462774"/>
              <a:chExt cx="2754630" cy="1785087"/>
            </a:xfrm>
            <a:grpFill/>
          </p:grpSpPr>
          <p:sp>
            <p:nvSpPr>
              <p:cNvPr id="20" name="Shape 18">
                <a:extLst>
                  <a:ext uri="{FF2B5EF4-FFF2-40B4-BE49-F238E27FC236}">
                    <a16:creationId xmlns:a16="http://schemas.microsoft.com/office/drawing/2014/main" id="{98A05467-6958-7F5F-2EB7-104A917C2525}"/>
                  </a:ext>
                </a:extLst>
              </p:cNvPr>
              <p:cNvSpPr/>
              <p:nvPr/>
            </p:nvSpPr>
            <p:spPr>
              <a:xfrm>
                <a:off x="3417570" y="3462774"/>
                <a:ext cx="2743200" cy="1785087"/>
              </a:xfrm>
              <a:prstGeom prst="roundRect">
                <a:avLst>
                  <a:gd name="adj" fmla="val 4167"/>
                </a:avLst>
              </a:prstGeom>
              <a:grpFill/>
              <a:ln/>
            </p:spPr>
          </p:sp>
          <p:sp>
            <p:nvSpPr>
              <p:cNvPr id="21" name="Text 19">
                <a:extLst>
                  <a:ext uri="{FF2B5EF4-FFF2-40B4-BE49-F238E27FC236}">
                    <a16:creationId xmlns:a16="http://schemas.microsoft.com/office/drawing/2014/main" id="{8AB946A4-ACCB-0603-2168-A3D201806A5E}"/>
                  </a:ext>
                </a:extLst>
              </p:cNvPr>
              <p:cNvSpPr/>
              <p:nvPr/>
            </p:nvSpPr>
            <p:spPr>
              <a:xfrm>
                <a:off x="3429000" y="3549238"/>
                <a:ext cx="2743200" cy="371893"/>
              </a:xfrm>
              <a:prstGeom prst="rect">
                <a:avLst/>
              </a:prstGeom>
              <a:grp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৬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21F669F-CFFF-7EE4-D836-E39723DB42BB}"/>
                </a:ext>
              </a:extLst>
            </p:cNvPr>
            <p:cNvSpPr txBox="1"/>
            <p:nvPr/>
          </p:nvSpPr>
          <p:spPr>
            <a:xfrm>
              <a:off x="3512820" y="3825633"/>
              <a:ext cx="2552700" cy="138499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স্স্থানীয়</a:t>
              </a:r>
              <a:r>
                <a:rPr lang="en-US" sz="28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উন্নয়ন</a:t>
              </a:r>
              <a:endParaRPr lang="en-US" sz="2800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endParaRPr>
            </a:p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রাস্তা</a:t>
              </a:r>
              <a:r>
                <a:rPr lang="en-US" sz="28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 </a:t>
              </a:r>
              <a:r>
                <a:rPr lang="en-US" sz="28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বিদ্যু</a:t>
              </a:r>
              <a:r>
                <a:rPr lang="en-US" sz="28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ৎ, </a:t>
              </a:r>
              <a:r>
                <a:rPr lang="en-US" sz="28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পানি</a:t>
              </a:r>
              <a:r>
                <a:rPr lang="en-US" sz="28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সরবরাহে</a:t>
              </a:r>
              <a:r>
                <a:rPr lang="en-US" sz="28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সহায়তা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860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9C8A928-6F6D-9377-4897-DF91E6AA9CA6}"/>
              </a:ext>
            </a:extLst>
          </p:cNvPr>
          <p:cNvGrpSpPr/>
          <p:nvPr/>
        </p:nvGrpSpPr>
        <p:grpSpPr>
          <a:xfrm>
            <a:off x="0" y="0"/>
            <a:ext cx="12192001" cy="6982691"/>
            <a:chOff x="0" y="0"/>
            <a:chExt cx="12192001" cy="698269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DAFA351-ED84-037F-ABF2-B24CB33A6282}"/>
                </a:ext>
              </a:extLst>
            </p:cNvPr>
            <p:cNvGrpSpPr/>
            <p:nvPr/>
          </p:nvGrpSpPr>
          <p:grpSpPr>
            <a:xfrm>
              <a:off x="0" y="0"/>
              <a:ext cx="5399314" cy="6858000"/>
              <a:chOff x="457200" y="822960"/>
              <a:chExt cx="5486400" cy="5029200"/>
            </a:xfrm>
          </p:grpSpPr>
          <p:sp>
            <p:nvSpPr>
              <p:cNvPr id="5" name="Shape 3"/>
              <p:cNvSpPr/>
              <p:nvPr/>
            </p:nvSpPr>
            <p:spPr>
              <a:xfrm>
                <a:off x="457200" y="822960"/>
                <a:ext cx="5486400" cy="5029200"/>
              </a:xfrm>
              <a:prstGeom prst="roundRect">
                <a:avLst>
                  <a:gd name="adj" fmla="val 1818"/>
                </a:avLst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6" name="Shape 4"/>
              <p:cNvSpPr/>
              <p:nvPr/>
            </p:nvSpPr>
            <p:spPr>
              <a:xfrm>
                <a:off x="457200" y="822960"/>
                <a:ext cx="5486400" cy="594360"/>
              </a:xfrm>
              <a:prstGeom prst="rect">
                <a:avLst/>
              </a:prstGeom>
              <a:solidFill>
                <a:srgbClr val="1B4F72"/>
              </a:solidFill>
              <a:ln/>
            </p:spPr>
          </p:sp>
          <p:sp>
            <p:nvSpPr>
              <p:cNvPr id="7" name="Text 5"/>
              <p:cNvSpPr/>
              <p:nvPr/>
            </p:nvSpPr>
            <p:spPr>
              <a:xfrm>
                <a:off x="457200" y="914400"/>
                <a:ext cx="548640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32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দলীয় কাজ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Text 6"/>
              <p:cNvSpPr/>
              <p:nvPr/>
            </p:nvSpPr>
            <p:spPr>
              <a:xfrm>
                <a:off x="792982" y="1508760"/>
                <a:ext cx="5029200" cy="284963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প্রশ্ন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: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একটি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কারখানার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ধোঁয়া,গ্যাস,শব্দ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,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বর্জ্য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ও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রাসায়নিক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পদার্থ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কীভাবে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পরিবেশকে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দূষিত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করে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বলে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তুমি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মনে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কর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।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পরিবেশ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দূষণরোধে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ব্যবসায়িক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দায়বদ্ধতাগুলো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চিহ্নিত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কর</a:t>
                </a: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।</a:t>
                </a: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973DA09-2A57-2A7C-6161-18AE874AD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9315" y="0"/>
              <a:ext cx="6792686" cy="69826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3F1D5-C49D-9032-20BD-3BAA8E936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>
            <a:extLst>
              <a:ext uri="{FF2B5EF4-FFF2-40B4-BE49-F238E27FC236}">
                <a16:creationId xmlns:a16="http://schemas.microsoft.com/office/drawing/2014/main" id="{96AD55C4-5173-1B67-ADFA-B2484FFD360C}"/>
              </a:ext>
            </a:extLst>
          </p:cNvPr>
          <p:cNvSpPr/>
          <p:nvPr/>
        </p:nvSpPr>
        <p:spPr>
          <a:xfrm>
            <a:off x="457200" y="914400"/>
            <a:ext cx="53668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দলীয় কাজ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E7BB65-959F-C4DD-D63D-395F72FCC800}"/>
              </a:ext>
            </a:extLst>
          </p:cNvPr>
          <p:cNvGrpSpPr/>
          <p:nvPr/>
        </p:nvGrpSpPr>
        <p:grpSpPr>
          <a:xfrm>
            <a:off x="87245" y="0"/>
            <a:ext cx="12119622" cy="6858000"/>
            <a:chOff x="72378" y="0"/>
            <a:chExt cx="12119622" cy="6858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C59951A-8B4E-C8DF-1701-06A7744F38ED}"/>
                </a:ext>
              </a:extLst>
            </p:cNvPr>
            <p:cNvGrpSpPr/>
            <p:nvPr/>
          </p:nvGrpSpPr>
          <p:grpSpPr>
            <a:xfrm>
              <a:off x="72378" y="0"/>
              <a:ext cx="5366824" cy="6400800"/>
              <a:chOff x="6248400" y="675042"/>
              <a:chExt cx="5501640" cy="5177118"/>
            </a:xfrm>
          </p:grpSpPr>
          <p:sp>
            <p:nvSpPr>
              <p:cNvPr id="9" name="Shape 7">
                <a:extLst>
                  <a:ext uri="{FF2B5EF4-FFF2-40B4-BE49-F238E27FC236}">
                    <a16:creationId xmlns:a16="http://schemas.microsoft.com/office/drawing/2014/main" id="{563EE593-8781-5483-221E-61E21E672E37}"/>
                  </a:ext>
                </a:extLst>
              </p:cNvPr>
              <p:cNvSpPr/>
              <p:nvPr/>
            </p:nvSpPr>
            <p:spPr>
              <a:xfrm>
                <a:off x="6263640" y="822960"/>
                <a:ext cx="5486400" cy="5029200"/>
              </a:xfrm>
              <a:prstGeom prst="roundRect">
                <a:avLst>
                  <a:gd name="adj" fmla="val 1818"/>
                </a:avLst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10" name="Shape 8">
                <a:extLst>
                  <a:ext uri="{FF2B5EF4-FFF2-40B4-BE49-F238E27FC236}">
                    <a16:creationId xmlns:a16="http://schemas.microsoft.com/office/drawing/2014/main" id="{233D02E4-4656-8D51-2DB3-F71CDD532E6B}"/>
                  </a:ext>
                </a:extLst>
              </p:cNvPr>
              <p:cNvSpPr/>
              <p:nvPr/>
            </p:nvSpPr>
            <p:spPr>
              <a:xfrm>
                <a:off x="6248400" y="675042"/>
                <a:ext cx="5486400" cy="742278"/>
              </a:xfrm>
              <a:prstGeom prst="rect">
                <a:avLst/>
              </a:prstGeom>
              <a:solidFill>
                <a:srgbClr val="1E8449"/>
              </a:solidFill>
              <a:ln/>
            </p:spPr>
          </p:sp>
          <p:sp>
            <p:nvSpPr>
              <p:cNvPr id="11" name="Text 9">
                <a:extLst>
                  <a:ext uri="{FF2B5EF4-FFF2-40B4-BE49-F238E27FC236}">
                    <a16:creationId xmlns:a16="http://schemas.microsoft.com/office/drawing/2014/main" id="{539D67F2-A9AB-5CB4-2A93-E316738C5719}"/>
                  </a:ext>
                </a:extLst>
              </p:cNvPr>
              <p:cNvSpPr/>
              <p:nvPr/>
            </p:nvSpPr>
            <p:spPr>
              <a:xfrm>
                <a:off x="6263640" y="914400"/>
                <a:ext cx="548640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32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একক কাজ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Text 10">
                <a:extLst>
                  <a:ext uri="{FF2B5EF4-FFF2-40B4-BE49-F238E27FC236}">
                    <a16:creationId xmlns:a16="http://schemas.microsoft.com/office/drawing/2014/main" id="{8DC5163D-E624-2BA5-1A10-C5BAF268689B}"/>
                  </a:ext>
                </a:extLst>
              </p:cNvPr>
              <p:cNvSpPr/>
              <p:nvPr/>
            </p:nvSpPr>
            <p:spPr>
              <a:xfrm>
                <a:off x="6492240" y="1645920"/>
                <a:ext cx="5029200" cy="3931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খাতায় লিখো: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বিভিন্ন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ব্যবসায়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প্রতিষ্ঠানের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সামাজিক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দায়বদ্ধতামূলক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উন্নয়ন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কার্যক্রমগুলো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কী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</a:p>
              <a:p>
                <a:endParaRPr lang="en-US" sz="32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endParaRPr>
              </a:p>
              <a:p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কী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হতে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পারে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বলে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তুমি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মনে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কর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?</a:t>
                </a:r>
              </a:p>
              <a:p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বায়ু,পানি,শব্দ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ও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ভূমি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দূষণ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আমাদের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কী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কী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ক্ষতি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করে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?</a:t>
                </a:r>
              </a:p>
              <a:p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61E5059-712E-035C-C4A2-45490E7DF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30129" y="0"/>
              <a:ext cx="6761871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9664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377440" y="614934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804523" y="297180"/>
            <a:ext cx="65829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সামারি — আজ যা শিখলাম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374EAC-1E30-90BA-67E6-74F59443ED83}"/>
              </a:ext>
            </a:extLst>
          </p:cNvPr>
          <p:cNvGrpSpPr/>
          <p:nvPr/>
        </p:nvGrpSpPr>
        <p:grpSpPr>
          <a:xfrm>
            <a:off x="640080" y="914400"/>
            <a:ext cx="10881360" cy="1051560"/>
            <a:chOff x="640080" y="914400"/>
            <a:chExt cx="10881360" cy="1051560"/>
          </a:xfrm>
        </p:grpSpPr>
        <p:sp>
          <p:nvSpPr>
            <p:cNvPr id="5" name="Shape 3"/>
            <p:cNvSpPr/>
            <p:nvPr/>
          </p:nvSpPr>
          <p:spPr>
            <a:xfrm>
              <a:off x="640080" y="914400"/>
              <a:ext cx="108813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640080" y="914400"/>
              <a:ext cx="137160" cy="105156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1051560" y="1051560"/>
              <a:ext cx="100584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মূল্যবোধ ও নৈতিকতা</a:t>
              </a:r>
              <a:endParaRPr lang="en-US" sz="28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1051560" y="1417320"/>
              <a:ext cx="10058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ন্যায়-অন্যায়, ভালো-মন্দের পার্থক্য নির্ধারণ করে সঠিক পথে চালিত করে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A44B6DC-4582-D373-3412-4F0FF3693D29}"/>
              </a:ext>
            </a:extLst>
          </p:cNvPr>
          <p:cNvGrpSpPr/>
          <p:nvPr/>
        </p:nvGrpSpPr>
        <p:grpSpPr>
          <a:xfrm>
            <a:off x="640080" y="2103120"/>
            <a:ext cx="10881360" cy="1051560"/>
            <a:chOff x="640080" y="2103120"/>
            <a:chExt cx="10881360" cy="1051560"/>
          </a:xfrm>
        </p:grpSpPr>
        <p:sp>
          <p:nvSpPr>
            <p:cNvPr id="9" name="Shape 7"/>
            <p:cNvSpPr/>
            <p:nvPr/>
          </p:nvSpPr>
          <p:spPr>
            <a:xfrm>
              <a:off x="640080" y="2103120"/>
              <a:ext cx="108813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640080" y="2103120"/>
              <a:ext cx="137160" cy="105156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1051560" y="2240280"/>
              <a:ext cx="100584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 নৈতিকতা</a:t>
              </a:r>
              <a:endParaRPr lang="en-US" sz="28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1051560" y="2606040"/>
              <a:ext cx="10058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সততা, প্রতারণা পরিহার, মানসম্মত পণ্য, পরিবেশ রক্ষা ও জনকল্যাণ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B75CC5-DBC1-0EFE-2C61-A59F9ED6DBEB}"/>
              </a:ext>
            </a:extLst>
          </p:cNvPr>
          <p:cNvGrpSpPr/>
          <p:nvPr/>
        </p:nvGrpSpPr>
        <p:grpSpPr>
          <a:xfrm>
            <a:off x="640080" y="3291840"/>
            <a:ext cx="10881360" cy="1051560"/>
            <a:chOff x="640080" y="3291840"/>
            <a:chExt cx="10881360" cy="1051560"/>
          </a:xfrm>
        </p:grpSpPr>
        <p:sp>
          <p:nvSpPr>
            <p:cNvPr id="13" name="Shape 11"/>
            <p:cNvSpPr/>
            <p:nvPr/>
          </p:nvSpPr>
          <p:spPr>
            <a:xfrm>
              <a:off x="640080" y="3291840"/>
              <a:ext cx="108813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640080" y="3291840"/>
              <a:ext cx="137160" cy="105156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2718526" y="3384006"/>
              <a:ext cx="6861628" cy="354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 দায়বদ্ধতা</a:t>
              </a:r>
              <a:endParaRPr lang="en-US" sz="28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1051560" y="3794760"/>
              <a:ext cx="10058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মুনাফার পাশাপাশি সমাজের কল্যাণমূলক কাজ করা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DA5A42-1FC5-83CE-56FE-83EFA42B2E96}"/>
              </a:ext>
            </a:extLst>
          </p:cNvPr>
          <p:cNvGrpSpPr/>
          <p:nvPr/>
        </p:nvGrpSpPr>
        <p:grpSpPr>
          <a:xfrm>
            <a:off x="640080" y="4480560"/>
            <a:ext cx="10881360" cy="1051560"/>
            <a:chOff x="640080" y="4480560"/>
            <a:chExt cx="10881360" cy="1051560"/>
          </a:xfrm>
        </p:grpSpPr>
        <p:sp>
          <p:nvSpPr>
            <p:cNvPr id="17" name="Shape 15"/>
            <p:cNvSpPr/>
            <p:nvPr/>
          </p:nvSpPr>
          <p:spPr>
            <a:xfrm>
              <a:off x="640080" y="4480560"/>
              <a:ext cx="108813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640080" y="4480560"/>
              <a:ext cx="137160" cy="105156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3315789" y="4663440"/>
              <a:ext cx="6394269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বিভিন্ন পক্ষের প্রতি দায়িত্ব</a:t>
              </a:r>
              <a:endParaRPr lang="en-US" sz="2800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1051560" y="4983480"/>
              <a:ext cx="10058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রাষ্ট্র, সমাজ, ক্রেতা ও কর্মচারী—সবার প্রতি দায়বদ্ধ থাকা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EF1DF9E-0A50-495F-B216-8F1F869D06ED}"/>
              </a:ext>
            </a:extLst>
          </p:cNvPr>
          <p:cNvGrpSpPr/>
          <p:nvPr/>
        </p:nvGrpSpPr>
        <p:grpSpPr>
          <a:xfrm>
            <a:off x="180110" y="0"/>
            <a:ext cx="12011890" cy="6858000"/>
            <a:chOff x="180110" y="0"/>
            <a:chExt cx="1201189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87DF528-CEDC-41E8-009E-361AF22CF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0"/>
              <a:ext cx="6096000" cy="685800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CF4166-6241-2AF9-3691-4F74AFEBBFEE}"/>
                </a:ext>
              </a:extLst>
            </p:cNvPr>
            <p:cNvSpPr txBox="1"/>
            <p:nvPr/>
          </p:nvSpPr>
          <p:spPr>
            <a:xfrm>
              <a:off x="180110" y="1304794"/>
              <a:ext cx="59158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বায়ু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পানি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শব্দ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ভূমি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দূষণ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রোধে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ব্যবসায়ীদের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আরো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বেশি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দায়িত্বশীল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হওয়ার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জন্য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তোমার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পরামর্শগুলো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লিখ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82E7ED5-2500-6F55-FE8F-9A8C9BEEB114}"/>
                </a:ext>
              </a:extLst>
            </p:cNvPr>
            <p:cNvSpPr txBox="1"/>
            <p:nvPr/>
          </p:nvSpPr>
          <p:spPr>
            <a:xfrm>
              <a:off x="1330036" y="484909"/>
              <a:ext cx="26877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বাড়ির</a:t>
              </a:r>
              <a:r>
                <a:rPr lang="en-US" sz="36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3315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D3B52-3617-2713-9C62-626E47CE9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95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636</Words>
  <Application>Microsoft Office PowerPoint</Application>
  <PresentationFormat>Widescreen</PresentationFormat>
  <Paragraphs>150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একাদশ অধ্যায়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ব্যবসায়ে নৈতিকতা ও সামাজিক দায়বদ্ধতা — প্রথম ক্লাস</dc:title>
  <dc:subject>PptxGenJS Presentation</dc:subject>
  <dc:creator>ব্যবসায় উদ্যোগ | নবম-দশম শ্রেণি</dc:creator>
  <cp:lastModifiedBy>M IBRAHIM</cp:lastModifiedBy>
  <cp:revision>63</cp:revision>
  <dcterms:created xsi:type="dcterms:W3CDTF">2026-08-30T17:47:33Z</dcterms:created>
  <dcterms:modified xsi:type="dcterms:W3CDTF">2026-10-01T01:39:02Z</dcterms:modified>
</cp:coreProperties>
</file>