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0" r:id="rId3"/>
    <p:sldId id="257" r:id="rId4"/>
    <p:sldId id="258" r:id="rId5"/>
    <p:sldId id="268" r:id="rId6"/>
    <p:sldId id="259" r:id="rId7"/>
    <p:sldId id="265" r:id="rId8"/>
    <p:sldId id="261" r:id="rId9"/>
    <p:sldId id="266" r:id="rId10"/>
    <p:sldId id="262" r:id="rId11"/>
    <p:sldId id="263" r:id="rId12"/>
    <p:sldId id="267" r:id="rId13"/>
    <p:sldId id="264"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1" d="100"/>
          <a:sy n="71" d="100"/>
        </p:scale>
        <p:origin x="69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10/2/2026</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10/2/2026</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0315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5C5ED-AC91-7FC7-1988-C3A3A89EC473}"/>
              </a:ext>
            </a:extLst>
          </p:cNvPr>
          <p:cNvSpPr>
            <a:spLocks noGrp="1"/>
          </p:cNvSpPr>
          <p:nvPr>
            <p:ph type="title"/>
          </p:nvPr>
        </p:nvSpPr>
        <p:spPr>
          <a:xfrm>
            <a:off x="1086643" y="2084294"/>
            <a:ext cx="10018713" cy="1344706"/>
          </a:xfrm>
        </p:spPr>
        <p:txBody>
          <a:bodyPr/>
          <a:lstStyle/>
          <a:p>
            <a:r>
              <a:rPr lang="en-US" sz="5400" dirty="0" err="1"/>
              <a:t>স্বাগতম</a:t>
            </a:r>
            <a:endParaRPr lang="en-US" dirty="0"/>
          </a:p>
        </p:txBody>
      </p:sp>
    </p:spTree>
    <p:extLst>
      <p:ext uri="{BB962C8B-B14F-4D97-AF65-F5344CB8AC3E}">
        <p14:creationId xmlns:p14="http://schemas.microsoft.com/office/powerpoint/2010/main" val="2788417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7FB85-5B56-B7FB-6E5D-6790C1E9530C}"/>
              </a:ext>
            </a:extLst>
          </p:cNvPr>
          <p:cNvSpPr>
            <a:spLocks noGrp="1"/>
          </p:cNvSpPr>
          <p:nvPr>
            <p:ph type="title"/>
          </p:nvPr>
        </p:nvSpPr>
        <p:spPr>
          <a:xfrm>
            <a:off x="1215371" y="681321"/>
            <a:ext cx="5033684" cy="842683"/>
          </a:xfrm>
        </p:spPr>
        <p:txBody>
          <a:bodyPr/>
          <a:lstStyle/>
          <a:p>
            <a:r>
              <a:rPr lang="en-US" dirty="0" err="1">
                <a:latin typeface="SutonnyOMJ" panose="01010600010101010101" pitchFamily="2" charset="0"/>
                <a:cs typeface="SutonnyOMJ" panose="01010600010101010101" pitchFamily="2" charset="0"/>
              </a:rPr>
              <a:t>শিক্ষক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পরিচিতি</a:t>
            </a:r>
            <a:endParaRPr lang="en-US" dirty="0">
              <a:latin typeface="SutonnyOMJ" panose="01010600010101010101" pitchFamily="2" charset="0"/>
              <a:cs typeface="SutonnyOMJ" panose="01010600010101010101" pitchFamily="2" charset="0"/>
            </a:endParaRPr>
          </a:p>
        </p:txBody>
      </p:sp>
      <p:sp>
        <p:nvSpPr>
          <p:cNvPr id="3" name="Content Placeholder 2">
            <a:extLst>
              <a:ext uri="{FF2B5EF4-FFF2-40B4-BE49-F238E27FC236}">
                <a16:creationId xmlns:a16="http://schemas.microsoft.com/office/drawing/2014/main" id="{CC554DB3-63D0-D557-F320-D753C29D3154}"/>
              </a:ext>
            </a:extLst>
          </p:cNvPr>
          <p:cNvSpPr>
            <a:spLocks noGrp="1"/>
          </p:cNvSpPr>
          <p:nvPr>
            <p:ph idx="1"/>
          </p:nvPr>
        </p:nvSpPr>
        <p:spPr>
          <a:xfrm>
            <a:off x="1062317" y="2496673"/>
            <a:ext cx="5580530" cy="2828363"/>
          </a:xfrm>
        </p:spPr>
        <p:txBody>
          <a:bodyPr>
            <a:normAutofit/>
          </a:bodyPr>
          <a:lstStyle/>
          <a:p>
            <a:r>
              <a:rPr lang="en-US" sz="2800" dirty="0" err="1">
                <a:latin typeface="SutonnyOMJ" panose="01010600010101010101" pitchFamily="2" charset="0"/>
                <a:cs typeface="SutonnyOMJ" panose="01010600010101010101" pitchFamily="2" charset="0"/>
              </a:rPr>
              <a:t>শ্রেণি</a:t>
            </a:r>
            <a:r>
              <a:rPr lang="en-US" sz="2800" dirty="0">
                <a:latin typeface="SutonnyOMJ" panose="01010600010101010101" pitchFamily="2" charset="0"/>
                <a:cs typeface="SutonnyOMJ" panose="01010600010101010101" pitchFamily="2" charset="0"/>
              </a:rPr>
              <a:t> -</a:t>
            </a:r>
            <a:r>
              <a:rPr lang="en-US" sz="2800" dirty="0" err="1">
                <a:latin typeface="SutonnyOMJ" panose="01010600010101010101" pitchFamily="2" charset="0"/>
                <a:cs typeface="SutonnyOMJ" panose="01010600010101010101" pitchFamily="2" charset="0"/>
              </a:rPr>
              <a:t>একাদশ</a:t>
            </a:r>
            <a:endParaRPr lang="en-US" sz="2800" dirty="0">
              <a:latin typeface="SutonnyOMJ" panose="01010600010101010101" pitchFamily="2" charset="0"/>
              <a:cs typeface="SutonnyOMJ" panose="01010600010101010101" pitchFamily="2" charset="0"/>
            </a:endParaRPr>
          </a:p>
          <a:p>
            <a:r>
              <a:rPr lang="en-US" sz="2800" dirty="0" err="1">
                <a:latin typeface="SutonnyOMJ" panose="01010600010101010101" pitchFamily="2" charset="0"/>
                <a:cs typeface="SutonnyOMJ" panose="01010600010101010101" pitchFamily="2" charset="0"/>
              </a:rPr>
              <a:t>বিষয়:ব্যবসায়</a:t>
            </a:r>
            <a:r>
              <a:rPr lang="en-US" sz="2800" dirty="0">
                <a:latin typeface="SutonnyOMJ" panose="01010600010101010101" pitchFamily="2" charset="0"/>
                <a:cs typeface="SutonnyOMJ" panose="01010600010101010101" pitchFamily="2" charset="0"/>
              </a:rPr>
              <a:t> </a:t>
            </a:r>
            <a:r>
              <a:rPr lang="en-US" sz="2800" dirty="0" err="1">
                <a:latin typeface="SutonnyOMJ" panose="01010600010101010101" pitchFamily="2" charset="0"/>
                <a:cs typeface="SutonnyOMJ" panose="01010600010101010101" pitchFamily="2" charset="0"/>
              </a:rPr>
              <a:t>সংগঠন</a:t>
            </a:r>
            <a:r>
              <a:rPr lang="en-US" sz="2800" dirty="0">
                <a:latin typeface="SutonnyOMJ" panose="01010600010101010101" pitchFamily="2" charset="0"/>
                <a:cs typeface="SutonnyOMJ" panose="01010600010101010101" pitchFamily="2" charset="0"/>
              </a:rPr>
              <a:t> ও ব্যবস্থাপনা-১ম </a:t>
            </a:r>
            <a:r>
              <a:rPr lang="en-US" sz="2800" dirty="0" err="1">
                <a:latin typeface="SutonnyOMJ" panose="01010600010101010101" pitchFamily="2" charset="0"/>
                <a:cs typeface="SutonnyOMJ" panose="01010600010101010101" pitchFamily="2" charset="0"/>
              </a:rPr>
              <a:t>পত্র</a:t>
            </a:r>
            <a:endParaRPr lang="en-US" sz="2800" dirty="0">
              <a:latin typeface="SutonnyOMJ" panose="01010600010101010101" pitchFamily="2" charset="0"/>
              <a:cs typeface="SutonnyOMJ" panose="01010600010101010101" pitchFamily="2" charset="0"/>
            </a:endParaRPr>
          </a:p>
          <a:p>
            <a:r>
              <a:rPr lang="en-US" sz="2800" dirty="0" err="1">
                <a:latin typeface="SutonnyOMJ" panose="01010600010101010101" pitchFamily="2" charset="0"/>
                <a:cs typeface="SutonnyOMJ" panose="01010600010101010101" pitchFamily="2" charset="0"/>
              </a:rPr>
              <a:t>অধ্যায়</a:t>
            </a:r>
            <a:r>
              <a:rPr lang="en-US" sz="2800" dirty="0">
                <a:latin typeface="SutonnyOMJ" panose="01010600010101010101" pitchFamily="2" charset="0"/>
                <a:cs typeface="SutonnyOMJ" panose="01010600010101010101" pitchFamily="2" charset="0"/>
              </a:rPr>
              <a:t>: </a:t>
            </a:r>
            <a:r>
              <a:rPr lang="en-US" sz="2800" dirty="0" err="1">
                <a:latin typeface="SutonnyOMJ" panose="01010600010101010101" pitchFamily="2" charset="0"/>
                <a:cs typeface="SutonnyOMJ" panose="01010600010101010101" pitchFamily="2" charset="0"/>
              </a:rPr>
              <a:t>ব্যবসায়ের</a:t>
            </a:r>
            <a:r>
              <a:rPr lang="en-US" sz="2800" dirty="0">
                <a:latin typeface="SutonnyOMJ" panose="01010600010101010101" pitchFamily="2" charset="0"/>
                <a:cs typeface="SutonnyOMJ" panose="01010600010101010101" pitchFamily="2" charset="0"/>
              </a:rPr>
              <a:t> </a:t>
            </a:r>
            <a:r>
              <a:rPr lang="en-US" sz="2800" dirty="0" err="1">
                <a:latin typeface="SutonnyOMJ" panose="01010600010101010101" pitchFamily="2" charset="0"/>
                <a:cs typeface="SutonnyOMJ" panose="01010600010101010101" pitchFamily="2" charset="0"/>
              </a:rPr>
              <a:t>মৌলিক</a:t>
            </a:r>
            <a:r>
              <a:rPr lang="en-US" sz="2800" dirty="0">
                <a:latin typeface="SutonnyOMJ" panose="01010600010101010101" pitchFamily="2" charset="0"/>
                <a:cs typeface="SutonnyOMJ" panose="01010600010101010101" pitchFamily="2" charset="0"/>
              </a:rPr>
              <a:t> </a:t>
            </a:r>
            <a:r>
              <a:rPr lang="en-US" sz="2800" dirty="0" err="1">
                <a:latin typeface="SutonnyOMJ" panose="01010600010101010101" pitchFamily="2" charset="0"/>
                <a:cs typeface="SutonnyOMJ" panose="01010600010101010101" pitchFamily="2" charset="0"/>
              </a:rPr>
              <a:t>ধারণা</a:t>
            </a:r>
            <a:endParaRPr lang="en-US" sz="2800" dirty="0">
              <a:latin typeface="SutonnyOMJ" panose="01010600010101010101" pitchFamily="2" charset="0"/>
              <a:cs typeface="SutonnyOMJ" panose="01010600010101010101" pitchFamily="2" charset="0"/>
            </a:endParaRPr>
          </a:p>
          <a:p>
            <a:r>
              <a:rPr lang="en-US" sz="2800" dirty="0">
                <a:latin typeface="SutonnyOMJ" panose="01010600010101010101" pitchFamily="2" charset="0"/>
                <a:cs typeface="SutonnyOMJ" panose="01010600010101010101" pitchFamily="2" charset="0"/>
              </a:rPr>
              <a:t>ক্লাস-২</a:t>
            </a:r>
          </a:p>
          <a:p>
            <a:pPr marL="0" indent="0">
              <a:buNone/>
            </a:pPr>
            <a:endParaRPr lang="en-US" dirty="0"/>
          </a:p>
        </p:txBody>
      </p:sp>
      <p:sp>
        <p:nvSpPr>
          <p:cNvPr id="4" name="Content Placeholder 2">
            <a:extLst>
              <a:ext uri="{FF2B5EF4-FFF2-40B4-BE49-F238E27FC236}">
                <a16:creationId xmlns:a16="http://schemas.microsoft.com/office/drawing/2014/main" id="{118C4221-F048-8F9A-E51C-90D23ED12AA7}"/>
              </a:ext>
            </a:extLst>
          </p:cNvPr>
          <p:cNvSpPr txBox="1">
            <a:spLocks/>
          </p:cNvSpPr>
          <p:nvPr/>
        </p:nvSpPr>
        <p:spPr>
          <a:xfrm>
            <a:off x="6642847" y="2761133"/>
            <a:ext cx="5033683" cy="2828363"/>
          </a:xfrm>
          <a:prstGeom prst="rect">
            <a:avLst/>
          </a:prstGeom>
        </p:spPr>
        <p:txBody>
          <a:bodyPr vert="horz" lIns="91440" tIns="45720" rIns="91440" bIns="45720" rtlCol="0" anchor="ctr">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r>
              <a:rPr lang="en-US" sz="2800" dirty="0" err="1">
                <a:latin typeface="SutonnyOMJ" panose="01010600010101010101" pitchFamily="2" charset="0"/>
                <a:cs typeface="SutonnyOMJ" panose="01010600010101010101" pitchFamily="2" charset="0"/>
              </a:rPr>
              <a:t>মশিউর</a:t>
            </a:r>
            <a:r>
              <a:rPr lang="en-US" sz="2800" dirty="0">
                <a:latin typeface="SutonnyOMJ" panose="01010600010101010101" pitchFamily="2" charset="0"/>
                <a:cs typeface="SutonnyOMJ" panose="01010600010101010101" pitchFamily="2" charset="0"/>
              </a:rPr>
              <a:t> </a:t>
            </a:r>
            <a:r>
              <a:rPr lang="en-US" sz="2800" dirty="0" err="1">
                <a:latin typeface="SutonnyOMJ" panose="01010600010101010101" pitchFamily="2" charset="0"/>
                <a:cs typeface="SutonnyOMJ" panose="01010600010101010101" pitchFamily="2" charset="0"/>
              </a:rPr>
              <a:t>রেজা</a:t>
            </a:r>
            <a:r>
              <a:rPr lang="en-US" sz="2800" dirty="0">
                <a:latin typeface="SutonnyOMJ" panose="01010600010101010101" pitchFamily="2" charset="0"/>
                <a:cs typeface="SutonnyOMJ" panose="01010600010101010101" pitchFamily="2" charset="0"/>
              </a:rPr>
              <a:t> </a:t>
            </a:r>
            <a:r>
              <a:rPr lang="en-US" sz="2800" dirty="0" err="1">
                <a:latin typeface="SutonnyOMJ" panose="01010600010101010101" pitchFamily="2" charset="0"/>
                <a:cs typeface="SutonnyOMJ" panose="01010600010101010101" pitchFamily="2" charset="0"/>
              </a:rPr>
              <a:t>চৌধুরী</a:t>
            </a:r>
            <a:endParaRPr lang="en-US" sz="2800" dirty="0">
              <a:latin typeface="SutonnyOMJ" panose="01010600010101010101" pitchFamily="2" charset="0"/>
              <a:cs typeface="SutonnyOMJ" panose="01010600010101010101" pitchFamily="2" charset="0"/>
            </a:endParaRPr>
          </a:p>
          <a:p>
            <a:r>
              <a:rPr lang="en-US" sz="2800" dirty="0" err="1">
                <a:latin typeface="SutonnyOMJ" panose="01010600010101010101" pitchFamily="2" charset="0"/>
                <a:cs typeface="SutonnyOMJ" panose="01010600010101010101" pitchFamily="2" charset="0"/>
              </a:rPr>
              <a:t>প্রভাষক</a:t>
            </a:r>
            <a:endParaRPr lang="en-US" sz="2800" dirty="0">
              <a:latin typeface="SutonnyOMJ" panose="01010600010101010101" pitchFamily="2" charset="0"/>
              <a:cs typeface="SutonnyOMJ" panose="01010600010101010101" pitchFamily="2" charset="0"/>
            </a:endParaRPr>
          </a:p>
          <a:p>
            <a:r>
              <a:rPr lang="en-US" sz="2800" dirty="0" err="1">
                <a:latin typeface="SutonnyOMJ" panose="01010600010101010101" pitchFamily="2" charset="0"/>
                <a:cs typeface="SutonnyOMJ" panose="01010600010101010101" pitchFamily="2" charset="0"/>
              </a:rPr>
              <a:t>ব্যবসায়</a:t>
            </a:r>
            <a:r>
              <a:rPr lang="en-US" sz="2800" dirty="0">
                <a:latin typeface="SutonnyOMJ" panose="01010600010101010101" pitchFamily="2" charset="0"/>
                <a:cs typeface="SutonnyOMJ" panose="01010600010101010101" pitchFamily="2" charset="0"/>
              </a:rPr>
              <a:t> </a:t>
            </a:r>
            <a:r>
              <a:rPr lang="en-US" sz="2800" dirty="0" err="1">
                <a:latin typeface="SutonnyOMJ" panose="01010600010101010101" pitchFamily="2" charset="0"/>
                <a:cs typeface="SutonnyOMJ" panose="01010600010101010101" pitchFamily="2" charset="0"/>
              </a:rPr>
              <a:t>সংগঠন</a:t>
            </a:r>
            <a:r>
              <a:rPr lang="en-US" sz="2800" dirty="0">
                <a:latin typeface="SutonnyOMJ" panose="01010600010101010101" pitchFamily="2" charset="0"/>
                <a:cs typeface="SutonnyOMJ" panose="01010600010101010101" pitchFamily="2" charset="0"/>
              </a:rPr>
              <a:t> ও </a:t>
            </a:r>
            <a:r>
              <a:rPr lang="en-US" sz="2800" dirty="0" err="1">
                <a:latin typeface="SutonnyOMJ" panose="01010600010101010101" pitchFamily="2" charset="0"/>
                <a:cs typeface="SutonnyOMJ" panose="01010600010101010101" pitchFamily="2" charset="0"/>
              </a:rPr>
              <a:t>ব্যবস্থাপনা</a:t>
            </a:r>
            <a:endParaRPr lang="en-US" sz="2800" dirty="0">
              <a:latin typeface="SutonnyOMJ" panose="01010600010101010101" pitchFamily="2" charset="0"/>
              <a:cs typeface="SutonnyOMJ" panose="01010600010101010101" pitchFamily="2" charset="0"/>
            </a:endParaRPr>
          </a:p>
          <a:p>
            <a:r>
              <a:rPr lang="en-US" sz="2800" dirty="0" err="1">
                <a:latin typeface="SutonnyOMJ" panose="01010600010101010101" pitchFamily="2" charset="0"/>
                <a:cs typeface="SutonnyOMJ" panose="01010600010101010101" pitchFamily="2" charset="0"/>
              </a:rPr>
              <a:t>শহীদ</a:t>
            </a:r>
            <a:r>
              <a:rPr lang="en-US" sz="2800" dirty="0">
                <a:latin typeface="SutonnyOMJ" panose="01010600010101010101" pitchFamily="2" charset="0"/>
                <a:cs typeface="SutonnyOMJ" panose="01010600010101010101" pitchFamily="2" charset="0"/>
              </a:rPr>
              <a:t> </a:t>
            </a:r>
            <a:r>
              <a:rPr lang="en-US" sz="2800" dirty="0" err="1">
                <a:latin typeface="SutonnyOMJ" panose="01010600010101010101" pitchFamily="2" charset="0"/>
                <a:cs typeface="SutonnyOMJ" panose="01010600010101010101" pitchFamily="2" charset="0"/>
              </a:rPr>
              <a:t>স্মৃতি</a:t>
            </a:r>
            <a:r>
              <a:rPr lang="en-US" sz="2800" dirty="0">
                <a:latin typeface="SutonnyOMJ" panose="01010600010101010101" pitchFamily="2" charset="0"/>
                <a:cs typeface="SutonnyOMJ" panose="01010600010101010101" pitchFamily="2" charset="0"/>
              </a:rPr>
              <a:t> </a:t>
            </a:r>
            <a:r>
              <a:rPr lang="en-US" sz="2800" dirty="0" err="1">
                <a:latin typeface="SutonnyOMJ" panose="01010600010101010101" pitchFamily="2" charset="0"/>
                <a:cs typeface="SutonnyOMJ" panose="01010600010101010101" pitchFamily="2" charset="0"/>
              </a:rPr>
              <a:t>মহাবিদ্যালয়</a:t>
            </a:r>
            <a:endParaRPr lang="en-US" sz="2800" dirty="0">
              <a:latin typeface="SutonnyOMJ" panose="01010600010101010101" pitchFamily="2" charset="0"/>
              <a:cs typeface="SutonnyOMJ" panose="01010600010101010101" pitchFamily="2" charset="0"/>
            </a:endParaRPr>
          </a:p>
          <a:p>
            <a:r>
              <a:rPr lang="en-US" sz="2800" dirty="0" err="1">
                <a:latin typeface="SutonnyOMJ" panose="01010600010101010101" pitchFamily="2" charset="0"/>
                <a:cs typeface="SutonnyOMJ" panose="01010600010101010101" pitchFamily="2" charset="0"/>
              </a:rPr>
              <a:t>আদর্শনগর</a:t>
            </a:r>
            <a:r>
              <a:rPr lang="en-US" sz="2800" dirty="0">
                <a:latin typeface="SutonnyOMJ" panose="01010600010101010101" pitchFamily="2" charset="0"/>
                <a:cs typeface="SutonnyOMJ" panose="01010600010101010101" pitchFamily="2" charset="0"/>
              </a:rPr>
              <a:t>, </a:t>
            </a:r>
            <a:r>
              <a:rPr lang="en-US" sz="2800" dirty="0" err="1">
                <a:latin typeface="SutonnyOMJ" panose="01010600010101010101" pitchFamily="2" charset="0"/>
                <a:cs typeface="SutonnyOMJ" panose="01010600010101010101" pitchFamily="2" charset="0"/>
              </a:rPr>
              <a:t>মোহনগঞ্জ</a:t>
            </a:r>
            <a:r>
              <a:rPr lang="en-US" sz="2800" dirty="0">
                <a:latin typeface="SutonnyOMJ" panose="01010600010101010101" pitchFamily="2" charset="0"/>
                <a:cs typeface="SutonnyOMJ" panose="01010600010101010101" pitchFamily="2" charset="0"/>
              </a:rPr>
              <a:t>, </a:t>
            </a:r>
            <a:r>
              <a:rPr lang="en-US" sz="2800" dirty="0" err="1">
                <a:latin typeface="SutonnyOMJ" panose="01010600010101010101" pitchFamily="2" charset="0"/>
                <a:cs typeface="SutonnyOMJ" panose="01010600010101010101" pitchFamily="2" charset="0"/>
              </a:rPr>
              <a:t>নেত্রকোনা</a:t>
            </a:r>
            <a:endParaRPr lang="en-US" sz="2800" dirty="0">
              <a:latin typeface="SutonnyOMJ" panose="01010600010101010101" pitchFamily="2" charset="0"/>
              <a:cs typeface="SutonnyOMJ" panose="01010600010101010101" pitchFamily="2" charset="0"/>
            </a:endParaRPr>
          </a:p>
        </p:txBody>
      </p:sp>
      <p:pic>
        <p:nvPicPr>
          <p:cNvPr id="6" name="Picture 5">
            <a:extLst>
              <a:ext uri="{FF2B5EF4-FFF2-40B4-BE49-F238E27FC236}">
                <a16:creationId xmlns:a16="http://schemas.microsoft.com/office/drawing/2014/main" id="{C0DAC070-BD61-935C-2173-4C666FF6F0F8}"/>
              </a:ext>
            </a:extLst>
          </p:cNvPr>
          <p:cNvPicPr>
            <a:picLocks noChangeAspect="1"/>
          </p:cNvPicPr>
          <p:nvPr/>
        </p:nvPicPr>
        <p:blipFill>
          <a:blip r:embed="rId2"/>
          <a:stretch>
            <a:fillRect/>
          </a:stretch>
        </p:blipFill>
        <p:spPr>
          <a:xfrm>
            <a:off x="7827801" y="361410"/>
            <a:ext cx="2297833" cy="2325188"/>
          </a:xfrm>
          <a:prstGeom prst="rect">
            <a:avLst/>
          </a:prstGeom>
        </p:spPr>
      </p:pic>
    </p:spTree>
    <p:extLst>
      <p:ext uri="{BB962C8B-B14F-4D97-AF65-F5344CB8AC3E}">
        <p14:creationId xmlns:p14="http://schemas.microsoft.com/office/powerpoint/2010/main" val="108419071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additive="base">
                                        <p:cTn id="1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1000"/>
                                        <p:tgtEl>
                                          <p:spTgt spid="4">
                                            <p:txEl>
                                              <p:pRg st="1" end="1"/>
                                            </p:txEl>
                                          </p:spTgt>
                                        </p:tgtEl>
                                      </p:cBhvr>
                                    </p:animEffect>
                                    <p:anim calcmode="lin" valueType="num">
                                      <p:cBhvr>
                                        <p:cTn id="21"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additive="base">
                                        <p:cTn id="2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 calcmode="lin" valueType="num">
                                      <p:cBhvr additive="base">
                                        <p:cTn id="40"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
                                            <p:txEl>
                                              <p:pRg st="0" end="0"/>
                                            </p:txEl>
                                          </p:spTgt>
                                        </p:tgtEl>
                                        <p:attrNameLst>
                                          <p:attrName>style.visibility</p:attrName>
                                        </p:attrNameLst>
                                      </p:cBhvr>
                                      <p:to>
                                        <p:strVal val="visible"/>
                                      </p:to>
                                    </p:set>
                                    <p:anim calcmode="lin" valueType="num">
                                      <p:cBhvr additive="base">
                                        <p:cTn id="46"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1" end="1"/>
                                            </p:txEl>
                                          </p:spTgt>
                                        </p:tgtEl>
                                        <p:attrNameLst>
                                          <p:attrName>style.visibility</p:attrName>
                                        </p:attrNameLst>
                                      </p:cBhvr>
                                      <p:to>
                                        <p:strVal val="visible"/>
                                      </p:to>
                                    </p:set>
                                    <p:animEffect transition="in" filter="fade">
                                      <p:cBhvr>
                                        <p:cTn id="52" dur="1000"/>
                                        <p:tgtEl>
                                          <p:spTgt spid="3">
                                            <p:txEl>
                                              <p:pRg st="1" end="1"/>
                                            </p:txEl>
                                          </p:spTgt>
                                        </p:tgtEl>
                                      </p:cBhvr>
                                    </p:animEffect>
                                    <p:anim calcmode="lin" valueType="num">
                                      <p:cBhvr>
                                        <p:cTn id="5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3">
                                            <p:txEl>
                                              <p:pRg st="2" end="2"/>
                                            </p:txEl>
                                          </p:spTgt>
                                        </p:tgtEl>
                                        <p:attrNameLst>
                                          <p:attrName>style.visibility</p:attrName>
                                        </p:attrNameLst>
                                      </p:cBhvr>
                                      <p:to>
                                        <p:strVal val="visible"/>
                                      </p:to>
                                    </p:set>
                                    <p:animEffect transition="in" filter="fade">
                                      <p:cBhvr>
                                        <p:cTn id="59" dur="1000"/>
                                        <p:tgtEl>
                                          <p:spTgt spid="3">
                                            <p:txEl>
                                              <p:pRg st="2" end="2"/>
                                            </p:txEl>
                                          </p:spTgt>
                                        </p:tgtEl>
                                      </p:cBhvr>
                                    </p:animEffect>
                                    <p:anim calcmode="lin" valueType="num">
                                      <p:cBhvr>
                                        <p:cTn id="6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3">
                                            <p:txEl>
                                              <p:pRg st="3" end="3"/>
                                            </p:txEl>
                                          </p:spTgt>
                                        </p:tgtEl>
                                        <p:attrNameLst>
                                          <p:attrName>style.visibility</p:attrName>
                                        </p:attrNameLst>
                                      </p:cBhvr>
                                      <p:to>
                                        <p:strVal val="visible"/>
                                      </p:to>
                                    </p:set>
                                    <p:anim calcmode="lin" valueType="num">
                                      <p:cBhvr additive="base">
                                        <p:cTn id="6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6C229-F3EE-CD4C-0176-A29BD766829C}"/>
              </a:ext>
            </a:extLst>
          </p:cNvPr>
          <p:cNvSpPr>
            <a:spLocks noGrp="1"/>
          </p:cNvSpPr>
          <p:nvPr>
            <p:ph type="title"/>
          </p:nvPr>
        </p:nvSpPr>
        <p:spPr>
          <a:xfrm>
            <a:off x="1484311" y="685800"/>
            <a:ext cx="10018713" cy="699247"/>
          </a:xfrm>
        </p:spPr>
        <p:txBody>
          <a:bodyPr>
            <a:noAutofit/>
          </a:bodyPr>
          <a:lstStyle/>
          <a:p>
            <a:r>
              <a:rPr lang="en-US" dirty="0" err="1">
                <a:latin typeface="SutonnyOMJ" panose="01010600010101010101" pitchFamily="2" charset="0"/>
                <a:cs typeface="SutonnyOMJ" panose="01010600010101010101" pitchFamily="2" charset="0"/>
              </a:rPr>
              <a:t>অধ্যায়ের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পাঠ</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শেষে</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শিখতে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পারবে</a:t>
            </a:r>
            <a:r>
              <a:rPr lang="en-US" dirty="0">
                <a:latin typeface="SutonnyOMJ" panose="01010600010101010101" pitchFamily="2" charset="0"/>
                <a:cs typeface="SutonnyOMJ" panose="01010600010101010101" pitchFamily="2" charset="0"/>
              </a:rPr>
              <a:t>....</a:t>
            </a:r>
          </a:p>
        </p:txBody>
      </p:sp>
      <p:sp>
        <p:nvSpPr>
          <p:cNvPr id="3" name="Content Placeholder 2">
            <a:extLst>
              <a:ext uri="{FF2B5EF4-FFF2-40B4-BE49-F238E27FC236}">
                <a16:creationId xmlns:a16="http://schemas.microsoft.com/office/drawing/2014/main" id="{60A5B5BF-15B8-613D-4232-C9FDDE2FEB9D}"/>
              </a:ext>
            </a:extLst>
          </p:cNvPr>
          <p:cNvSpPr>
            <a:spLocks noGrp="1"/>
          </p:cNvSpPr>
          <p:nvPr>
            <p:ph idx="1"/>
          </p:nvPr>
        </p:nvSpPr>
        <p:spPr>
          <a:xfrm>
            <a:off x="1618780" y="1671916"/>
            <a:ext cx="10018713" cy="3124201"/>
          </a:xfrm>
        </p:spPr>
        <p:txBody>
          <a:bodyPr/>
          <a:lstStyle/>
          <a:p>
            <a:r>
              <a:rPr lang="bn-IN" sz="4800" dirty="0">
                <a:latin typeface="SutonnyOMJ" panose="01010600010101010101" pitchFamily="2" charset="0"/>
                <a:cs typeface="SutonnyOMJ" panose="01010600010101010101" pitchFamily="2" charset="0"/>
              </a:rPr>
              <a:t>ব্যবসায়ের আওতা/পরিধি</a:t>
            </a:r>
            <a:endParaRPr lang="en-US" sz="4800" dirty="0">
              <a:latin typeface="SutonnyOMJ" panose="01010600010101010101" pitchFamily="2" charset="0"/>
              <a:cs typeface="SutonnyOMJ" panose="01010600010101010101" pitchFamily="2" charset="0"/>
            </a:endParaRPr>
          </a:p>
          <a:p>
            <a:pPr marL="0" indent="0">
              <a:buNone/>
            </a:pPr>
            <a:endParaRPr lang="en-US" dirty="0"/>
          </a:p>
          <a:p>
            <a:endParaRPr lang="en-US" dirty="0"/>
          </a:p>
        </p:txBody>
      </p:sp>
    </p:spTree>
    <p:extLst>
      <p:ext uri="{BB962C8B-B14F-4D97-AF65-F5344CB8AC3E}">
        <p14:creationId xmlns:p14="http://schemas.microsoft.com/office/powerpoint/2010/main" val="32791129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5016D5-3D3F-CC9A-6EBA-56A2E7F89949}"/>
              </a:ext>
            </a:extLst>
          </p:cNvPr>
          <p:cNvPicPr>
            <a:picLocks noChangeAspect="1"/>
          </p:cNvPicPr>
          <p:nvPr/>
        </p:nvPicPr>
        <p:blipFill>
          <a:blip r:embed="rId2"/>
          <a:stretch>
            <a:fillRect/>
          </a:stretch>
        </p:blipFill>
        <p:spPr>
          <a:xfrm>
            <a:off x="1601207" y="457200"/>
            <a:ext cx="9590331" cy="5688106"/>
          </a:xfrm>
          <a:prstGeom prst="rect">
            <a:avLst/>
          </a:prstGeom>
        </p:spPr>
      </p:pic>
    </p:spTree>
    <p:extLst>
      <p:ext uri="{BB962C8B-B14F-4D97-AF65-F5344CB8AC3E}">
        <p14:creationId xmlns:p14="http://schemas.microsoft.com/office/powerpoint/2010/main" val="3170271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CE7025-7327-EEE6-9095-E37005F134D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8145475" y="870"/>
            <a:ext cx="4046525" cy="2823012"/>
          </a:xfrm>
          <a:prstGeom prst="rect">
            <a:avLst/>
          </a:prstGeom>
        </p:spPr>
      </p:pic>
      <p:sp>
        <p:nvSpPr>
          <p:cNvPr id="11" name="TextBox 10">
            <a:extLst>
              <a:ext uri="{FF2B5EF4-FFF2-40B4-BE49-F238E27FC236}">
                <a16:creationId xmlns:a16="http://schemas.microsoft.com/office/drawing/2014/main" id="{B62D99AD-276D-357D-B450-BB21FF077CB4}"/>
              </a:ext>
            </a:extLst>
          </p:cNvPr>
          <p:cNvSpPr txBox="1"/>
          <p:nvPr/>
        </p:nvSpPr>
        <p:spPr>
          <a:xfrm>
            <a:off x="1421761" y="123852"/>
            <a:ext cx="6098240" cy="461665"/>
          </a:xfrm>
          <a:prstGeom prst="rect">
            <a:avLst/>
          </a:prstGeom>
          <a:noFill/>
        </p:spPr>
        <p:txBody>
          <a:bodyPr wrap="square">
            <a:spAutoFit/>
          </a:bodyPr>
          <a:lstStyle/>
          <a:p>
            <a:r>
              <a:rPr lang="bn-IN" sz="2400" u="sng" dirty="0">
                <a:solidFill>
                  <a:srgbClr val="FF0000"/>
                </a:solidFill>
                <a:latin typeface="SutonnyOMJ" panose="01010600010101010101" pitchFamily="2" charset="0"/>
                <a:cs typeface="SutonnyOMJ" panose="01010600010101010101" pitchFamily="2" charset="0"/>
              </a:rPr>
              <a:t>ব্যবসায়ের আওতা/পরিধি (</a:t>
            </a:r>
            <a:r>
              <a:rPr lang="en-IN" sz="2400" u="sng" dirty="0">
                <a:solidFill>
                  <a:srgbClr val="FF0000"/>
                </a:solidFill>
                <a:cs typeface="SutonnyOMJ" panose="01010600010101010101" pitchFamily="2" charset="0"/>
              </a:rPr>
              <a:t>Scope of Business</a:t>
            </a:r>
            <a:r>
              <a:rPr lang="en-IN" sz="2400" u="sng" dirty="0">
                <a:solidFill>
                  <a:srgbClr val="FF0000"/>
                </a:solidFill>
                <a:latin typeface="SutonnyOMJ" panose="01010600010101010101" pitchFamily="2" charset="0"/>
                <a:cs typeface="SutonnyOMJ" panose="01010600010101010101" pitchFamily="2" charset="0"/>
              </a:rPr>
              <a:t>):</a:t>
            </a:r>
            <a:endParaRPr lang="en-US" dirty="0"/>
          </a:p>
        </p:txBody>
      </p:sp>
      <p:sp>
        <p:nvSpPr>
          <p:cNvPr id="13" name="TextBox 12">
            <a:extLst>
              <a:ext uri="{FF2B5EF4-FFF2-40B4-BE49-F238E27FC236}">
                <a16:creationId xmlns:a16="http://schemas.microsoft.com/office/drawing/2014/main" id="{007FD9A2-F339-CC07-3631-E9C1C0C199B1}"/>
              </a:ext>
            </a:extLst>
          </p:cNvPr>
          <p:cNvSpPr txBox="1"/>
          <p:nvPr/>
        </p:nvSpPr>
        <p:spPr>
          <a:xfrm>
            <a:off x="1141617" y="585517"/>
            <a:ext cx="6724911" cy="1323439"/>
          </a:xfrm>
          <a:prstGeom prst="rect">
            <a:avLst/>
          </a:prstGeom>
          <a:noFill/>
        </p:spPr>
        <p:txBody>
          <a:bodyPr wrap="square">
            <a:spAutoFit/>
          </a:bodyPr>
          <a:lstStyle/>
          <a:p>
            <a:pPr marL="0" marR="0" algn="just">
              <a:lnSpc>
                <a:spcPct val="100000"/>
              </a:lnSpc>
              <a:spcAft>
                <a:spcPts val="800"/>
              </a:spcAft>
              <a:buNone/>
            </a:pPr>
            <a:r>
              <a:rPr lang="bn-IN" sz="2000" kern="100" dirty="0">
                <a:solidFill>
                  <a:srgbClr val="002060"/>
                </a:solidFill>
                <a:effectLst/>
                <a:ea typeface="Times New Roman" panose="02020603050405020304" pitchFamily="18" charset="0"/>
                <a:cs typeface="SutonnyOMJ" panose="01010600010101010101" pitchFamily="2" charset="0"/>
              </a:rPr>
              <a:t>ব্যবসায়ের আওতা বা পরিধি বলতে ব্যবসায়ের স্বাভাবিক কাজের ক্ষেত্র বা গণ্ডিকে বোঝায়। এটি শুধু পণ্যদ্রব্য কেনা-বেচার মধ্যে সীমাবদ্ধ নয়। মুনাফা অর্জনের লক্ষ্যে পণ্যদ্রব্য, সেবাকর্ম ও তথ্যাদি উৎপাদন, বণ্টন এবং এগুলোর সহায়ক যাবতীয় কাজ ব্যবসায়ের আওতাভুক্ত।</a:t>
            </a:r>
            <a:endParaRPr lang="en-US" sz="1400" kern="100" dirty="0">
              <a:solidFill>
                <a:srgbClr val="002060"/>
              </a:solidFill>
              <a:effectLst/>
              <a:latin typeface="Aptos"/>
              <a:ea typeface="Times New Roman" panose="02020603050405020304" pitchFamily="18" charset="0"/>
              <a:cs typeface="Vrinda"/>
            </a:endParaRPr>
          </a:p>
        </p:txBody>
      </p:sp>
      <p:sp>
        <p:nvSpPr>
          <p:cNvPr id="15" name="TextBox 14">
            <a:extLst>
              <a:ext uri="{FF2B5EF4-FFF2-40B4-BE49-F238E27FC236}">
                <a16:creationId xmlns:a16="http://schemas.microsoft.com/office/drawing/2014/main" id="{62001E10-2B79-D56B-DF89-0E3771E2E610}"/>
              </a:ext>
            </a:extLst>
          </p:cNvPr>
          <p:cNvSpPr txBox="1"/>
          <p:nvPr/>
        </p:nvSpPr>
        <p:spPr>
          <a:xfrm>
            <a:off x="1421761" y="1948771"/>
            <a:ext cx="6098240" cy="400110"/>
          </a:xfrm>
          <a:prstGeom prst="rect">
            <a:avLst/>
          </a:prstGeom>
          <a:noFill/>
        </p:spPr>
        <p:txBody>
          <a:bodyPr wrap="square">
            <a:spAutoFit/>
          </a:bodyPr>
          <a:lstStyle/>
          <a:p>
            <a:r>
              <a:rPr lang="bn-IN" sz="2000" kern="100" dirty="0">
                <a:solidFill>
                  <a:srgbClr val="00B050"/>
                </a:solidFill>
                <a:effectLst/>
                <a:ea typeface="Times New Roman" panose="02020603050405020304" pitchFamily="18" charset="0"/>
                <a:cs typeface="SutonnyOMJ" panose="01010600010101010101" pitchFamily="2" charset="0"/>
              </a:rPr>
              <a:t>নিচে ব্যবসায়ের আওতাকে ছকের সাহায্যে বর্ণনা করা হলো-</a:t>
            </a:r>
            <a:endParaRPr lang="en-US" sz="2000" dirty="0">
              <a:solidFill>
                <a:srgbClr val="00B050"/>
              </a:solidFill>
            </a:endParaRPr>
          </a:p>
        </p:txBody>
      </p:sp>
      <p:pic>
        <p:nvPicPr>
          <p:cNvPr id="18" name="Picture 17">
            <a:extLst>
              <a:ext uri="{FF2B5EF4-FFF2-40B4-BE49-F238E27FC236}">
                <a16:creationId xmlns:a16="http://schemas.microsoft.com/office/drawing/2014/main" id="{5902B8B0-0141-47E3-2D18-46482A333A7E}"/>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rot="16200000">
            <a:off x="2079007" y="667678"/>
            <a:ext cx="4219721" cy="7913217"/>
          </a:xfrm>
          <a:prstGeom prst="rect">
            <a:avLst/>
          </a:prstGeom>
        </p:spPr>
      </p:pic>
    </p:spTree>
    <p:extLst>
      <p:ext uri="{BB962C8B-B14F-4D97-AF65-F5344CB8AC3E}">
        <p14:creationId xmlns:p14="http://schemas.microsoft.com/office/powerpoint/2010/main" val="31699047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inVertical)">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0D264B-30E6-C1B5-2854-180BBC90D195}"/>
              </a:ext>
            </a:extLst>
          </p:cNvPr>
          <p:cNvSpPr txBox="1"/>
          <p:nvPr/>
        </p:nvSpPr>
        <p:spPr>
          <a:xfrm>
            <a:off x="1395132" y="122674"/>
            <a:ext cx="2141444" cy="400110"/>
          </a:xfrm>
          <a:prstGeom prst="rect">
            <a:avLst/>
          </a:prstGeom>
          <a:noFill/>
        </p:spPr>
        <p:txBody>
          <a:bodyPr wrap="square">
            <a:spAutoFit/>
          </a:bodyPr>
          <a:lstStyle/>
          <a:p>
            <a:r>
              <a:rPr lang="bn-IN" sz="2000" u="sng" dirty="0">
                <a:solidFill>
                  <a:srgbClr val="FF0000"/>
                </a:solidFill>
                <a:latin typeface="SutonnyOMJ" panose="01010600010101010101" pitchFamily="2" charset="0"/>
                <a:cs typeface="SutonnyOMJ" panose="01010600010101010101" pitchFamily="2" charset="0"/>
              </a:rPr>
              <a:t>ক. শিল্প (</a:t>
            </a:r>
            <a:r>
              <a:rPr lang="en-IN" sz="2000" u="sng" dirty="0">
                <a:solidFill>
                  <a:srgbClr val="FF0000"/>
                </a:solidFill>
                <a:latin typeface="+mn-lt"/>
                <a:cs typeface="SutonnyOMJ" panose="01010600010101010101" pitchFamily="2" charset="0"/>
              </a:rPr>
              <a:t>Industry</a:t>
            </a:r>
            <a:r>
              <a:rPr lang="en-IN" sz="1800" u="sng" dirty="0">
                <a:solidFill>
                  <a:srgbClr val="FF0000"/>
                </a:solidFill>
                <a:latin typeface="SutonnyOMJ" panose="01010600010101010101" pitchFamily="2" charset="0"/>
                <a:cs typeface="SutonnyOMJ" panose="01010600010101010101" pitchFamily="2" charset="0"/>
              </a:rPr>
              <a:t>): </a:t>
            </a:r>
            <a:endParaRPr lang="en-US" dirty="0"/>
          </a:p>
        </p:txBody>
      </p:sp>
      <p:sp>
        <p:nvSpPr>
          <p:cNvPr id="7" name="TextBox 6">
            <a:extLst>
              <a:ext uri="{FF2B5EF4-FFF2-40B4-BE49-F238E27FC236}">
                <a16:creationId xmlns:a16="http://schemas.microsoft.com/office/drawing/2014/main" id="{86749710-7687-4FAE-37A5-A41044C507A6}"/>
              </a:ext>
            </a:extLst>
          </p:cNvPr>
          <p:cNvSpPr txBox="1"/>
          <p:nvPr/>
        </p:nvSpPr>
        <p:spPr>
          <a:xfrm>
            <a:off x="1179980" y="522784"/>
            <a:ext cx="6389590"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যে কর্মপ্রচেষ্টা বা প্রক্রিয়ার মাধ্যমে প্রাকৃতিক সম্পদ আহরণ ও এর রূপগত পরিবর্তন করে মানুষের ব্যবহার উপযোগী পণ্যে পরিণত করা হয়, তাকে শিল্প বলে। </a:t>
            </a:r>
            <a:endParaRPr lang="en-US" sz="1400" kern="100" dirty="0">
              <a:effectLst/>
              <a:latin typeface="Aptos"/>
              <a:ea typeface="Times New Roman" panose="02020603050405020304" pitchFamily="18" charset="0"/>
              <a:cs typeface="Vrinda"/>
            </a:endParaRPr>
          </a:p>
        </p:txBody>
      </p:sp>
      <p:sp>
        <p:nvSpPr>
          <p:cNvPr id="9" name="TextBox 8">
            <a:extLst>
              <a:ext uri="{FF2B5EF4-FFF2-40B4-BE49-F238E27FC236}">
                <a16:creationId xmlns:a16="http://schemas.microsoft.com/office/drawing/2014/main" id="{60BFB285-53B4-66D8-C843-ABF625A9F553}"/>
              </a:ext>
            </a:extLst>
          </p:cNvPr>
          <p:cNvSpPr txBox="1"/>
          <p:nvPr/>
        </p:nvSpPr>
        <p:spPr>
          <a:xfrm>
            <a:off x="1179979" y="1515462"/>
            <a:ext cx="6241675"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উৎপাদন প্রক্রিয়া ও কর্মপ্রচেষ্টার ভিন্নতার ওপর ভিত্তি করে শিল্পকে প্রধানত কৃষিজ, প্রজনন, নিষ্কাশন, উৎপাদন, নির্মাণ ও সেবা পরিবেশক শিল্পে ভাগ করা যায়, যা নিম্নরূপ-</a:t>
            </a:r>
            <a:endParaRPr lang="en-US" sz="1400" kern="100" dirty="0">
              <a:effectLst/>
              <a:latin typeface="Aptos"/>
              <a:ea typeface="Times New Roman" panose="02020603050405020304" pitchFamily="18" charset="0"/>
              <a:cs typeface="Vrinda"/>
            </a:endParaRPr>
          </a:p>
        </p:txBody>
      </p:sp>
      <p:sp>
        <p:nvSpPr>
          <p:cNvPr id="11" name="TextBox 10">
            <a:extLst>
              <a:ext uri="{FF2B5EF4-FFF2-40B4-BE49-F238E27FC236}">
                <a16:creationId xmlns:a16="http://schemas.microsoft.com/office/drawing/2014/main" id="{4CA1D5DD-F6FB-74DC-214A-C8C39C789722}"/>
              </a:ext>
            </a:extLst>
          </p:cNvPr>
          <p:cNvSpPr txBox="1"/>
          <p:nvPr/>
        </p:nvSpPr>
        <p:spPr>
          <a:xfrm>
            <a:off x="1032063" y="2472542"/>
            <a:ext cx="6098240"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0000"/>
                </a:solidFill>
                <a:effectLst/>
                <a:ea typeface="Times New Roman" panose="02020603050405020304" pitchFamily="18" charset="0"/>
                <a:cs typeface="SutonnyOMJ" panose="01010600010101010101" pitchFamily="2" charset="0"/>
              </a:rPr>
              <a:t>কৃষিজ শিল্প (</a:t>
            </a:r>
            <a:r>
              <a:rPr lang="en-IN" sz="2000" u="sng" kern="100" dirty="0">
                <a:solidFill>
                  <a:srgbClr val="FF0000"/>
                </a:solidFill>
                <a:effectLst/>
                <a:ea typeface="Times New Roman" panose="02020603050405020304" pitchFamily="18" charset="0"/>
                <a:cs typeface="Vrinda"/>
              </a:rPr>
              <a:t>Agricultural industry): </a:t>
            </a:r>
            <a:endParaRPr lang="en-US" sz="1400" u="sng" kern="100" dirty="0">
              <a:solidFill>
                <a:srgbClr val="FF0000"/>
              </a:solidFill>
              <a:effectLst/>
              <a:latin typeface="Aptos"/>
              <a:ea typeface="Times New Roman" panose="02020603050405020304" pitchFamily="18" charset="0"/>
              <a:cs typeface="Vrinda"/>
            </a:endParaRPr>
          </a:p>
        </p:txBody>
      </p:sp>
      <p:sp>
        <p:nvSpPr>
          <p:cNvPr id="13" name="TextBox 12">
            <a:extLst>
              <a:ext uri="{FF2B5EF4-FFF2-40B4-BE49-F238E27FC236}">
                <a16:creationId xmlns:a16="http://schemas.microsoft.com/office/drawing/2014/main" id="{0F0B8973-37EE-92E3-50A1-4DCA88E0AC68}"/>
              </a:ext>
            </a:extLst>
          </p:cNvPr>
          <p:cNvSpPr txBox="1"/>
          <p:nvPr/>
        </p:nvSpPr>
        <p:spPr>
          <a:xfrm>
            <a:off x="937932" y="2923507"/>
            <a:ext cx="6753786" cy="1323439"/>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যে কর্মপ্রচেষ্টায় ভূমি চাষের মাধ্যমে কোনো শস্য বা ফসল ফলানো হয়, তাকে কৃষিজ শিল্প বলে। </a:t>
            </a:r>
            <a:r>
              <a:rPr lang="bn-IN" sz="2000" dirty="0">
                <a:effectLst/>
                <a:ea typeface="Times New Roman" panose="02020603050405020304" pitchFamily="18" charset="0"/>
                <a:cs typeface="SutonnyOMJ" panose="01010600010101010101" pitchFamily="2" charset="0"/>
              </a:rPr>
              <a:t>উর্বর জমি, বৃষ্টিপাত, তাপমাত্রা, নদ-নদী প্রভৃতি কৃষিকাজের মূল অবলম্বন। ধান, পাট, চা, তামাক, রাবার, তুলা চাষ প্রভৃতি এ শিল্পের অন্তর্ভুক্ত। বাংলাদেশের কৃষিখাতকে শস্য, মৎস, প্রাণিসম্পদ ও বনজ এই চারটি খাতে বিভক্ত করা হয়ে থাকে। </a:t>
            </a:r>
            <a:endParaRPr lang="en-US" sz="2000" dirty="0"/>
          </a:p>
        </p:txBody>
      </p:sp>
      <p:pic>
        <p:nvPicPr>
          <p:cNvPr id="19" name="Picture 18">
            <a:extLst>
              <a:ext uri="{FF2B5EF4-FFF2-40B4-BE49-F238E27FC236}">
                <a16:creationId xmlns:a16="http://schemas.microsoft.com/office/drawing/2014/main" id="{0F74211A-D880-DE4B-7159-6A9834A6310C}"/>
              </a:ext>
            </a:extLst>
          </p:cNvPr>
          <p:cNvPicPr>
            <a:picLocks noChangeAspect="1"/>
          </p:cNvPicPr>
          <p:nvPr/>
        </p:nvPicPr>
        <p:blipFill>
          <a:blip r:embed="rId2"/>
          <a:stretch>
            <a:fillRect/>
          </a:stretch>
        </p:blipFill>
        <p:spPr>
          <a:xfrm>
            <a:off x="7983070" y="0"/>
            <a:ext cx="4208930" cy="2209689"/>
          </a:xfrm>
          <a:prstGeom prst="rect">
            <a:avLst/>
          </a:prstGeom>
        </p:spPr>
      </p:pic>
      <p:sp>
        <p:nvSpPr>
          <p:cNvPr id="21" name="TextBox 20">
            <a:extLst>
              <a:ext uri="{FF2B5EF4-FFF2-40B4-BE49-F238E27FC236}">
                <a16:creationId xmlns:a16="http://schemas.microsoft.com/office/drawing/2014/main" id="{7697DB35-5931-7EC3-50B2-43BFC1677E48}"/>
              </a:ext>
            </a:extLst>
          </p:cNvPr>
          <p:cNvSpPr txBox="1"/>
          <p:nvPr/>
        </p:nvSpPr>
        <p:spPr>
          <a:xfrm>
            <a:off x="8588217" y="384284"/>
            <a:ext cx="1658441" cy="646331"/>
          </a:xfrm>
          <a:prstGeom prst="rect">
            <a:avLst/>
          </a:prstGeom>
          <a:noFill/>
        </p:spPr>
        <p:txBody>
          <a:bodyPr wrap="square">
            <a:spAutoFit/>
          </a:bodyPr>
          <a:lstStyle/>
          <a:p>
            <a:r>
              <a:rPr lang="bn-IN" sz="3600" dirty="0">
                <a:solidFill>
                  <a:srgbClr val="FFFF00"/>
                </a:solidFill>
                <a:latin typeface="SutonnyOMJ" panose="01010600010101010101" pitchFamily="2" charset="0"/>
                <a:cs typeface="SutonnyOMJ" panose="01010600010101010101" pitchFamily="2" charset="0"/>
              </a:rPr>
              <a:t>শিল্প </a:t>
            </a:r>
            <a:endParaRPr lang="en-US" sz="3200" dirty="0">
              <a:solidFill>
                <a:srgbClr val="FFFF00"/>
              </a:solidFill>
            </a:endParaRPr>
          </a:p>
        </p:txBody>
      </p:sp>
      <p:pic>
        <p:nvPicPr>
          <p:cNvPr id="23" name="Picture 22">
            <a:extLst>
              <a:ext uri="{FF2B5EF4-FFF2-40B4-BE49-F238E27FC236}">
                <a16:creationId xmlns:a16="http://schemas.microsoft.com/office/drawing/2014/main" id="{4D137F01-0A2C-9731-2438-77A3AD11FFAE}"/>
              </a:ext>
            </a:extLst>
          </p:cNvPr>
          <p:cNvPicPr>
            <a:picLocks noChangeAspect="1"/>
          </p:cNvPicPr>
          <p:nvPr/>
        </p:nvPicPr>
        <p:blipFill>
          <a:blip r:embed="rId3"/>
          <a:stretch>
            <a:fillRect/>
          </a:stretch>
        </p:blipFill>
        <p:spPr>
          <a:xfrm>
            <a:off x="7983070" y="2242816"/>
            <a:ext cx="4208930" cy="2496573"/>
          </a:xfrm>
          <a:prstGeom prst="rect">
            <a:avLst/>
          </a:prstGeom>
        </p:spPr>
      </p:pic>
      <p:sp>
        <p:nvSpPr>
          <p:cNvPr id="25" name="TextBox 24">
            <a:extLst>
              <a:ext uri="{FF2B5EF4-FFF2-40B4-BE49-F238E27FC236}">
                <a16:creationId xmlns:a16="http://schemas.microsoft.com/office/drawing/2014/main" id="{3A463D66-5875-38F9-A27C-AF22219322D9}"/>
              </a:ext>
            </a:extLst>
          </p:cNvPr>
          <p:cNvSpPr txBox="1"/>
          <p:nvPr/>
        </p:nvSpPr>
        <p:spPr>
          <a:xfrm>
            <a:off x="8965826" y="2472542"/>
            <a:ext cx="1280832" cy="461665"/>
          </a:xfrm>
          <a:prstGeom prst="rect">
            <a:avLst/>
          </a:prstGeom>
          <a:noFill/>
        </p:spPr>
        <p:txBody>
          <a:bodyPr wrap="square">
            <a:spAutoFit/>
          </a:bodyPr>
          <a:lstStyle/>
          <a:p>
            <a:r>
              <a:rPr lang="bn-IN" sz="2400" kern="100" dirty="0">
                <a:solidFill>
                  <a:srgbClr val="FF0000"/>
                </a:solidFill>
                <a:effectLst/>
                <a:ea typeface="Times New Roman" panose="02020603050405020304" pitchFamily="18" charset="0"/>
                <a:cs typeface="SutonnyOMJ" panose="01010600010101010101" pitchFamily="2" charset="0"/>
              </a:rPr>
              <a:t>কৃষিজ</a:t>
            </a:r>
            <a:endParaRPr lang="en-US" sz="2000" dirty="0">
              <a:solidFill>
                <a:srgbClr val="FF0000"/>
              </a:solidFill>
            </a:endParaRPr>
          </a:p>
        </p:txBody>
      </p:sp>
      <p:pic>
        <p:nvPicPr>
          <p:cNvPr id="31" name="Picture 30">
            <a:extLst>
              <a:ext uri="{FF2B5EF4-FFF2-40B4-BE49-F238E27FC236}">
                <a16:creationId xmlns:a16="http://schemas.microsoft.com/office/drawing/2014/main" id="{9CC79DDD-A574-8519-EDE7-68F05F1FA85E}"/>
              </a:ext>
            </a:extLst>
          </p:cNvPr>
          <p:cNvPicPr>
            <a:picLocks noChangeAspect="1"/>
          </p:cNvPicPr>
          <p:nvPr/>
        </p:nvPicPr>
        <p:blipFill>
          <a:blip r:embed="rId4"/>
          <a:stretch>
            <a:fillRect/>
          </a:stretch>
        </p:blipFill>
        <p:spPr>
          <a:xfrm>
            <a:off x="7983069" y="4739389"/>
            <a:ext cx="4208931" cy="2118611"/>
          </a:xfrm>
          <a:prstGeom prst="rect">
            <a:avLst/>
          </a:prstGeom>
        </p:spPr>
      </p:pic>
      <p:sp>
        <p:nvSpPr>
          <p:cNvPr id="33" name="TextBox 32">
            <a:extLst>
              <a:ext uri="{FF2B5EF4-FFF2-40B4-BE49-F238E27FC236}">
                <a16:creationId xmlns:a16="http://schemas.microsoft.com/office/drawing/2014/main" id="{835E6A8A-0360-7D7D-2160-55A6DEF7BC87}"/>
              </a:ext>
            </a:extLst>
          </p:cNvPr>
          <p:cNvSpPr txBox="1"/>
          <p:nvPr/>
        </p:nvSpPr>
        <p:spPr>
          <a:xfrm>
            <a:off x="1032063" y="4297801"/>
            <a:ext cx="6098240" cy="400110"/>
          </a:xfrm>
          <a:prstGeom prst="rect">
            <a:avLst/>
          </a:prstGeom>
          <a:noFill/>
        </p:spPr>
        <p:txBody>
          <a:bodyPr wrap="square">
            <a:spAutoFit/>
          </a:bodyPr>
          <a:lstStyle/>
          <a:p>
            <a:r>
              <a:rPr lang="bn-IN" sz="2000" u="sng" kern="100" dirty="0">
                <a:solidFill>
                  <a:srgbClr val="FF0000"/>
                </a:solidFill>
                <a:effectLst/>
                <a:ea typeface="Times New Roman" panose="02020603050405020304" pitchFamily="18" charset="0"/>
                <a:cs typeface="SutonnyOMJ" panose="01010600010101010101" pitchFamily="2" charset="0"/>
              </a:rPr>
              <a:t>প্রজনন শিল্প (</a:t>
            </a:r>
            <a:r>
              <a:rPr lang="en-IN" sz="2000" u="sng" kern="100" dirty="0">
                <a:solidFill>
                  <a:srgbClr val="FF0000"/>
                </a:solidFill>
                <a:effectLst/>
                <a:ea typeface="Times New Roman" panose="02020603050405020304" pitchFamily="18" charset="0"/>
                <a:cs typeface="Vrinda"/>
              </a:rPr>
              <a:t>Genetic industry): </a:t>
            </a:r>
            <a:endParaRPr lang="en-US" sz="2000" dirty="0"/>
          </a:p>
        </p:txBody>
      </p:sp>
      <p:sp>
        <p:nvSpPr>
          <p:cNvPr id="35" name="TextBox 34">
            <a:extLst>
              <a:ext uri="{FF2B5EF4-FFF2-40B4-BE49-F238E27FC236}">
                <a16:creationId xmlns:a16="http://schemas.microsoft.com/office/drawing/2014/main" id="{6CB14C19-D0C0-169F-4D85-003E426DC84A}"/>
              </a:ext>
            </a:extLst>
          </p:cNvPr>
          <p:cNvSpPr txBox="1"/>
          <p:nvPr/>
        </p:nvSpPr>
        <p:spPr>
          <a:xfrm>
            <a:off x="937932" y="4783410"/>
            <a:ext cx="6098240" cy="1118255"/>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যে শিল্পে উদ্ভিদ ও প্রাণীর বংশ বিস্তার বা পুনরায় উৎপাদন কাজে ব্যবহার হবে এমন পণ্য তৈরি করা হয়, তাকে প্রজনন শিল্প বলে।</a:t>
            </a:r>
            <a:endParaRPr lang="en-US" sz="2000" kern="100" dirty="0">
              <a:effectLst/>
              <a:latin typeface="+mn-lt"/>
              <a:ea typeface="Times New Roman" panose="02020603050405020304" pitchFamily="18" charset="0"/>
              <a:cs typeface="SutonnyOMJ" panose="01010600010101010101" pitchFamily="2" charset="0"/>
            </a:endParaRPr>
          </a:p>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যেমন: নার্সারি, পোলট্রি ফার্ম, ডেইরি ফার্ম, হ্যাচারি প্রভৃতি।</a:t>
            </a:r>
            <a:endParaRPr lang="en-US" sz="1400" kern="100" dirty="0">
              <a:effectLst/>
              <a:latin typeface="Aptos"/>
              <a:ea typeface="Times New Roman" panose="02020603050405020304" pitchFamily="18" charset="0"/>
              <a:cs typeface="Vrinda"/>
            </a:endParaRPr>
          </a:p>
        </p:txBody>
      </p:sp>
      <p:sp>
        <p:nvSpPr>
          <p:cNvPr id="37" name="TextBox 36">
            <a:extLst>
              <a:ext uri="{FF2B5EF4-FFF2-40B4-BE49-F238E27FC236}">
                <a16:creationId xmlns:a16="http://schemas.microsoft.com/office/drawing/2014/main" id="{972B04CE-6141-CCCB-9037-5E8AC5E39E68}"/>
              </a:ext>
            </a:extLst>
          </p:cNvPr>
          <p:cNvSpPr txBox="1"/>
          <p:nvPr/>
        </p:nvSpPr>
        <p:spPr>
          <a:xfrm>
            <a:off x="8965826" y="4956842"/>
            <a:ext cx="1374961" cy="461665"/>
          </a:xfrm>
          <a:prstGeom prst="rect">
            <a:avLst/>
          </a:prstGeom>
          <a:noFill/>
        </p:spPr>
        <p:txBody>
          <a:bodyPr wrap="square">
            <a:spAutoFit/>
          </a:bodyPr>
          <a:lstStyle/>
          <a:p>
            <a:r>
              <a:rPr lang="bn-IN" sz="2400" u="sng" kern="100" dirty="0">
                <a:solidFill>
                  <a:srgbClr val="FFFF00"/>
                </a:solidFill>
                <a:effectLst/>
                <a:ea typeface="Times New Roman" panose="02020603050405020304" pitchFamily="18" charset="0"/>
                <a:cs typeface="SutonnyOMJ" panose="01010600010101010101" pitchFamily="2" charset="0"/>
              </a:rPr>
              <a:t>প্রজনন শিল্প </a:t>
            </a:r>
            <a:endParaRPr lang="en-US" sz="2000" dirty="0">
              <a:solidFill>
                <a:srgbClr val="FFFF00"/>
              </a:solidFill>
            </a:endParaRPr>
          </a:p>
        </p:txBody>
      </p:sp>
    </p:spTree>
    <p:extLst>
      <p:ext uri="{BB962C8B-B14F-4D97-AF65-F5344CB8AC3E}">
        <p14:creationId xmlns:p14="http://schemas.microsoft.com/office/powerpoint/2010/main" val="22456695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barn(inVertical)">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barn(inVertical)">
                                      <p:cBhvr>
                                        <p:cTn id="46" dur="500"/>
                                        <p:tgtEl>
                                          <p:spTgt spid="25"/>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inVertical)">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1000"/>
                                        <p:tgtEl>
                                          <p:spTgt spid="31"/>
                                        </p:tgtEl>
                                      </p:cBhvr>
                                    </p:animEffect>
                                    <p:anim calcmode="lin" valueType="num">
                                      <p:cBhvr>
                                        <p:cTn id="63" dur="1000" fill="hold"/>
                                        <p:tgtEl>
                                          <p:spTgt spid="31"/>
                                        </p:tgtEl>
                                        <p:attrNameLst>
                                          <p:attrName>ppt_x</p:attrName>
                                        </p:attrNameLst>
                                      </p:cBhvr>
                                      <p:tavLst>
                                        <p:tav tm="0">
                                          <p:val>
                                            <p:strVal val="#ppt_x"/>
                                          </p:val>
                                        </p:tav>
                                        <p:tav tm="100000">
                                          <p:val>
                                            <p:strVal val="#ppt_x"/>
                                          </p:val>
                                        </p:tav>
                                      </p:tavLst>
                                    </p:anim>
                                    <p:anim calcmode="lin" valueType="num">
                                      <p:cBhvr>
                                        <p:cTn id="6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wipe(down)">
                                      <p:cBhvr>
                                        <p:cTn id="69" dur="500"/>
                                        <p:tgtEl>
                                          <p:spTgt spid="37"/>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anim calcmode="lin" valueType="num">
                                      <p:cBhvr>
                                        <p:cTn id="75" dur="1000" fill="hold"/>
                                        <p:tgtEl>
                                          <p:spTgt spid="33"/>
                                        </p:tgtEl>
                                        <p:attrNameLst>
                                          <p:attrName>ppt_x</p:attrName>
                                        </p:attrNameLst>
                                      </p:cBhvr>
                                      <p:tavLst>
                                        <p:tav tm="0">
                                          <p:val>
                                            <p:strVal val="#ppt_x"/>
                                          </p:val>
                                        </p:tav>
                                        <p:tav tm="100000">
                                          <p:val>
                                            <p:strVal val="#ppt_x"/>
                                          </p:val>
                                        </p:tav>
                                      </p:tavLst>
                                    </p:anim>
                                    <p:anim calcmode="lin" valueType="num">
                                      <p:cBhvr>
                                        <p:cTn id="7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anim calcmode="lin" valueType="num">
                                      <p:cBhvr additive="base">
                                        <p:cTn id="81" dur="500" fill="hold"/>
                                        <p:tgtEl>
                                          <p:spTgt spid="35"/>
                                        </p:tgtEl>
                                        <p:attrNameLst>
                                          <p:attrName>ppt_x</p:attrName>
                                        </p:attrNameLst>
                                      </p:cBhvr>
                                      <p:tavLst>
                                        <p:tav tm="0">
                                          <p:val>
                                            <p:strVal val="#ppt_x"/>
                                          </p:val>
                                        </p:tav>
                                        <p:tav tm="100000">
                                          <p:val>
                                            <p:strVal val="#ppt_x"/>
                                          </p:val>
                                        </p:tav>
                                      </p:tavLst>
                                    </p:anim>
                                    <p:anim calcmode="lin" valueType="num">
                                      <p:cBhvr additive="base">
                                        <p:cTn id="82"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21" grpId="0"/>
      <p:bldP spid="25" grpId="0"/>
      <p:bldP spid="33" grpId="0"/>
      <p:bldP spid="35" grpId="0"/>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35367E4-7C0A-6529-1903-A5BB9FB9A9C9}"/>
              </a:ext>
            </a:extLst>
          </p:cNvPr>
          <p:cNvSpPr txBox="1"/>
          <p:nvPr/>
        </p:nvSpPr>
        <p:spPr>
          <a:xfrm>
            <a:off x="1502709" y="0"/>
            <a:ext cx="3566833"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0000"/>
                </a:solidFill>
                <a:effectLst/>
                <a:ea typeface="Times New Roman" panose="02020603050405020304" pitchFamily="18" charset="0"/>
                <a:cs typeface="SutonnyOMJ" panose="01010600010101010101" pitchFamily="2" charset="0"/>
              </a:rPr>
              <a:t>নিষ্কাশন শিল্প (</a:t>
            </a:r>
            <a:r>
              <a:rPr lang="en-IN" sz="2000" u="sng" kern="100" dirty="0">
                <a:solidFill>
                  <a:srgbClr val="FF0000"/>
                </a:solidFill>
                <a:effectLst/>
                <a:ea typeface="Times New Roman" panose="02020603050405020304" pitchFamily="18" charset="0"/>
                <a:cs typeface="Vrinda"/>
              </a:rPr>
              <a:t>Extraction industry):</a:t>
            </a:r>
            <a:endParaRPr lang="en-US" sz="1400" u="sng" kern="100" dirty="0">
              <a:solidFill>
                <a:srgbClr val="FF0000"/>
              </a:solidFill>
              <a:effectLst/>
              <a:latin typeface="Aptos"/>
              <a:ea typeface="Times New Roman" panose="02020603050405020304" pitchFamily="18" charset="0"/>
              <a:cs typeface="Vrinda"/>
            </a:endParaRPr>
          </a:p>
        </p:txBody>
      </p:sp>
      <p:sp>
        <p:nvSpPr>
          <p:cNvPr id="12" name="TextBox 11">
            <a:extLst>
              <a:ext uri="{FF2B5EF4-FFF2-40B4-BE49-F238E27FC236}">
                <a16:creationId xmlns:a16="http://schemas.microsoft.com/office/drawing/2014/main" id="{4CEF1227-9EFE-8B7C-B02D-EA7F36DFEEC8}"/>
              </a:ext>
            </a:extLst>
          </p:cNvPr>
          <p:cNvSpPr txBox="1"/>
          <p:nvPr/>
        </p:nvSpPr>
        <p:spPr>
          <a:xfrm>
            <a:off x="1291278" y="421702"/>
            <a:ext cx="6659656" cy="1631216"/>
          </a:xfrm>
          <a:prstGeom prst="rect">
            <a:avLst/>
          </a:prstGeom>
          <a:noFill/>
        </p:spPr>
        <p:txBody>
          <a:bodyPr wrap="square">
            <a:spAutoFit/>
          </a:bodyPr>
          <a:lstStyle/>
          <a:p>
            <a:r>
              <a:rPr lang="bn-IN" sz="2000" dirty="0">
                <a:effectLst/>
                <a:ea typeface="Times New Roman" panose="02020603050405020304" pitchFamily="18" charset="0"/>
                <a:cs typeface="SutonnyOMJ" panose="01010600010101010101" pitchFamily="2" charset="0"/>
              </a:rPr>
              <a:t>যে শিল্পে প্রাকৃতিক উৎস তথা ভূগর্ভ, পানি বা বায়ু থেকে সম্পদ উত্তোলন বা আহরণ করা হয়, তাকে নিষ্কাশন শিল্প বলে। </a:t>
            </a:r>
            <a:endParaRPr lang="en-US" sz="2000" dirty="0">
              <a:effectLst/>
              <a:ea typeface="Times New Roman" panose="02020603050405020304" pitchFamily="18" charset="0"/>
              <a:cs typeface="SutonnyOMJ" panose="01010600010101010101" pitchFamily="2" charset="0"/>
            </a:endParaRPr>
          </a:p>
          <a:p>
            <a:r>
              <a:rPr lang="bn-IN" sz="2000" dirty="0">
                <a:effectLst/>
                <a:ea typeface="Times New Roman" panose="02020603050405020304" pitchFamily="18" charset="0"/>
                <a:cs typeface="SutonnyOMJ" panose="01010600010101010101" pitchFamily="2" charset="0"/>
              </a:rPr>
              <a:t>এতে সাধারণ মানুষের নাগালের বাইরের বস্তুকে তাদের ব্যবহারের আওতায় আনা হয়। যেমন: বন থেকে কাঠ সংগ্রহ, খনি থেকে কয়লা বা গ্যাস উত্তোলন, নদী ও সাগর থেকে মাছ আহরণ প্রভৃতি।</a:t>
            </a:r>
            <a:endParaRPr lang="en-US" sz="2000" dirty="0"/>
          </a:p>
        </p:txBody>
      </p:sp>
      <p:sp>
        <p:nvSpPr>
          <p:cNvPr id="16" name="TextBox 15">
            <a:extLst>
              <a:ext uri="{FF2B5EF4-FFF2-40B4-BE49-F238E27FC236}">
                <a16:creationId xmlns:a16="http://schemas.microsoft.com/office/drawing/2014/main" id="{8F0BE80A-0909-A6F7-3A52-843A3618A936}"/>
              </a:ext>
            </a:extLst>
          </p:cNvPr>
          <p:cNvSpPr txBox="1"/>
          <p:nvPr/>
        </p:nvSpPr>
        <p:spPr>
          <a:xfrm>
            <a:off x="1292039" y="2022880"/>
            <a:ext cx="4803961"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0000"/>
                </a:solidFill>
                <a:effectLst/>
                <a:ea typeface="Times New Roman" panose="02020603050405020304" pitchFamily="18" charset="0"/>
                <a:cs typeface="SutonnyOMJ" panose="01010600010101010101" pitchFamily="2" charset="0"/>
              </a:rPr>
              <a:t>উৎপাদন বা প্রস্তুত শিল্প (</a:t>
            </a:r>
            <a:r>
              <a:rPr lang="en-IN" sz="2000" u="sng" kern="100" dirty="0">
                <a:solidFill>
                  <a:srgbClr val="FF0000"/>
                </a:solidFill>
                <a:effectLst/>
                <a:ea typeface="Times New Roman" panose="02020603050405020304" pitchFamily="18" charset="0"/>
                <a:cs typeface="Vrinda"/>
              </a:rPr>
              <a:t>Manufacturing industry): </a:t>
            </a:r>
            <a:endParaRPr lang="en-US" sz="1400" u="sng" kern="100" dirty="0">
              <a:solidFill>
                <a:srgbClr val="FF0000"/>
              </a:solidFill>
              <a:effectLst/>
              <a:latin typeface="Aptos"/>
              <a:ea typeface="Times New Roman" panose="02020603050405020304" pitchFamily="18" charset="0"/>
              <a:cs typeface="Vrinda"/>
            </a:endParaRPr>
          </a:p>
        </p:txBody>
      </p:sp>
      <p:sp>
        <p:nvSpPr>
          <p:cNvPr id="20" name="TextBox 19">
            <a:extLst>
              <a:ext uri="{FF2B5EF4-FFF2-40B4-BE49-F238E27FC236}">
                <a16:creationId xmlns:a16="http://schemas.microsoft.com/office/drawing/2014/main" id="{F028B185-1253-50E6-7F80-D4EEB76302B4}"/>
              </a:ext>
            </a:extLst>
          </p:cNvPr>
          <p:cNvSpPr txBox="1"/>
          <p:nvPr/>
        </p:nvSpPr>
        <p:spPr>
          <a:xfrm>
            <a:off x="1293877" y="2412377"/>
            <a:ext cx="6098240" cy="1426031"/>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যে শিল্পে যন্ত্রপাতির সাহায্যে কাঁচামাল প্রক্রিয়াজাত করে চূড়ান্ত পণ্যে পরিণত করা হয়, তাকে উৎপাদন বা প্রস্তুত শিল্প বলে।</a:t>
            </a:r>
            <a:endParaRPr lang="en-US" sz="2000" kern="100" dirty="0">
              <a:effectLst/>
              <a:latin typeface="+mn-lt"/>
              <a:ea typeface="Times New Roman" panose="02020603050405020304" pitchFamily="18" charset="0"/>
              <a:cs typeface="SutonnyOMJ" panose="01010600010101010101" pitchFamily="2" charset="0"/>
            </a:endParaRPr>
          </a:p>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যেমন: চিনি শিল্প, সিমেন্ট শিল্প, বস্ত্র শিল্প, ইস্পাত ও প্রকৌশল শিল্প, আসবাবপত্র শিল্প প্রভৃতি।</a:t>
            </a:r>
            <a:endParaRPr lang="en-US" sz="1400" kern="100" dirty="0">
              <a:effectLst/>
              <a:latin typeface="Aptos"/>
              <a:ea typeface="Times New Roman" panose="02020603050405020304" pitchFamily="18" charset="0"/>
              <a:cs typeface="Vrinda"/>
            </a:endParaRPr>
          </a:p>
        </p:txBody>
      </p:sp>
      <p:sp>
        <p:nvSpPr>
          <p:cNvPr id="24" name="TextBox 23">
            <a:extLst>
              <a:ext uri="{FF2B5EF4-FFF2-40B4-BE49-F238E27FC236}">
                <a16:creationId xmlns:a16="http://schemas.microsoft.com/office/drawing/2014/main" id="{B3E82647-0D66-D280-CA26-6AAE5930C21B}"/>
              </a:ext>
            </a:extLst>
          </p:cNvPr>
          <p:cNvSpPr txBox="1"/>
          <p:nvPr/>
        </p:nvSpPr>
        <p:spPr>
          <a:xfrm>
            <a:off x="1016262" y="3753329"/>
            <a:ext cx="3604844"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0000"/>
                </a:solidFill>
                <a:effectLst/>
                <a:ea typeface="Times New Roman" panose="02020603050405020304" pitchFamily="18" charset="0"/>
                <a:cs typeface="SutonnyOMJ" panose="01010600010101010101" pitchFamily="2" charset="0"/>
              </a:rPr>
              <a:t>নির্মাণ শিল্প (</a:t>
            </a:r>
            <a:r>
              <a:rPr lang="en-IN" sz="2000" u="sng" kern="100" dirty="0">
                <a:solidFill>
                  <a:srgbClr val="FF0000"/>
                </a:solidFill>
                <a:effectLst/>
                <a:ea typeface="Times New Roman" panose="02020603050405020304" pitchFamily="18" charset="0"/>
                <a:cs typeface="Vrinda"/>
              </a:rPr>
              <a:t>Construction industry):</a:t>
            </a:r>
            <a:endParaRPr lang="en-US" sz="1400" u="sng" kern="100" dirty="0">
              <a:solidFill>
                <a:srgbClr val="FF0000"/>
              </a:solidFill>
              <a:effectLst/>
              <a:latin typeface="Aptos"/>
              <a:ea typeface="Times New Roman" panose="02020603050405020304" pitchFamily="18" charset="0"/>
              <a:cs typeface="Vrinda"/>
            </a:endParaRPr>
          </a:p>
        </p:txBody>
      </p:sp>
      <p:sp>
        <p:nvSpPr>
          <p:cNvPr id="28" name="TextBox 27">
            <a:extLst>
              <a:ext uri="{FF2B5EF4-FFF2-40B4-BE49-F238E27FC236}">
                <a16:creationId xmlns:a16="http://schemas.microsoft.com/office/drawing/2014/main" id="{018E982C-F607-B80F-DDBF-B9F16777DCBB}"/>
              </a:ext>
            </a:extLst>
          </p:cNvPr>
          <p:cNvSpPr txBox="1"/>
          <p:nvPr/>
        </p:nvSpPr>
        <p:spPr>
          <a:xfrm>
            <a:off x="862353" y="4160339"/>
            <a:ext cx="4382000" cy="1631216"/>
          </a:xfrm>
          <a:prstGeom prst="rect">
            <a:avLst/>
          </a:prstGeom>
          <a:noFill/>
        </p:spPr>
        <p:txBody>
          <a:bodyPr wrap="square">
            <a:spAutoFit/>
          </a:bodyPr>
          <a:lstStyle/>
          <a:p>
            <a:pPr algn="just"/>
            <a:r>
              <a:rPr lang="bn-IN" sz="2000" dirty="0">
                <a:effectLst/>
                <a:ea typeface="Times New Roman" panose="02020603050405020304" pitchFamily="18" charset="0"/>
                <a:cs typeface="SutonnyOMJ" panose="01010600010101010101" pitchFamily="2" charset="0"/>
              </a:rPr>
              <a:t>অবকাঠামোগত উন্নয়ন বা কোনো স্থাপনা তৈরির কাজে নিয়োজিত শিল্পকে নির্মাণ শিল্প বলে।</a:t>
            </a:r>
            <a:r>
              <a:rPr lang="en-US" sz="2000" dirty="0">
                <a:ea typeface="Times New Roman" panose="02020603050405020304" pitchFamily="18" charset="0"/>
                <a:cs typeface="SutonnyOMJ" panose="01010600010101010101" pitchFamily="2" charset="0"/>
              </a:rPr>
              <a:t> </a:t>
            </a:r>
            <a:r>
              <a:rPr lang="bn-IN" sz="2000" dirty="0">
                <a:effectLst/>
                <a:ea typeface="Times New Roman" panose="02020603050405020304" pitchFamily="18" charset="0"/>
                <a:cs typeface="SutonnyOMJ" panose="01010600010101010101" pitchFamily="2" charset="0"/>
              </a:rPr>
              <a:t>এ ধরনের শিল্প সাধারণত স্থায়ী প্রকৃতির ও অস্থানান্তরযোগ্য হয়ে থাকে। যেমন: দালানকোঠা নির্মাণ, কালভার্ট ও সেতু নির্মাণ, বাঁধ নির্মাণ, খাল খনন, রাস্তাঘাট উন্নয়ন প্রভৃতি।</a:t>
            </a:r>
            <a:endParaRPr lang="en-US" sz="2000" dirty="0"/>
          </a:p>
        </p:txBody>
      </p:sp>
      <p:pic>
        <p:nvPicPr>
          <p:cNvPr id="30" name="Picture 29">
            <a:extLst>
              <a:ext uri="{FF2B5EF4-FFF2-40B4-BE49-F238E27FC236}">
                <a16:creationId xmlns:a16="http://schemas.microsoft.com/office/drawing/2014/main" id="{29E8A30D-4F5D-EB7E-6275-E181B903DD4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8560414" y="0"/>
            <a:ext cx="3631586" cy="2551715"/>
          </a:xfrm>
          <a:prstGeom prst="rect">
            <a:avLst/>
          </a:prstGeom>
        </p:spPr>
      </p:pic>
      <p:sp>
        <p:nvSpPr>
          <p:cNvPr id="32" name="TextBox 31">
            <a:extLst>
              <a:ext uri="{FF2B5EF4-FFF2-40B4-BE49-F238E27FC236}">
                <a16:creationId xmlns:a16="http://schemas.microsoft.com/office/drawing/2014/main" id="{65F79F6C-5ED6-DFDE-4A9F-DA85EFDBC40F}"/>
              </a:ext>
            </a:extLst>
          </p:cNvPr>
          <p:cNvSpPr txBox="1"/>
          <p:nvPr/>
        </p:nvSpPr>
        <p:spPr>
          <a:xfrm>
            <a:off x="9779374" y="321439"/>
            <a:ext cx="1004047" cy="461665"/>
          </a:xfrm>
          <a:prstGeom prst="rect">
            <a:avLst/>
          </a:prstGeom>
          <a:noFill/>
        </p:spPr>
        <p:txBody>
          <a:bodyPr wrap="square">
            <a:spAutoFit/>
          </a:bodyPr>
          <a:lstStyle/>
          <a:p>
            <a:r>
              <a:rPr lang="bn-IN" sz="2400" u="sng" kern="100" dirty="0">
                <a:solidFill>
                  <a:srgbClr val="FFFF00"/>
                </a:solidFill>
                <a:effectLst/>
                <a:ea typeface="Times New Roman" panose="02020603050405020304" pitchFamily="18" charset="0"/>
                <a:cs typeface="SutonnyOMJ" panose="01010600010101010101" pitchFamily="2" charset="0"/>
              </a:rPr>
              <a:t>নিষ্কাশন </a:t>
            </a:r>
            <a:endParaRPr lang="en-US" sz="2400" dirty="0">
              <a:solidFill>
                <a:srgbClr val="FFFF00"/>
              </a:solidFill>
            </a:endParaRPr>
          </a:p>
        </p:txBody>
      </p:sp>
      <p:pic>
        <p:nvPicPr>
          <p:cNvPr id="34" name="Picture 33">
            <a:extLst>
              <a:ext uri="{FF2B5EF4-FFF2-40B4-BE49-F238E27FC236}">
                <a16:creationId xmlns:a16="http://schemas.microsoft.com/office/drawing/2014/main" id="{C3E98A9F-4F75-90D0-9332-C297E440DC64}"/>
              </a:ext>
            </a:extLst>
          </p:cNvPr>
          <p:cNvPicPr>
            <a:picLocks noChangeAspect="1"/>
          </p:cNvPicPr>
          <p:nvPr/>
        </p:nvPicPr>
        <p:blipFill>
          <a:blip r:embed="rId4"/>
          <a:stretch>
            <a:fillRect/>
          </a:stretch>
        </p:blipFill>
        <p:spPr>
          <a:xfrm>
            <a:off x="8560414" y="2551715"/>
            <a:ext cx="3604844" cy="2403229"/>
          </a:xfrm>
          <a:prstGeom prst="rect">
            <a:avLst/>
          </a:prstGeom>
        </p:spPr>
      </p:pic>
      <p:sp>
        <p:nvSpPr>
          <p:cNvPr id="36" name="TextBox 35">
            <a:extLst>
              <a:ext uri="{FF2B5EF4-FFF2-40B4-BE49-F238E27FC236}">
                <a16:creationId xmlns:a16="http://schemas.microsoft.com/office/drawing/2014/main" id="{C9E406FC-9ADA-38A1-8753-11EE4C746149}"/>
              </a:ext>
            </a:extLst>
          </p:cNvPr>
          <p:cNvSpPr txBox="1"/>
          <p:nvPr/>
        </p:nvSpPr>
        <p:spPr>
          <a:xfrm>
            <a:off x="9251696" y="4289791"/>
            <a:ext cx="2249021" cy="400110"/>
          </a:xfrm>
          <a:prstGeom prst="rect">
            <a:avLst/>
          </a:prstGeom>
          <a:noFill/>
        </p:spPr>
        <p:txBody>
          <a:bodyPr wrap="square">
            <a:spAutoFit/>
          </a:bodyPr>
          <a:lstStyle/>
          <a:p>
            <a:r>
              <a:rPr lang="bn-IN" sz="2000" u="sng" kern="100" dirty="0">
                <a:solidFill>
                  <a:srgbClr val="FFFF00"/>
                </a:solidFill>
                <a:effectLst/>
                <a:ea typeface="Times New Roman" panose="02020603050405020304" pitchFamily="18" charset="0"/>
                <a:cs typeface="SutonnyOMJ" panose="01010600010101010101" pitchFamily="2" charset="0"/>
              </a:rPr>
              <a:t>উৎপাদন বা প্রস্তুত শিল্প </a:t>
            </a:r>
            <a:endParaRPr lang="en-US" sz="2000" dirty="0">
              <a:solidFill>
                <a:srgbClr val="FFFF00"/>
              </a:solidFill>
            </a:endParaRPr>
          </a:p>
        </p:txBody>
      </p:sp>
      <p:pic>
        <p:nvPicPr>
          <p:cNvPr id="38" name="Picture 37">
            <a:extLst>
              <a:ext uri="{FF2B5EF4-FFF2-40B4-BE49-F238E27FC236}">
                <a16:creationId xmlns:a16="http://schemas.microsoft.com/office/drawing/2014/main" id="{4236D228-A661-E0B3-A4AC-39583F6EF08E}"/>
              </a:ext>
            </a:extLst>
          </p:cNvPr>
          <p:cNvPicPr>
            <a:picLocks noChangeAspect="1"/>
          </p:cNvPicPr>
          <p:nvPr/>
        </p:nvPicPr>
        <p:blipFill>
          <a:blip r:embed="rId5"/>
          <a:stretch>
            <a:fillRect/>
          </a:stretch>
        </p:blipFill>
        <p:spPr>
          <a:xfrm>
            <a:off x="5395228" y="4289791"/>
            <a:ext cx="3138443" cy="2568209"/>
          </a:xfrm>
          <a:prstGeom prst="rect">
            <a:avLst/>
          </a:prstGeom>
        </p:spPr>
      </p:pic>
      <p:sp>
        <p:nvSpPr>
          <p:cNvPr id="40" name="TextBox 39">
            <a:extLst>
              <a:ext uri="{FF2B5EF4-FFF2-40B4-BE49-F238E27FC236}">
                <a16:creationId xmlns:a16="http://schemas.microsoft.com/office/drawing/2014/main" id="{F038E1BD-9B24-48AA-A6AB-C8945211542A}"/>
              </a:ext>
            </a:extLst>
          </p:cNvPr>
          <p:cNvSpPr txBox="1"/>
          <p:nvPr/>
        </p:nvSpPr>
        <p:spPr>
          <a:xfrm>
            <a:off x="7108753" y="4489846"/>
            <a:ext cx="1106020" cy="400110"/>
          </a:xfrm>
          <a:prstGeom prst="rect">
            <a:avLst/>
          </a:prstGeom>
          <a:noFill/>
        </p:spPr>
        <p:txBody>
          <a:bodyPr wrap="square">
            <a:spAutoFit/>
          </a:bodyPr>
          <a:lstStyle/>
          <a:p>
            <a:r>
              <a:rPr lang="bn-IN" sz="2000" u="sng" kern="100" dirty="0">
                <a:solidFill>
                  <a:srgbClr val="FF0000"/>
                </a:solidFill>
                <a:effectLst/>
                <a:ea typeface="Times New Roman" panose="02020603050405020304" pitchFamily="18" charset="0"/>
                <a:cs typeface="SutonnyOMJ" panose="01010600010101010101" pitchFamily="2" charset="0"/>
              </a:rPr>
              <a:t>নির্মাণ শিল্প </a:t>
            </a:r>
            <a:endParaRPr lang="en-US" dirty="0"/>
          </a:p>
        </p:txBody>
      </p:sp>
    </p:spTree>
    <p:extLst>
      <p:ext uri="{BB962C8B-B14F-4D97-AF65-F5344CB8AC3E}">
        <p14:creationId xmlns:p14="http://schemas.microsoft.com/office/powerpoint/2010/main" val="7580609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barn(inVertical)">
                                      <p:cBhvr>
                                        <p:cTn id="13" dur="5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1000"/>
                                        <p:tgtEl>
                                          <p:spTgt spid="34"/>
                                        </p:tgtEl>
                                      </p:cBhvr>
                                    </p:animEffect>
                                    <p:anim calcmode="lin" valueType="num">
                                      <p:cBhvr>
                                        <p:cTn id="33" dur="1000" fill="hold"/>
                                        <p:tgtEl>
                                          <p:spTgt spid="34"/>
                                        </p:tgtEl>
                                        <p:attrNameLst>
                                          <p:attrName>ppt_x</p:attrName>
                                        </p:attrNameLst>
                                      </p:cBhvr>
                                      <p:tavLst>
                                        <p:tav tm="0">
                                          <p:val>
                                            <p:strVal val="#ppt_x"/>
                                          </p:val>
                                        </p:tav>
                                        <p:tav tm="100000">
                                          <p:val>
                                            <p:strVal val="#ppt_x"/>
                                          </p:val>
                                        </p:tav>
                                      </p:tavLst>
                                    </p:anim>
                                    <p:anim calcmode="lin" valueType="num">
                                      <p:cBhvr>
                                        <p:cTn id="3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barn(inVertical)">
                                      <p:cBhvr>
                                        <p:cTn id="39" dur="500"/>
                                        <p:tgtEl>
                                          <p:spTgt spid="36"/>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ppt_x"/>
                                          </p:val>
                                        </p:tav>
                                        <p:tav tm="100000">
                                          <p:val>
                                            <p:strVal val="#ppt_x"/>
                                          </p:val>
                                        </p:tav>
                                      </p:tavLst>
                                    </p:anim>
                                    <p:anim calcmode="lin" valueType="num">
                                      <p:cBhvr additive="base">
                                        <p:cTn id="4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1000"/>
                                        <p:tgtEl>
                                          <p:spTgt spid="20"/>
                                        </p:tgtEl>
                                      </p:cBhvr>
                                    </p:animEffect>
                                    <p:anim calcmode="lin" valueType="num">
                                      <p:cBhvr>
                                        <p:cTn id="51" dur="1000" fill="hold"/>
                                        <p:tgtEl>
                                          <p:spTgt spid="20"/>
                                        </p:tgtEl>
                                        <p:attrNameLst>
                                          <p:attrName>ppt_x</p:attrName>
                                        </p:attrNameLst>
                                      </p:cBhvr>
                                      <p:tavLst>
                                        <p:tav tm="0">
                                          <p:val>
                                            <p:strVal val="#ppt_x"/>
                                          </p:val>
                                        </p:tav>
                                        <p:tav tm="100000">
                                          <p:val>
                                            <p:strVal val="#ppt_x"/>
                                          </p:val>
                                        </p:tav>
                                      </p:tavLst>
                                    </p:anim>
                                    <p:anim calcmode="lin" valueType="num">
                                      <p:cBhvr>
                                        <p:cTn id="5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additive="base">
                                        <p:cTn id="57" dur="500" fill="hold"/>
                                        <p:tgtEl>
                                          <p:spTgt spid="38"/>
                                        </p:tgtEl>
                                        <p:attrNameLst>
                                          <p:attrName>ppt_x</p:attrName>
                                        </p:attrNameLst>
                                      </p:cBhvr>
                                      <p:tavLst>
                                        <p:tav tm="0">
                                          <p:val>
                                            <p:strVal val="#ppt_x"/>
                                          </p:val>
                                        </p:tav>
                                        <p:tav tm="100000">
                                          <p:val>
                                            <p:strVal val="#ppt_x"/>
                                          </p:val>
                                        </p:tav>
                                      </p:tavLst>
                                    </p:anim>
                                    <p:anim calcmode="lin" valueType="num">
                                      <p:cBhvr additive="base">
                                        <p:cTn id="5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barn(inVertical)">
                                      <p:cBhvr>
                                        <p:cTn id="63" dur="500"/>
                                        <p:tgtEl>
                                          <p:spTgt spid="40"/>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additive="base">
                                        <p:cTn id="68" dur="500" fill="hold"/>
                                        <p:tgtEl>
                                          <p:spTgt spid="24"/>
                                        </p:tgtEl>
                                        <p:attrNameLst>
                                          <p:attrName>ppt_x</p:attrName>
                                        </p:attrNameLst>
                                      </p:cBhvr>
                                      <p:tavLst>
                                        <p:tav tm="0">
                                          <p:val>
                                            <p:strVal val="#ppt_x"/>
                                          </p:val>
                                        </p:tav>
                                        <p:tav tm="100000">
                                          <p:val>
                                            <p:strVal val="#ppt_x"/>
                                          </p:val>
                                        </p:tav>
                                      </p:tavLst>
                                    </p:anim>
                                    <p:anim calcmode="lin" valueType="num">
                                      <p:cBhvr additive="base">
                                        <p:cTn id="6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1000"/>
                                        <p:tgtEl>
                                          <p:spTgt spid="28"/>
                                        </p:tgtEl>
                                      </p:cBhvr>
                                    </p:animEffect>
                                    <p:anim calcmode="lin" valueType="num">
                                      <p:cBhvr>
                                        <p:cTn id="75" dur="1000" fill="hold"/>
                                        <p:tgtEl>
                                          <p:spTgt spid="28"/>
                                        </p:tgtEl>
                                        <p:attrNameLst>
                                          <p:attrName>ppt_x</p:attrName>
                                        </p:attrNameLst>
                                      </p:cBhvr>
                                      <p:tavLst>
                                        <p:tav tm="0">
                                          <p:val>
                                            <p:strVal val="#ppt_x"/>
                                          </p:val>
                                        </p:tav>
                                        <p:tav tm="100000">
                                          <p:val>
                                            <p:strVal val="#ppt_x"/>
                                          </p:val>
                                        </p:tav>
                                      </p:tavLst>
                                    </p:anim>
                                    <p:anim calcmode="lin" valueType="num">
                                      <p:cBhvr>
                                        <p:cTn id="7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6" grpId="0"/>
      <p:bldP spid="20" grpId="0"/>
      <p:bldP spid="24" grpId="0"/>
      <p:bldP spid="28" grpId="0"/>
      <p:bldP spid="32" grpId="0"/>
      <p:bldP spid="36" grpId="0"/>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9CA7DD4-8FFC-56B5-1B35-A9C35BE90532}"/>
              </a:ext>
            </a:extLst>
          </p:cNvPr>
          <p:cNvSpPr txBox="1"/>
          <p:nvPr/>
        </p:nvSpPr>
        <p:spPr>
          <a:xfrm>
            <a:off x="1448921" y="62728"/>
            <a:ext cx="1872503" cy="400110"/>
          </a:xfrm>
          <a:prstGeom prst="rect">
            <a:avLst/>
          </a:prstGeom>
          <a:noFill/>
        </p:spPr>
        <p:txBody>
          <a:bodyPr wrap="square">
            <a:spAutoFit/>
          </a:bodyPr>
          <a:lstStyle/>
          <a:p>
            <a:pPr algn="just">
              <a:spcAft>
                <a:spcPts val="800"/>
              </a:spcAft>
            </a:pPr>
            <a:r>
              <a:rPr lang="bn-IN" sz="2000" u="sng" kern="100" dirty="0">
                <a:solidFill>
                  <a:srgbClr val="FF0000"/>
                </a:solidFill>
                <a:ea typeface="Times New Roman" panose="02020603050405020304" pitchFamily="18" charset="0"/>
                <a:cs typeface="SutonnyOMJ" panose="01010600010101010101" pitchFamily="2" charset="0"/>
              </a:rPr>
              <a:t>সেবা পরিবেশক শিল্প</a:t>
            </a:r>
            <a:endParaRPr lang="en-US" sz="1400" u="sng" kern="100" dirty="0">
              <a:solidFill>
                <a:srgbClr val="FF0000"/>
              </a:solidFill>
              <a:effectLst/>
              <a:latin typeface="Aptos"/>
              <a:ea typeface="Times New Roman" panose="02020603050405020304" pitchFamily="18" charset="0"/>
              <a:cs typeface="Vrinda"/>
            </a:endParaRPr>
          </a:p>
        </p:txBody>
      </p:sp>
      <p:sp>
        <p:nvSpPr>
          <p:cNvPr id="9" name="TextBox 8">
            <a:extLst>
              <a:ext uri="{FF2B5EF4-FFF2-40B4-BE49-F238E27FC236}">
                <a16:creationId xmlns:a16="http://schemas.microsoft.com/office/drawing/2014/main" id="{5E35C38B-EBBE-9C33-15D4-10062B67F3D3}"/>
              </a:ext>
            </a:extLst>
          </p:cNvPr>
          <p:cNvSpPr txBox="1"/>
          <p:nvPr/>
        </p:nvSpPr>
        <p:spPr>
          <a:xfrm>
            <a:off x="1260662" y="400110"/>
            <a:ext cx="6098240"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আরামদায়ক ও সহজ জীবনযাত্রার জন্য বিভিন্ন ধরনের সেবা দেওয়ার কাজে নিয়োজিত শিল্পকে সেবা পরিবেশক শিল্প বলে।</a:t>
            </a:r>
            <a:r>
              <a:rPr lang="en-US" sz="2000" kern="100" dirty="0">
                <a:ea typeface="Times New Roman" panose="02020603050405020304" pitchFamily="18" charset="0"/>
                <a:cs typeface="SutonnyOMJ" panose="01010600010101010101" pitchFamily="2" charset="0"/>
              </a:rPr>
              <a:t> </a:t>
            </a:r>
            <a:r>
              <a:rPr lang="bn-IN" sz="2000" kern="100" dirty="0">
                <a:effectLst/>
                <a:latin typeface="+mn-lt"/>
                <a:ea typeface="Times New Roman" panose="02020603050405020304" pitchFamily="18" charset="0"/>
                <a:cs typeface="SutonnyOMJ" panose="01010600010101010101" pitchFamily="2" charset="0"/>
              </a:rPr>
              <a:t>গ্যাস, বিদ্যুৎ ও পানি সরবরাহ কাজে নিয়োজিত প্রতিষ্ঠান এরূপ শিল্পের আওতাভুক্ত।</a:t>
            </a:r>
            <a:endParaRPr lang="en-US" sz="1400" kern="100" dirty="0">
              <a:effectLst/>
              <a:latin typeface="Aptos"/>
              <a:ea typeface="Times New Roman" panose="02020603050405020304" pitchFamily="18" charset="0"/>
              <a:cs typeface="Vrinda"/>
            </a:endParaRPr>
          </a:p>
        </p:txBody>
      </p:sp>
      <p:sp>
        <p:nvSpPr>
          <p:cNvPr id="13" name="TextBox 12">
            <a:extLst>
              <a:ext uri="{FF2B5EF4-FFF2-40B4-BE49-F238E27FC236}">
                <a16:creationId xmlns:a16="http://schemas.microsoft.com/office/drawing/2014/main" id="{5BFA6A1A-E095-647C-11E0-BE984F26055B}"/>
              </a:ext>
            </a:extLst>
          </p:cNvPr>
          <p:cNvSpPr txBox="1"/>
          <p:nvPr/>
        </p:nvSpPr>
        <p:spPr>
          <a:xfrm>
            <a:off x="1132915" y="1714751"/>
            <a:ext cx="2504514"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0000"/>
                </a:solidFill>
                <a:effectLst/>
                <a:ea typeface="Times New Roman" panose="02020603050405020304" pitchFamily="18" charset="0"/>
                <a:cs typeface="SutonnyOMJ" panose="01010600010101010101" pitchFamily="2" charset="0"/>
              </a:rPr>
              <a:t>খ. বাণিজ্য (</a:t>
            </a:r>
            <a:r>
              <a:rPr lang="en-IN" sz="2000" u="sng" kern="100" dirty="0">
                <a:solidFill>
                  <a:srgbClr val="FF0000"/>
                </a:solidFill>
                <a:effectLst/>
                <a:ea typeface="Times New Roman" panose="02020603050405020304" pitchFamily="18" charset="0"/>
                <a:cs typeface="Vrinda"/>
              </a:rPr>
              <a:t>Commerce): </a:t>
            </a:r>
            <a:endParaRPr lang="en-US" sz="1400" u="sng" kern="100" dirty="0">
              <a:solidFill>
                <a:srgbClr val="FF0000"/>
              </a:solidFill>
              <a:effectLst/>
              <a:latin typeface="Aptos"/>
              <a:ea typeface="Times New Roman" panose="02020603050405020304" pitchFamily="18" charset="0"/>
              <a:cs typeface="Vrinda"/>
            </a:endParaRPr>
          </a:p>
        </p:txBody>
      </p:sp>
      <p:sp>
        <p:nvSpPr>
          <p:cNvPr id="15" name="TextBox 14">
            <a:extLst>
              <a:ext uri="{FF2B5EF4-FFF2-40B4-BE49-F238E27FC236}">
                <a16:creationId xmlns:a16="http://schemas.microsoft.com/office/drawing/2014/main" id="{AC9947E1-F663-8577-E6C6-407BF1F53FB5}"/>
              </a:ext>
            </a:extLst>
          </p:cNvPr>
          <p:cNvSpPr txBox="1"/>
          <p:nvPr/>
        </p:nvSpPr>
        <p:spPr>
          <a:xfrm>
            <a:off x="970711" y="2115649"/>
            <a:ext cx="6283137"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শিল্পে ব্যবহৃত কাঁচামাল উৎপাদকের কাছে পৌঁছানো বা শিল্পে' উৎপাদিত পণ্য প্রকৃত ব্যবহারকারীর কাছে পৌঁছানোর ক্ষেত্রে যাবতীয় কাজকে বাণিজ্য বলে। এটি ব্যবসায়ের পণ্য বণ্টন কাজের সাথে সম্পৃক্ত। এর আওতাভুক্ত বিষয়সমূহ হলো-</a:t>
            </a:r>
            <a:endParaRPr lang="en-US" sz="1400" kern="100" dirty="0">
              <a:effectLst/>
              <a:latin typeface="Aptos"/>
              <a:ea typeface="Times New Roman" panose="02020603050405020304" pitchFamily="18" charset="0"/>
              <a:cs typeface="Vrinda"/>
            </a:endParaRPr>
          </a:p>
        </p:txBody>
      </p:sp>
      <p:sp>
        <p:nvSpPr>
          <p:cNvPr id="17" name="TextBox 16">
            <a:extLst>
              <a:ext uri="{FF2B5EF4-FFF2-40B4-BE49-F238E27FC236}">
                <a16:creationId xmlns:a16="http://schemas.microsoft.com/office/drawing/2014/main" id="{C1B10AB3-D6B9-2177-2F7F-A8A2101FF51C}"/>
              </a:ext>
            </a:extLst>
          </p:cNvPr>
          <p:cNvSpPr txBox="1"/>
          <p:nvPr/>
        </p:nvSpPr>
        <p:spPr>
          <a:xfrm>
            <a:off x="1132915" y="3817785"/>
            <a:ext cx="3116356" cy="461665"/>
          </a:xfrm>
          <a:prstGeom prst="rect">
            <a:avLst/>
          </a:prstGeom>
          <a:noFill/>
        </p:spPr>
        <p:txBody>
          <a:bodyPr wrap="square">
            <a:spAutoFit/>
          </a:bodyPr>
          <a:lstStyle/>
          <a:p>
            <a:pPr marL="0" marR="0" algn="just">
              <a:lnSpc>
                <a:spcPct val="100000"/>
              </a:lnSpc>
              <a:spcAft>
                <a:spcPts val="800"/>
              </a:spcAft>
              <a:buNone/>
            </a:pPr>
            <a:r>
              <a:rPr lang="bn-IN" sz="2400" u="sng" kern="100" dirty="0">
                <a:solidFill>
                  <a:srgbClr val="FF0000"/>
                </a:solidFill>
                <a:effectLst/>
                <a:ea typeface="Times New Roman" panose="02020603050405020304" pitchFamily="18" charset="0"/>
                <a:cs typeface="SutonnyOMJ" panose="01010600010101010101" pitchFamily="2" charset="0"/>
              </a:rPr>
              <a:t>১. বিনিময় বা ট্রেড (</a:t>
            </a:r>
            <a:r>
              <a:rPr lang="en-IN" sz="2400" u="sng" kern="100" dirty="0">
                <a:solidFill>
                  <a:srgbClr val="FF0000"/>
                </a:solidFill>
                <a:effectLst/>
                <a:ea typeface="Times New Roman" panose="02020603050405020304" pitchFamily="18" charset="0"/>
                <a:cs typeface="Vrinda"/>
              </a:rPr>
              <a:t>Trade): </a:t>
            </a:r>
            <a:endParaRPr lang="en-US" sz="1600" u="sng" kern="100" dirty="0">
              <a:solidFill>
                <a:srgbClr val="FF0000"/>
              </a:solidFill>
              <a:effectLst/>
              <a:latin typeface="Aptos"/>
              <a:ea typeface="Times New Roman" panose="02020603050405020304" pitchFamily="18" charset="0"/>
              <a:cs typeface="Vrinda"/>
            </a:endParaRPr>
          </a:p>
        </p:txBody>
      </p:sp>
      <p:sp>
        <p:nvSpPr>
          <p:cNvPr id="19" name="TextBox 18">
            <a:extLst>
              <a:ext uri="{FF2B5EF4-FFF2-40B4-BE49-F238E27FC236}">
                <a16:creationId xmlns:a16="http://schemas.microsoft.com/office/drawing/2014/main" id="{E12D8182-4FFC-52B7-CA83-EF8086650658}"/>
              </a:ext>
            </a:extLst>
          </p:cNvPr>
          <p:cNvSpPr txBox="1"/>
          <p:nvPr/>
        </p:nvSpPr>
        <p:spPr>
          <a:xfrm>
            <a:off x="898434" y="4388943"/>
            <a:ext cx="6123453" cy="1323439"/>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মুনাফা অর্জনের লক্ষ্যে পণ্যদ্রব্য ও সেবা কেনা-বেচার কাজকে পণ্য বিনিময় বা ট্রেড বলে। এরূপ বিনিময়ের মাধ্যমে পণ্যের মালিকানা পরিবর্তন হয়। ফলে ব্যক্তিগত বা স্বত্বগত বা মালিকানাগত বাধা দূর হয়। পণ্য বিনিময়কে দুভাগে ভাগ করা যায়-</a:t>
            </a:r>
            <a:endParaRPr lang="en-US" sz="1400" kern="100" dirty="0">
              <a:effectLst/>
              <a:latin typeface="Aptos"/>
              <a:ea typeface="Times New Roman" panose="02020603050405020304" pitchFamily="18" charset="0"/>
              <a:cs typeface="Vrinda"/>
            </a:endParaRPr>
          </a:p>
        </p:txBody>
      </p:sp>
      <p:pic>
        <p:nvPicPr>
          <p:cNvPr id="3" name="Picture 2">
            <a:extLst>
              <a:ext uri="{FF2B5EF4-FFF2-40B4-BE49-F238E27FC236}">
                <a16:creationId xmlns:a16="http://schemas.microsoft.com/office/drawing/2014/main" id="{738CCB62-B45E-C6F6-ABA4-574534A21336}"/>
              </a:ext>
            </a:extLst>
          </p:cNvPr>
          <p:cNvPicPr>
            <a:picLocks noChangeAspect="1"/>
          </p:cNvPicPr>
          <p:nvPr/>
        </p:nvPicPr>
        <p:blipFill>
          <a:blip r:embed="rId2"/>
          <a:stretch>
            <a:fillRect/>
          </a:stretch>
        </p:blipFill>
        <p:spPr>
          <a:xfrm>
            <a:off x="8231841" y="0"/>
            <a:ext cx="3960159" cy="1914806"/>
          </a:xfrm>
          <a:prstGeom prst="rect">
            <a:avLst/>
          </a:prstGeom>
        </p:spPr>
      </p:pic>
      <p:sp>
        <p:nvSpPr>
          <p:cNvPr id="6" name="TextBox 5">
            <a:extLst>
              <a:ext uri="{FF2B5EF4-FFF2-40B4-BE49-F238E27FC236}">
                <a16:creationId xmlns:a16="http://schemas.microsoft.com/office/drawing/2014/main" id="{DFB69BF6-2B26-D8C1-04B9-85E05BF314D4}"/>
              </a:ext>
            </a:extLst>
          </p:cNvPr>
          <p:cNvSpPr txBox="1"/>
          <p:nvPr/>
        </p:nvSpPr>
        <p:spPr>
          <a:xfrm>
            <a:off x="8766924" y="1453141"/>
            <a:ext cx="1772769" cy="461665"/>
          </a:xfrm>
          <a:prstGeom prst="rect">
            <a:avLst/>
          </a:prstGeom>
          <a:noFill/>
        </p:spPr>
        <p:txBody>
          <a:bodyPr wrap="square">
            <a:spAutoFit/>
          </a:bodyPr>
          <a:lstStyle/>
          <a:p>
            <a:pPr algn="just">
              <a:spcAft>
                <a:spcPts val="800"/>
              </a:spcAft>
            </a:pPr>
            <a:r>
              <a:rPr lang="bn-IN" sz="2400" kern="100" dirty="0">
                <a:solidFill>
                  <a:srgbClr val="FFFF00"/>
                </a:solidFill>
                <a:ea typeface="Times New Roman" panose="02020603050405020304" pitchFamily="18" charset="0"/>
                <a:cs typeface="SutonnyOMJ" panose="01010600010101010101" pitchFamily="2" charset="0"/>
              </a:rPr>
              <a:t>সেবা পরিবেশক</a:t>
            </a:r>
            <a:endParaRPr lang="en-US" sz="1600" kern="100" dirty="0">
              <a:solidFill>
                <a:srgbClr val="FFFF00"/>
              </a:solidFill>
              <a:effectLst/>
              <a:latin typeface="Aptos"/>
              <a:ea typeface="Times New Roman" panose="02020603050405020304" pitchFamily="18" charset="0"/>
              <a:cs typeface="Vrinda"/>
            </a:endParaRPr>
          </a:p>
        </p:txBody>
      </p:sp>
      <p:pic>
        <p:nvPicPr>
          <p:cNvPr id="8" name="Picture 7">
            <a:extLst>
              <a:ext uri="{FF2B5EF4-FFF2-40B4-BE49-F238E27FC236}">
                <a16:creationId xmlns:a16="http://schemas.microsoft.com/office/drawing/2014/main" id="{049B23F6-6C8C-6304-3D24-9EBB27BE7F73}"/>
              </a:ext>
            </a:extLst>
          </p:cNvPr>
          <p:cNvPicPr>
            <a:picLocks noChangeAspect="1"/>
          </p:cNvPicPr>
          <p:nvPr/>
        </p:nvPicPr>
        <p:blipFill>
          <a:blip r:embed="rId3"/>
          <a:stretch>
            <a:fillRect/>
          </a:stretch>
        </p:blipFill>
        <p:spPr>
          <a:xfrm>
            <a:off x="8231841" y="1914806"/>
            <a:ext cx="3960159" cy="2230309"/>
          </a:xfrm>
          <a:prstGeom prst="rect">
            <a:avLst/>
          </a:prstGeom>
        </p:spPr>
      </p:pic>
      <p:sp>
        <p:nvSpPr>
          <p:cNvPr id="11" name="TextBox 10">
            <a:extLst>
              <a:ext uri="{FF2B5EF4-FFF2-40B4-BE49-F238E27FC236}">
                <a16:creationId xmlns:a16="http://schemas.microsoft.com/office/drawing/2014/main" id="{869519A1-8BB0-0C6F-DA76-4446A4A99073}"/>
              </a:ext>
            </a:extLst>
          </p:cNvPr>
          <p:cNvSpPr txBox="1"/>
          <p:nvPr/>
        </p:nvSpPr>
        <p:spPr>
          <a:xfrm>
            <a:off x="9935696" y="2900479"/>
            <a:ext cx="1207994" cy="461665"/>
          </a:xfrm>
          <a:prstGeom prst="rect">
            <a:avLst/>
          </a:prstGeom>
          <a:noFill/>
        </p:spPr>
        <p:txBody>
          <a:bodyPr wrap="square">
            <a:spAutoFit/>
          </a:bodyPr>
          <a:lstStyle/>
          <a:p>
            <a:r>
              <a:rPr lang="bn-IN" sz="2400" kern="100" dirty="0">
                <a:solidFill>
                  <a:srgbClr val="FFFF00"/>
                </a:solidFill>
                <a:effectLst/>
                <a:ea typeface="Times New Roman" panose="02020603050405020304" pitchFamily="18" charset="0"/>
                <a:cs typeface="SutonnyOMJ" panose="01010600010101010101" pitchFamily="2" charset="0"/>
              </a:rPr>
              <a:t>বাণিজ্য</a:t>
            </a:r>
            <a:endParaRPr lang="en-US" sz="2000" dirty="0">
              <a:solidFill>
                <a:srgbClr val="FFFF00"/>
              </a:solidFill>
            </a:endParaRPr>
          </a:p>
        </p:txBody>
      </p:sp>
      <p:pic>
        <p:nvPicPr>
          <p:cNvPr id="14" name="Picture 13">
            <a:extLst>
              <a:ext uri="{FF2B5EF4-FFF2-40B4-BE49-F238E27FC236}">
                <a16:creationId xmlns:a16="http://schemas.microsoft.com/office/drawing/2014/main" id="{CDDEC241-5D9F-EEA2-6234-094808FC984E}"/>
              </a:ext>
            </a:extLst>
          </p:cNvPr>
          <p:cNvPicPr>
            <a:picLocks noChangeAspect="1"/>
          </p:cNvPicPr>
          <p:nvPr/>
        </p:nvPicPr>
        <p:blipFill>
          <a:blip r:embed="rId4"/>
          <a:stretch>
            <a:fillRect/>
          </a:stretch>
        </p:blipFill>
        <p:spPr>
          <a:xfrm>
            <a:off x="8231840" y="4217895"/>
            <a:ext cx="3960159" cy="2640105"/>
          </a:xfrm>
          <a:prstGeom prst="rect">
            <a:avLst/>
          </a:prstGeom>
        </p:spPr>
      </p:pic>
      <p:sp>
        <p:nvSpPr>
          <p:cNvPr id="18" name="TextBox 17">
            <a:extLst>
              <a:ext uri="{FF2B5EF4-FFF2-40B4-BE49-F238E27FC236}">
                <a16:creationId xmlns:a16="http://schemas.microsoft.com/office/drawing/2014/main" id="{2F3BA062-6662-1C49-ABD3-11081A5DE2A0}"/>
              </a:ext>
            </a:extLst>
          </p:cNvPr>
          <p:cNvSpPr txBox="1"/>
          <p:nvPr/>
        </p:nvSpPr>
        <p:spPr>
          <a:xfrm>
            <a:off x="8605277" y="4276885"/>
            <a:ext cx="1606642" cy="461665"/>
          </a:xfrm>
          <a:prstGeom prst="rect">
            <a:avLst/>
          </a:prstGeom>
          <a:noFill/>
        </p:spPr>
        <p:txBody>
          <a:bodyPr wrap="square">
            <a:spAutoFit/>
          </a:bodyPr>
          <a:lstStyle/>
          <a:p>
            <a:r>
              <a:rPr lang="bn-IN" sz="2400" kern="100" dirty="0">
                <a:solidFill>
                  <a:srgbClr val="FF0000"/>
                </a:solidFill>
                <a:effectLst/>
                <a:ea typeface="Times New Roman" panose="02020603050405020304" pitchFamily="18" charset="0"/>
                <a:cs typeface="SutonnyOMJ" panose="01010600010101010101" pitchFamily="2" charset="0"/>
              </a:rPr>
              <a:t>বিনিময় বা ট্রেড </a:t>
            </a:r>
            <a:endParaRPr lang="en-US" sz="2000" dirty="0"/>
          </a:p>
        </p:txBody>
      </p:sp>
    </p:spTree>
    <p:extLst>
      <p:ext uri="{BB962C8B-B14F-4D97-AF65-F5344CB8AC3E}">
        <p14:creationId xmlns:p14="http://schemas.microsoft.com/office/powerpoint/2010/main" val="4194074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580">
                                          <p:stCondLst>
                                            <p:cond delay="0"/>
                                          </p:stCondLst>
                                        </p:cTn>
                                        <p:tgtEl>
                                          <p:spTgt spid="13"/>
                                        </p:tgtEl>
                                      </p:cBhvr>
                                    </p:animEffect>
                                    <p:anim calcmode="lin" valueType="num">
                                      <p:cBhvr>
                                        <p:cTn id="4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7" dur="26">
                                          <p:stCondLst>
                                            <p:cond delay="650"/>
                                          </p:stCondLst>
                                        </p:cTn>
                                        <p:tgtEl>
                                          <p:spTgt spid="13"/>
                                        </p:tgtEl>
                                      </p:cBhvr>
                                      <p:to x="100000" y="60000"/>
                                    </p:animScale>
                                    <p:animScale>
                                      <p:cBhvr>
                                        <p:cTn id="48" dur="166" decel="50000">
                                          <p:stCondLst>
                                            <p:cond delay="676"/>
                                          </p:stCondLst>
                                        </p:cTn>
                                        <p:tgtEl>
                                          <p:spTgt spid="13"/>
                                        </p:tgtEl>
                                      </p:cBhvr>
                                      <p:to x="100000" y="100000"/>
                                    </p:animScale>
                                    <p:animScale>
                                      <p:cBhvr>
                                        <p:cTn id="49" dur="26">
                                          <p:stCondLst>
                                            <p:cond delay="1312"/>
                                          </p:stCondLst>
                                        </p:cTn>
                                        <p:tgtEl>
                                          <p:spTgt spid="13"/>
                                        </p:tgtEl>
                                      </p:cBhvr>
                                      <p:to x="100000" y="80000"/>
                                    </p:animScale>
                                    <p:animScale>
                                      <p:cBhvr>
                                        <p:cTn id="50" dur="166" decel="50000">
                                          <p:stCondLst>
                                            <p:cond delay="1338"/>
                                          </p:stCondLst>
                                        </p:cTn>
                                        <p:tgtEl>
                                          <p:spTgt spid="13"/>
                                        </p:tgtEl>
                                      </p:cBhvr>
                                      <p:to x="100000" y="100000"/>
                                    </p:animScale>
                                    <p:animScale>
                                      <p:cBhvr>
                                        <p:cTn id="51" dur="26">
                                          <p:stCondLst>
                                            <p:cond delay="1642"/>
                                          </p:stCondLst>
                                        </p:cTn>
                                        <p:tgtEl>
                                          <p:spTgt spid="13"/>
                                        </p:tgtEl>
                                      </p:cBhvr>
                                      <p:to x="100000" y="90000"/>
                                    </p:animScale>
                                    <p:animScale>
                                      <p:cBhvr>
                                        <p:cTn id="52" dur="166" decel="50000">
                                          <p:stCondLst>
                                            <p:cond delay="1668"/>
                                          </p:stCondLst>
                                        </p:cTn>
                                        <p:tgtEl>
                                          <p:spTgt spid="13"/>
                                        </p:tgtEl>
                                      </p:cBhvr>
                                      <p:to x="100000" y="100000"/>
                                    </p:animScale>
                                    <p:animScale>
                                      <p:cBhvr>
                                        <p:cTn id="53" dur="26">
                                          <p:stCondLst>
                                            <p:cond delay="1808"/>
                                          </p:stCondLst>
                                        </p:cTn>
                                        <p:tgtEl>
                                          <p:spTgt spid="13"/>
                                        </p:tgtEl>
                                      </p:cBhvr>
                                      <p:to x="100000" y="95000"/>
                                    </p:animScale>
                                    <p:animScale>
                                      <p:cBhvr>
                                        <p:cTn id="54" dur="166" decel="50000">
                                          <p:stCondLst>
                                            <p:cond delay="1834"/>
                                          </p:stCondLst>
                                        </p:cTn>
                                        <p:tgtEl>
                                          <p:spTgt spid="13"/>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anim calcmode="lin" valueType="num">
                                      <p:cBhvr>
                                        <p:cTn id="60" dur="1000" fill="hold"/>
                                        <p:tgtEl>
                                          <p:spTgt spid="15"/>
                                        </p:tgtEl>
                                        <p:attrNameLst>
                                          <p:attrName>ppt_x</p:attrName>
                                        </p:attrNameLst>
                                      </p:cBhvr>
                                      <p:tavLst>
                                        <p:tav tm="0">
                                          <p:val>
                                            <p:strVal val="#ppt_x"/>
                                          </p:val>
                                        </p:tav>
                                        <p:tav tm="100000">
                                          <p:val>
                                            <p:strVal val="#ppt_x"/>
                                          </p:val>
                                        </p:tav>
                                      </p:tavLst>
                                    </p:anim>
                                    <p:anim calcmode="lin" valueType="num">
                                      <p:cBhvr>
                                        <p:cTn id="6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1" presetClass="entr" presetSubtype="1" fill="hold" nodeType="click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heel(1)">
                                      <p:cBhvr>
                                        <p:cTn id="66" dur="2000"/>
                                        <p:tgtEl>
                                          <p:spTgt spid="14"/>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barn(inVertical)">
                                      <p:cBhvr>
                                        <p:cTn id="71" dur="5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ppt_x"/>
                                          </p:val>
                                        </p:tav>
                                        <p:tav tm="100000">
                                          <p:val>
                                            <p:strVal val="#ppt_x"/>
                                          </p:val>
                                        </p:tav>
                                      </p:tavLst>
                                    </p:anim>
                                    <p:anim calcmode="lin" valueType="num">
                                      <p:cBhvr additive="base">
                                        <p:cTn id="7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grpId="0" nodeType="click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barn(inVertical)">
                                      <p:cBhvr>
                                        <p:cTn id="8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3" grpId="0"/>
      <p:bldP spid="15" grpId="0"/>
      <p:bldP spid="17" grpId="0"/>
      <p:bldP spid="19" grpId="0"/>
      <p:bldP spid="6" grpId="0"/>
      <p:bldP spid="11"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FF5923-D8B5-0F1F-C42A-59FC4B51E19C}"/>
              </a:ext>
            </a:extLst>
          </p:cNvPr>
          <p:cNvSpPr txBox="1"/>
          <p:nvPr/>
        </p:nvSpPr>
        <p:spPr>
          <a:xfrm>
            <a:off x="1475816" y="119690"/>
            <a:ext cx="4978773" cy="461665"/>
          </a:xfrm>
          <a:prstGeom prst="rect">
            <a:avLst/>
          </a:prstGeom>
          <a:noFill/>
        </p:spPr>
        <p:txBody>
          <a:bodyPr wrap="square">
            <a:spAutoFit/>
          </a:bodyPr>
          <a:lstStyle/>
          <a:p>
            <a:pPr marL="0" marR="0" algn="just">
              <a:lnSpc>
                <a:spcPct val="100000"/>
              </a:lnSpc>
              <a:spcAft>
                <a:spcPts val="800"/>
              </a:spcAft>
              <a:buNone/>
            </a:pPr>
            <a:r>
              <a:rPr lang="en-IN" sz="2400" u="sng" kern="100" dirty="0" err="1">
                <a:solidFill>
                  <a:srgbClr val="FF0000"/>
                </a:solidFill>
                <a:effectLst/>
                <a:ea typeface="Times New Roman" panose="02020603050405020304" pitchFamily="18" charset="0"/>
                <a:cs typeface="Vrinda"/>
              </a:rPr>
              <a:t>i</a:t>
            </a:r>
            <a:r>
              <a:rPr lang="en-IN" sz="2400" u="sng" kern="100" dirty="0">
                <a:solidFill>
                  <a:srgbClr val="FF0000"/>
                </a:solidFill>
                <a:effectLst/>
                <a:ea typeface="Times New Roman" panose="02020603050405020304" pitchFamily="18" charset="0"/>
                <a:cs typeface="Vrinda"/>
              </a:rPr>
              <a:t>. </a:t>
            </a:r>
            <a:r>
              <a:rPr lang="bn-IN" sz="2400" u="sng" kern="100" dirty="0">
                <a:solidFill>
                  <a:srgbClr val="FF0000"/>
                </a:solidFill>
                <a:effectLst/>
                <a:ea typeface="Times New Roman" panose="02020603050405020304" pitchFamily="18" charset="0"/>
                <a:cs typeface="SutonnyOMJ" panose="01010600010101010101" pitchFamily="2" charset="0"/>
              </a:rPr>
              <a:t>অভ্যন্তরীণ পণ্য বিনিময় (</a:t>
            </a:r>
            <a:r>
              <a:rPr lang="en-IN" sz="2400" u="sng" kern="100" dirty="0">
                <a:solidFill>
                  <a:srgbClr val="FF0000"/>
                </a:solidFill>
                <a:effectLst/>
                <a:ea typeface="Times New Roman" panose="02020603050405020304" pitchFamily="18" charset="0"/>
                <a:cs typeface="Vrinda"/>
              </a:rPr>
              <a:t>Home trade): </a:t>
            </a:r>
            <a:endParaRPr lang="en-US" sz="1600" u="sng" kern="100" dirty="0">
              <a:solidFill>
                <a:srgbClr val="FF0000"/>
              </a:solidFill>
              <a:effectLst/>
              <a:latin typeface="Aptos"/>
              <a:ea typeface="Times New Roman" panose="02020603050405020304" pitchFamily="18" charset="0"/>
              <a:cs typeface="Vrinda"/>
            </a:endParaRPr>
          </a:p>
        </p:txBody>
      </p:sp>
      <p:sp>
        <p:nvSpPr>
          <p:cNvPr id="7" name="TextBox 6">
            <a:extLst>
              <a:ext uri="{FF2B5EF4-FFF2-40B4-BE49-F238E27FC236}">
                <a16:creationId xmlns:a16="http://schemas.microsoft.com/office/drawing/2014/main" id="{7C6E9262-45B0-AB77-8EA3-475A6A174EB9}"/>
              </a:ext>
            </a:extLst>
          </p:cNvPr>
          <p:cNvSpPr txBox="1"/>
          <p:nvPr/>
        </p:nvSpPr>
        <p:spPr>
          <a:xfrm>
            <a:off x="1354792" y="725522"/>
            <a:ext cx="6145306"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একটি দেশের ভৌগোলিক সীমানার মধ্যে পণ্য কেনা-বেচা করাকে অভ্যন্তরীণ পণ্য বিনিময় বলে। এক্ষেত্রে ক্রেতা ও বিক্রেতা উভয়ই একই দেশের অধিবাসী হয়। প্রকৃতি অনুযায়ী একে পাইকারি ও খুচরা -এ দুভাগে ভাগ করা যায়।</a:t>
            </a:r>
            <a:endParaRPr lang="en-US" sz="1400" kern="100" dirty="0">
              <a:effectLst/>
              <a:latin typeface="Aptos"/>
              <a:ea typeface="Times New Roman" panose="02020603050405020304" pitchFamily="18" charset="0"/>
              <a:cs typeface="Vrinda"/>
            </a:endParaRPr>
          </a:p>
        </p:txBody>
      </p:sp>
      <p:sp>
        <p:nvSpPr>
          <p:cNvPr id="9" name="TextBox 8">
            <a:extLst>
              <a:ext uri="{FF2B5EF4-FFF2-40B4-BE49-F238E27FC236}">
                <a16:creationId xmlns:a16="http://schemas.microsoft.com/office/drawing/2014/main" id="{FFD8DB7B-9577-735A-031A-72C3163A2A79}"/>
              </a:ext>
            </a:extLst>
          </p:cNvPr>
          <p:cNvSpPr txBox="1"/>
          <p:nvPr/>
        </p:nvSpPr>
        <p:spPr>
          <a:xfrm>
            <a:off x="1354792" y="1879876"/>
            <a:ext cx="4602255" cy="461665"/>
          </a:xfrm>
          <a:prstGeom prst="rect">
            <a:avLst/>
          </a:prstGeom>
          <a:noFill/>
        </p:spPr>
        <p:txBody>
          <a:bodyPr wrap="square">
            <a:spAutoFit/>
          </a:bodyPr>
          <a:lstStyle/>
          <a:p>
            <a:pPr marL="0" marR="0" algn="just">
              <a:lnSpc>
                <a:spcPct val="100000"/>
              </a:lnSpc>
              <a:spcAft>
                <a:spcPts val="800"/>
              </a:spcAft>
              <a:buNone/>
            </a:pPr>
            <a:r>
              <a:rPr lang="en-IN" sz="2400" u="sng" kern="100" dirty="0">
                <a:solidFill>
                  <a:srgbClr val="FF0000"/>
                </a:solidFill>
                <a:effectLst/>
                <a:ea typeface="Times New Roman" panose="02020603050405020304" pitchFamily="18" charset="0"/>
                <a:cs typeface="Vrinda"/>
              </a:rPr>
              <a:t>ii. </a:t>
            </a:r>
            <a:r>
              <a:rPr lang="bn-IN" sz="2400" u="sng" kern="100" dirty="0">
                <a:solidFill>
                  <a:srgbClr val="FF0000"/>
                </a:solidFill>
                <a:effectLst/>
                <a:ea typeface="Times New Roman" panose="02020603050405020304" pitchFamily="18" charset="0"/>
                <a:cs typeface="SutonnyOMJ" panose="01010600010101010101" pitchFamily="2" charset="0"/>
              </a:rPr>
              <a:t>বৈদেশিক পণ্য বিনিময় (</a:t>
            </a:r>
            <a:r>
              <a:rPr lang="en-IN" sz="2400" u="sng" kern="100" dirty="0">
                <a:solidFill>
                  <a:srgbClr val="FF0000"/>
                </a:solidFill>
                <a:effectLst/>
                <a:ea typeface="Times New Roman" panose="02020603050405020304" pitchFamily="18" charset="0"/>
                <a:cs typeface="Vrinda"/>
              </a:rPr>
              <a:t>Foreign trade): </a:t>
            </a:r>
            <a:endParaRPr lang="en-US" sz="1600" u="sng" kern="100" dirty="0">
              <a:solidFill>
                <a:srgbClr val="FF0000"/>
              </a:solidFill>
              <a:effectLst/>
              <a:latin typeface="Aptos"/>
              <a:ea typeface="Times New Roman" panose="02020603050405020304" pitchFamily="18" charset="0"/>
              <a:cs typeface="Vrinda"/>
            </a:endParaRPr>
          </a:p>
        </p:txBody>
      </p:sp>
      <p:sp>
        <p:nvSpPr>
          <p:cNvPr id="11" name="TextBox 10">
            <a:extLst>
              <a:ext uri="{FF2B5EF4-FFF2-40B4-BE49-F238E27FC236}">
                <a16:creationId xmlns:a16="http://schemas.microsoft.com/office/drawing/2014/main" id="{EA07C2B2-8546-99D5-401B-61BFA704D782}"/>
              </a:ext>
            </a:extLst>
          </p:cNvPr>
          <p:cNvSpPr txBox="1"/>
          <p:nvPr/>
        </p:nvSpPr>
        <p:spPr>
          <a:xfrm>
            <a:off x="1077165" y="2347017"/>
            <a:ext cx="6145306"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দুটি ভিন্ন দেশের ব্যবসায়ীদের মধ্যে পণ্যের যে কেনা-বেচা হয়, তাকে বৈদেশিক পণ্য বিনিময় বলে। এরূপ বিনিময়ের ধরনগুলো হলো- আমদানি, রপ্তানি, পুনঃরপ্তানি ও অন্ট্রাপো।</a:t>
            </a:r>
            <a:endParaRPr lang="en-US" sz="1400" kern="100" dirty="0">
              <a:effectLst/>
              <a:latin typeface="Aptos"/>
              <a:ea typeface="Times New Roman" panose="02020603050405020304" pitchFamily="18" charset="0"/>
              <a:cs typeface="Vrinda"/>
            </a:endParaRPr>
          </a:p>
        </p:txBody>
      </p:sp>
      <p:sp>
        <p:nvSpPr>
          <p:cNvPr id="13" name="TextBox 12">
            <a:extLst>
              <a:ext uri="{FF2B5EF4-FFF2-40B4-BE49-F238E27FC236}">
                <a16:creationId xmlns:a16="http://schemas.microsoft.com/office/drawing/2014/main" id="{A38B6E84-6355-82B1-85E8-63609AD4765F}"/>
              </a:ext>
            </a:extLst>
          </p:cNvPr>
          <p:cNvSpPr txBox="1"/>
          <p:nvPr/>
        </p:nvSpPr>
        <p:spPr>
          <a:xfrm>
            <a:off x="1077165" y="3362680"/>
            <a:ext cx="5652804" cy="461665"/>
          </a:xfrm>
          <a:prstGeom prst="rect">
            <a:avLst/>
          </a:prstGeom>
          <a:noFill/>
        </p:spPr>
        <p:txBody>
          <a:bodyPr wrap="square">
            <a:spAutoFit/>
          </a:bodyPr>
          <a:lstStyle/>
          <a:p>
            <a:pPr marL="0" marR="0" algn="just">
              <a:lnSpc>
                <a:spcPct val="100000"/>
              </a:lnSpc>
              <a:spcAft>
                <a:spcPts val="800"/>
              </a:spcAft>
              <a:buNone/>
            </a:pPr>
            <a:r>
              <a:rPr lang="bn-IN" sz="2400" u="sng" kern="100" dirty="0">
                <a:solidFill>
                  <a:srgbClr val="FF0000"/>
                </a:solidFill>
                <a:effectLst/>
                <a:ea typeface="Times New Roman" panose="02020603050405020304" pitchFamily="18" charset="0"/>
                <a:cs typeface="SutonnyOMJ" panose="01010600010101010101" pitchFamily="2" charset="0"/>
              </a:rPr>
              <a:t>২. বিনিময় সহায়ক কার্যাবলি (</a:t>
            </a:r>
            <a:r>
              <a:rPr lang="en-IN" sz="2400" u="sng" kern="100" dirty="0">
                <a:solidFill>
                  <a:srgbClr val="FF0000"/>
                </a:solidFill>
                <a:effectLst/>
                <a:ea typeface="Times New Roman" panose="02020603050405020304" pitchFamily="18" charset="0"/>
                <a:cs typeface="Vrinda"/>
              </a:rPr>
              <a:t>Auxiliaries to trade): </a:t>
            </a:r>
            <a:endParaRPr lang="en-US" sz="1600" u="sng" kern="100" dirty="0">
              <a:solidFill>
                <a:srgbClr val="FF0000"/>
              </a:solidFill>
              <a:effectLst/>
              <a:latin typeface="Aptos"/>
              <a:ea typeface="Times New Roman" panose="02020603050405020304" pitchFamily="18" charset="0"/>
              <a:cs typeface="Vrinda"/>
            </a:endParaRPr>
          </a:p>
        </p:txBody>
      </p:sp>
      <p:sp>
        <p:nvSpPr>
          <p:cNvPr id="15" name="TextBox 14">
            <a:extLst>
              <a:ext uri="{FF2B5EF4-FFF2-40B4-BE49-F238E27FC236}">
                <a16:creationId xmlns:a16="http://schemas.microsoft.com/office/drawing/2014/main" id="{1BDAA354-E163-7D89-2781-AE1307077BA3}"/>
              </a:ext>
            </a:extLst>
          </p:cNvPr>
          <p:cNvSpPr txBox="1"/>
          <p:nvPr/>
        </p:nvSpPr>
        <p:spPr>
          <a:xfrm>
            <a:off x="754443" y="3793377"/>
            <a:ext cx="3871346" cy="2554545"/>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পণ্যদ্রব্য বণ্টনের ক্ষেত্রে কেনা-বেচার কাজ সঠিকভাবে করার ক্ষেত্রে অর্থগত, ঝুঁকিগত, স্থানগত, কালগত, তথ্যগত প্রভৃতি বাধা দেখা দেয়। এসব বাধা দূর করার জন্য যথাক্রমে ব্যাংকিং, বিমা, পরিবহন, গুদামজাতকরণ, বিপণন প্রভৃতির সহযোগিতা প্রয়োজন হয়। মুনাফা অর্জনের লক্ষ্যে এসব কাজ সম্পাদনও ব্যবসায়ের অন্তর্ভুক্ত।</a:t>
            </a:r>
            <a:endParaRPr lang="en-US" sz="1400" kern="100" dirty="0">
              <a:effectLst/>
              <a:latin typeface="Aptos"/>
              <a:ea typeface="Times New Roman" panose="02020603050405020304" pitchFamily="18" charset="0"/>
              <a:cs typeface="Vrinda"/>
            </a:endParaRPr>
          </a:p>
        </p:txBody>
      </p:sp>
      <p:pic>
        <p:nvPicPr>
          <p:cNvPr id="18" name="Picture 17">
            <a:extLst>
              <a:ext uri="{FF2B5EF4-FFF2-40B4-BE49-F238E27FC236}">
                <a16:creationId xmlns:a16="http://schemas.microsoft.com/office/drawing/2014/main" id="{120AF52D-F3C6-17C2-39E0-E9E35950F996}"/>
              </a:ext>
            </a:extLst>
          </p:cNvPr>
          <p:cNvPicPr>
            <a:picLocks noChangeAspect="1"/>
          </p:cNvPicPr>
          <p:nvPr/>
        </p:nvPicPr>
        <p:blipFill>
          <a:blip r:embed="rId2"/>
          <a:stretch>
            <a:fillRect/>
          </a:stretch>
        </p:blipFill>
        <p:spPr>
          <a:xfrm>
            <a:off x="7980828" y="0"/>
            <a:ext cx="4211171" cy="2210864"/>
          </a:xfrm>
          <a:prstGeom prst="rect">
            <a:avLst/>
          </a:prstGeom>
        </p:spPr>
      </p:pic>
      <p:sp>
        <p:nvSpPr>
          <p:cNvPr id="22" name="TextBox 21">
            <a:extLst>
              <a:ext uri="{FF2B5EF4-FFF2-40B4-BE49-F238E27FC236}">
                <a16:creationId xmlns:a16="http://schemas.microsoft.com/office/drawing/2014/main" id="{68FA5292-A058-B0E5-8283-23E1EB44B9D6}"/>
              </a:ext>
            </a:extLst>
          </p:cNvPr>
          <p:cNvSpPr txBox="1"/>
          <p:nvPr/>
        </p:nvSpPr>
        <p:spPr>
          <a:xfrm>
            <a:off x="8065993" y="1272145"/>
            <a:ext cx="2020420" cy="400110"/>
          </a:xfrm>
          <a:prstGeom prst="rect">
            <a:avLst/>
          </a:prstGeom>
          <a:noFill/>
        </p:spPr>
        <p:txBody>
          <a:bodyPr wrap="square">
            <a:spAutoFit/>
          </a:bodyPr>
          <a:lstStyle/>
          <a:p>
            <a:r>
              <a:rPr lang="bn-IN" sz="2000" u="sng" kern="100" dirty="0">
                <a:solidFill>
                  <a:srgbClr val="FFFF00"/>
                </a:solidFill>
                <a:effectLst/>
                <a:ea typeface="Times New Roman" panose="02020603050405020304" pitchFamily="18" charset="0"/>
                <a:cs typeface="SutonnyOMJ" panose="01010600010101010101" pitchFamily="2" charset="0"/>
              </a:rPr>
              <a:t>অভ্যন্তরীণ পণ্য বিনিময় </a:t>
            </a:r>
            <a:endParaRPr lang="en-US" sz="1800" dirty="0">
              <a:solidFill>
                <a:srgbClr val="FFFF00"/>
              </a:solidFill>
            </a:endParaRPr>
          </a:p>
        </p:txBody>
      </p:sp>
      <p:pic>
        <p:nvPicPr>
          <p:cNvPr id="26" name="Picture 25">
            <a:extLst>
              <a:ext uri="{FF2B5EF4-FFF2-40B4-BE49-F238E27FC236}">
                <a16:creationId xmlns:a16="http://schemas.microsoft.com/office/drawing/2014/main" id="{DEF76D01-FEAA-AAB5-C08D-1808C6A76926}"/>
              </a:ext>
            </a:extLst>
          </p:cNvPr>
          <p:cNvPicPr>
            <a:picLocks noChangeAspect="1"/>
          </p:cNvPicPr>
          <p:nvPr/>
        </p:nvPicPr>
        <p:blipFill>
          <a:blip r:embed="rId3"/>
          <a:srcRect t="2" b="13363"/>
          <a:stretch>
            <a:fillRect/>
          </a:stretch>
        </p:blipFill>
        <p:spPr>
          <a:xfrm>
            <a:off x="7980828" y="2210864"/>
            <a:ext cx="4211172" cy="2588780"/>
          </a:xfrm>
          <a:prstGeom prst="rect">
            <a:avLst/>
          </a:prstGeom>
        </p:spPr>
      </p:pic>
      <p:sp>
        <p:nvSpPr>
          <p:cNvPr id="29" name="TextBox 28">
            <a:extLst>
              <a:ext uri="{FF2B5EF4-FFF2-40B4-BE49-F238E27FC236}">
                <a16:creationId xmlns:a16="http://schemas.microsoft.com/office/drawing/2014/main" id="{97825423-B006-E140-0EEE-D8C5547D489A}"/>
              </a:ext>
            </a:extLst>
          </p:cNvPr>
          <p:cNvSpPr txBox="1"/>
          <p:nvPr/>
        </p:nvSpPr>
        <p:spPr>
          <a:xfrm>
            <a:off x="7980828" y="4301207"/>
            <a:ext cx="1430994" cy="400110"/>
          </a:xfrm>
          <a:prstGeom prst="rect">
            <a:avLst/>
          </a:prstGeom>
          <a:noFill/>
        </p:spPr>
        <p:txBody>
          <a:bodyPr wrap="square">
            <a:spAutoFit/>
          </a:bodyPr>
          <a:lstStyle/>
          <a:p>
            <a:r>
              <a:rPr lang="bn-IN" sz="2000" kern="100" dirty="0">
                <a:solidFill>
                  <a:srgbClr val="FFFF00"/>
                </a:solidFill>
                <a:effectLst/>
                <a:ea typeface="Times New Roman" panose="02020603050405020304" pitchFamily="18" charset="0"/>
                <a:cs typeface="SutonnyOMJ" panose="01010600010101010101" pitchFamily="2" charset="0"/>
              </a:rPr>
              <a:t>বৈদেশিক পণ্য  </a:t>
            </a:r>
            <a:endParaRPr lang="en-US" sz="1600" dirty="0">
              <a:solidFill>
                <a:srgbClr val="FFFF00"/>
              </a:solidFill>
            </a:endParaRPr>
          </a:p>
        </p:txBody>
      </p:sp>
      <p:pic>
        <p:nvPicPr>
          <p:cNvPr id="31" name="Picture 30">
            <a:extLst>
              <a:ext uri="{FF2B5EF4-FFF2-40B4-BE49-F238E27FC236}">
                <a16:creationId xmlns:a16="http://schemas.microsoft.com/office/drawing/2014/main" id="{AD91AE7F-5AE7-463F-0203-4B79AC52E0E4}"/>
              </a:ext>
            </a:extLst>
          </p:cNvPr>
          <p:cNvPicPr>
            <a:picLocks noChangeAspect="1"/>
          </p:cNvPicPr>
          <p:nvPr/>
        </p:nvPicPr>
        <p:blipFill>
          <a:blip r:embed="rId4"/>
          <a:stretch>
            <a:fillRect/>
          </a:stretch>
        </p:blipFill>
        <p:spPr>
          <a:xfrm>
            <a:off x="4733365" y="4840008"/>
            <a:ext cx="5294780" cy="1898302"/>
          </a:xfrm>
          <a:prstGeom prst="rect">
            <a:avLst/>
          </a:prstGeom>
        </p:spPr>
      </p:pic>
      <p:sp>
        <p:nvSpPr>
          <p:cNvPr id="33" name="TextBox 32">
            <a:extLst>
              <a:ext uri="{FF2B5EF4-FFF2-40B4-BE49-F238E27FC236}">
                <a16:creationId xmlns:a16="http://schemas.microsoft.com/office/drawing/2014/main" id="{B6AF6E1A-A5F9-92FF-D6EF-0FCDE7DAC035}"/>
              </a:ext>
            </a:extLst>
          </p:cNvPr>
          <p:cNvSpPr txBox="1"/>
          <p:nvPr/>
        </p:nvSpPr>
        <p:spPr>
          <a:xfrm>
            <a:off x="5740214" y="6184687"/>
            <a:ext cx="1759884" cy="461665"/>
          </a:xfrm>
          <a:prstGeom prst="rect">
            <a:avLst/>
          </a:prstGeom>
          <a:noFill/>
        </p:spPr>
        <p:txBody>
          <a:bodyPr wrap="square">
            <a:spAutoFit/>
          </a:bodyPr>
          <a:lstStyle/>
          <a:p>
            <a:r>
              <a:rPr lang="bn-IN" sz="2400" kern="100" dirty="0">
                <a:solidFill>
                  <a:srgbClr val="FF0000"/>
                </a:solidFill>
                <a:effectLst/>
                <a:latin typeface="+mn-lt"/>
                <a:ea typeface="Times New Roman" panose="02020603050405020304" pitchFamily="18" charset="0"/>
                <a:cs typeface="SutonnyOMJ" panose="01010600010101010101" pitchFamily="2" charset="0"/>
              </a:rPr>
              <a:t>গুদামজাতকরণ</a:t>
            </a:r>
            <a:endParaRPr lang="en-US" sz="2000" dirty="0">
              <a:solidFill>
                <a:srgbClr val="FF0000"/>
              </a:solidFill>
            </a:endParaRPr>
          </a:p>
        </p:txBody>
      </p:sp>
    </p:spTree>
    <p:extLst>
      <p:ext uri="{BB962C8B-B14F-4D97-AF65-F5344CB8AC3E}">
        <p14:creationId xmlns:p14="http://schemas.microsoft.com/office/powerpoint/2010/main" val="29104392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barn(inVertical)">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barn(inVertical)">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additive="base">
                                        <p:cTn id="55" dur="500" fill="hold"/>
                                        <p:tgtEl>
                                          <p:spTgt spid="31"/>
                                        </p:tgtEl>
                                        <p:attrNameLst>
                                          <p:attrName>ppt_x</p:attrName>
                                        </p:attrNameLst>
                                      </p:cBhvr>
                                      <p:tavLst>
                                        <p:tav tm="0">
                                          <p:val>
                                            <p:strVal val="#ppt_x"/>
                                          </p:val>
                                        </p:tav>
                                        <p:tav tm="100000">
                                          <p:val>
                                            <p:strVal val="#ppt_x"/>
                                          </p:val>
                                        </p:tav>
                                      </p:tavLst>
                                    </p:anim>
                                    <p:anim calcmode="lin" valueType="num">
                                      <p:cBhvr additive="base">
                                        <p:cTn id="5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1000"/>
                                        <p:tgtEl>
                                          <p:spTgt spid="33"/>
                                        </p:tgtEl>
                                      </p:cBhvr>
                                    </p:animEffect>
                                    <p:anim calcmode="lin" valueType="num">
                                      <p:cBhvr>
                                        <p:cTn id="62" dur="1000" fill="hold"/>
                                        <p:tgtEl>
                                          <p:spTgt spid="33"/>
                                        </p:tgtEl>
                                        <p:attrNameLst>
                                          <p:attrName>ppt_x</p:attrName>
                                        </p:attrNameLst>
                                      </p:cBhvr>
                                      <p:tavLst>
                                        <p:tav tm="0">
                                          <p:val>
                                            <p:strVal val="#ppt_x"/>
                                          </p:val>
                                        </p:tav>
                                        <p:tav tm="100000">
                                          <p:val>
                                            <p:strVal val="#ppt_x"/>
                                          </p:val>
                                        </p:tav>
                                      </p:tavLst>
                                    </p:anim>
                                    <p:anim calcmode="lin" valueType="num">
                                      <p:cBhvr>
                                        <p:cTn id="6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1000"/>
                                        <p:tgtEl>
                                          <p:spTgt spid="13"/>
                                        </p:tgtEl>
                                      </p:cBhvr>
                                    </p:animEffect>
                                    <p:anim calcmode="lin" valueType="num">
                                      <p:cBhvr>
                                        <p:cTn id="69" dur="1000" fill="hold"/>
                                        <p:tgtEl>
                                          <p:spTgt spid="13"/>
                                        </p:tgtEl>
                                        <p:attrNameLst>
                                          <p:attrName>ppt_x</p:attrName>
                                        </p:attrNameLst>
                                      </p:cBhvr>
                                      <p:tavLst>
                                        <p:tav tm="0">
                                          <p:val>
                                            <p:strVal val="#ppt_x"/>
                                          </p:val>
                                        </p:tav>
                                        <p:tav tm="100000">
                                          <p:val>
                                            <p:strVal val="#ppt_x"/>
                                          </p:val>
                                        </p:tav>
                                      </p:tavLst>
                                    </p:anim>
                                    <p:anim calcmode="lin" valueType="num">
                                      <p:cBhvr>
                                        <p:cTn id="7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additive="base">
                                        <p:cTn id="75" dur="500" fill="hold"/>
                                        <p:tgtEl>
                                          <p:spTgt spid="15"/>
                                        </p:tgtEl>
                                        <p:attrNameLst>
                                          <p:attrName>ppt_x</p:attrName>
                                        </p:attrNameLst>
                                      </p:cBhvr>
                                      <p:tavLst>
                                        <p:tav tm="0">
                                          <p:val>
                                            <p:strVal val="#ppt_x"/>
                                          </p:val>
                                        </p:tav>
                                        <p:tav tm="100000">
                                          <p:val>
                                            <p:strVal val="#ppt_x"/>
                                          </p:val>
                                        </p:tav>
                                      </p:tavLst>
                                    </p:anim>
                                    <p:anim calcmode="lin" valueType="num">
                                      <p:cBhvr additive="base">
                                        <p:cTn id="7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5" grpId="0"/>
      <p:bldP spid="22" grpId="0"/>
      <p:bldP spid="29"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081539-7E9F-EBEB-85D1-74982AE78D2A}"/>
              </a:ext>
            </a:extLst>
          </p:cNvPr>
          <p:cNvPicPr>
            <a:picLocks noChangeAspect="1"/>
          </p:cNvPicPr>
          <p:nvPr/>
        </p:nvPicPr>
        <p:blipFill>
          <a:blip r:embed="rId2"/>
          <a:stretch>
            <a:fillRect/>
          </a:stretch>
        </p:blipFill>
        <p:spPr>
          <a:xfrm>
            <a:off x="7984607" y="0"/>
            <a:ext cx="4207393" cy="2573633"/>
          </a:xfrm>
          <a:prstGeom prst="rect">
            <a:avLst/>
          </a:prstGeom>
        </p:spPr>
      </p:pic>
      <p:sp>
        <p:nvSpPr>
          <p:cNvPr id="10" name="TextBox 9">
            <a:extLst>
              <a:ext uri="{FF2B5EF4-FFF2-40B4-BE49-F238E27FC236}">
                <a16:creationId xmlns:a16="http://schemas.microsoft.com/office/drawing/2014/main" id="{B4C35AA5-B62C-DE7D-B470-B085FFA69A28}"/>
              </a:ext>
            </a:extLst>
          </p:cNvPr>
          <p:cNvSpPr txBox="1"/>
          <p:nvPr/>
        </p:nvSpPr>
        <p:spPr>
          <a:xfrm>
            <a:off x="1704415" y="186680"/>
            <a:ext cx="4391585" cy="461665"/>
          </a:xfrm>
          <a:prstGeom prst="rect">
            <a:avLst/>
          </a:prstGeom>
          <a:noFill/>
        </p:spPr>
        <p:txBody>
          <a:bodyPr wrap="square">
            <a:spAutoFit/>
          </a:bodyPr>
          <a:lstStyle/>
          <a:p>
            <a:pPr algn="just">
              <a:spcAft>
                <a:spcPts val="800"/>
              </a:spcAft>
            </a:pPr>
            <a:r>
              <a:rPr lang="bn-IN" sz="2400" u="sng" kern="100" dirty="0">
                <a:solidFill>
                  <a:srgbClr val="FF0000"/>
                </a:solidFill>
                <a:ea typeface="Times New Roman" panose="02020603050405020304" pitchFamily="18" charset="0"/>
                <a:cs typeface="SutonnyOMJ" panose="01010600010101010101" pitchFamily="2" charset="0"/>
              </a:rPr>
              <a:t>গ. প্রত্যক্ষ সেবা (</a:t>
            </a:r>
            <a:r>
              <a:rPr lang="en-IN" sz="2400" u="sng" kern="100" dirty="0">
                <a:solidFill>
                  <a:srgbClr val="FF0000"/>
                </a:solidFill>
                <a:ea typeface="Times New Roman" panose="02020603050405020304" pitchFamily="18" charset="0"/>
                <a:cs typeface="Vrinda"/>
              </a:rPr>
              <a:t>Direct service):</a:t>
            </a:r>
            <a:endParaRPr lang="en-US" sz="1600" u="sng" kern="100" dirty="0">
              <a:solidFill>
                <a:srgbClr val="FF0000"/>
              </a:solidFill>
              <a:latin typeface="Aptos"/>
              <a:ea typeface="Times New Roman" panose="02020603050405020304" pitchFamily="18" charset="0"/>
              <a:cs typeface="Vrinda"/>
            </a:endParaRPr>
          </a:p>
        </p:txBody>
      </p:sp>
      <p:sp>
        <p:nvSpPr>
          <p:cNvPr id="14" name="TextBox 13">
            <a:extLst>
              <a:ext uri="{FF2B5EF4-FFF2-40B4-BE49-F238E27FC236}">
                <a16:creationId xmlns:a16="http://schemas.microsoft.com/office/drawing/2014/main" id="{4AC066CD-0F4C-0D11-98AE-1037718BB7DE}"/>
              </a:ext>
            </a:extLst>
          </p:cNvPr>
          <p:cNvSpPr txBox="1"/>
          <p:nvPr/>
        </p:nvSpPr>
        <p:spPr>
          <a:xfrm>
            <a:off x="10888756" y="1617841"/>
            <a:ext cx="1401855" cy="461665"/>
          </a:xfrm>
          <a:prstGeom prst="rect">
            <a:avLst/>
          </a:prstGeom>
          <a:noFill/>
        </p:spPr>
        <p:txBody>
          <a:bodyPr wrap="square">
            <a:spAutoFit/>
          </a:bodyPr>
          <a:lstStyle/>
          <a:p>
            <a:r>
              <a:rPr lang="bn-IN" sz="2400" kern="100" dirty="0">
                <a:solidFill>
                  <a:srgbClr val="FFFF00"/>
                </a:solidFill>
                <a:effectLst/>
                <a:ea typeface="Times New Roman" panose="02020603050405020304" pitchFamily="18" charset="0"/>
                <a:cs typeface="SutonnyOMJ" panose="01010600010101010101" pitchFamily="2" charset="0"/>
              </a:rPr>
              <a:t>প্রত্যক্ষ সেবা </a:t>
            </a:r>
            <a:endParaRPr lang="en-US" sz="2000" dirty="0">
              <a:solidFill>
                <a:srgbClr val="FFFF00"/>
              </a:solidFill>
            </a:endParaRPr>
          </a:p>
        </p:txBody>
      </p:sp>
      <p:sp>
        <p:nvSpPr>
          <p:cNvPr id="16" name="TextBox 15">
            <a:extLst>
              <a:ext uri="{FF2B5EF4-FFF2-40B4-BE49-F238E27FC236}">
                <a16:creationId xmlns:a16="http://schemas.microsoft.com/office/drawing/2014/main" id="{029E3477-ED3D-EDED-CA99-9F5B0E3829DC}"/>
              </a:ext>
            </a:extLst>
          </p:cNvPr>
          <p:cNvSpPr txBox="1"/>
          <p:nvPr/>
        </p:nvSpPr>
        <p:spPr>
          <a:xfrm>
            <a:off x="1379653" y="738294"/>
            <a:ext cx="6192370" cy="1938992"/>
          </a:xfrm>
          <a:prstGeom prst="rect">
            <a:avLst/>
          </a:prstGeom>
          <a:noFill/>
        </p:spPr>
        <p:txBody>
          <a:bodyPr wrap="square">
            <a:spAutoFit/>
          </a:bodyPr>
          <a:lstStyle/>
          <a:p>
            <a:pPr marL="0" marR="0" algn="just">
              <a:lnSpc>
                <a:spcPct val="100000"/>
              </a:lnSpc>
              <a:spcAft>
                <a:spcPts val="800"/>
              </a:spcAft>
              <a:buNone/>
            </a:pPr>
            <a:r>
              <a:rPr lang="bn-IN" sz="2400" kern="100" dirty="0">
                <a:effectLst/>
                <a:latin typeface="+mn-lt"/>
                <a:ea typeface="Times New Roman" panose="02020603050405020304" pitchFamily="18" charset="0"/>
                <a:cs typeface="SutonnyOMJ" panose="01010600010101010101" pitchFamily="2" charset="0"/>
              </a:rPr>
              <a:t>ভোক্তা বা গ্রাহকের চাহিদা মেটায় এমন কোনো কাজ, সুবিধা বা সন্তুষ্টি সরাসরি দেওয়া হলে তা প্রত্যক্ষ সেবা হিসেবে বিবেচিত হয়। চিকিৎসক, আইনজীবী, প্রকৌশলী, নিরীক্ষক প্রভৃতি পেশাজীবী সরাসরি সেবা দেন। এর বিনিময়ে তারা অর্থ নিয়ে থাকেন।</a:t>
            </a:r>
            <a:endParaRPr lang="en-US" sz="1600" kern="100" dirty="0">
              <a:effectLst/>
              <a:latin typeface="Aptos"/>
              <a:ea typeface="Times New Roman" panose="02020603050405020304" pitchFamily="18" charset="0"/>
              <a:cs typeface="Vrinda"/>
            </a:endParaRPr>
          </a:p>
        </p:txBody>
      </p:sp>
      <p:pic>
        <p:nvPicPr>
          <p:cNvPr id="18" name="Picture 17">
            <a:extLst>
              <a:ext uri="{FF2B5EF4-FFF2-40B4-BE49-F238E27FC236}">
                <a16:creationId xmlns:a16="http://schemas.microsoft.com/office/drawing/2014/main" id="{E5E0410F-8693-DF23-9887-BBDED491EBFA}"/>
              </a:ext>
            </a:extLst>
          </p:cNvPr>
          <p:cNvPicPr>
            <a:picLocks noChangeAspect="1"/>
          </p:cNvPicPr>
          <p:nvPr/>
        </p:nvPicPr>
        <p:blipFill>
          <a:blip r:embed="rId3"/>
          <a:stretch>
            <a:fillRect/>
          </a:stretch>
        </p:blipFill>
        <p:spPr>
          <a:xfrm>
            <a:off x="3900207" y="2433448"/>
            <a:ext cx="4053584" cy="2872749"/>
          </a:xfrm>
          <a:prstGeom prst="rect">
            <a:avLst/>
          </a:prstGeom>
        </p:spPr>
      </p:pic>
      <p:sp>
        <p:nvSpPr>
          <p:cNvPr id="20" name="TextBox 19">
            <a:extLst>
              <a:ext uri="{FF2B5EF4-FFF2-40B4-BE49-F238E27FC236}">
                <a16:creationId xmlns:a16="http://schemas.microsoft.com/office/drawing/2014/main" id="{7C10D058-A854-7C51-AB98-584E94EB42A3}"/>
              </a:ext>
            </a:extLst>
          </p:cNvPr>
          <p:cNvSpPr txBox="1"/>
          <p:nvPr/>
        </p:nvSpPr>
        <p:spPr>
          <a:xfrm>
            <a:off x="4195689" y="2492620"/>
            <a:ext cx="3425639" cy="369332"/>
          </a:xfrm>
          <a:prstGeom prst="rect">
            <a:avLst/>
          </a:prstGeom>
          <a:noFill/>
        </p:spPr>
        <p:txBody>
          <a:bodyPr wrap="square">
            <a:spAutoFit/>
          </a:bodyPr>
          <a:lstStyle/>
          <a:p>
            <a:pPr marL="0" marR="0" algn="just">
              <a:lnSpc>
                <a:spcPct val="100000"/>
              </a:lnSpc>
              <a:spcAft>
                <a:spcPts val="800"/>
              </a:spcAft>
              <a:buNone/>
            </a:pPr>
            <a:r>
              <a:rPr lang="en-US" kern="100" dirty="0" err="1">
                <a:solidFill>
                  <a:srgbClr val="FFFF00"/>
                </a:solidFill>
                <a:effectLst/>
                <a:latin typeface="Aptos"/>
                <a:ea typeface="Times New Roman" panose="02020603050405020304" pitchFamily="18" charset="0"/>
                <a:cs typeface="Vrinda"/>
              </a:rPr>
              <a:t>ডেলিভারি</a:t>
            </a:r>
            <a:r>
              <a:rPr lang="en-US" kern="100" dirty="0">
                <a:solidFill>
                  <a:srgbClr val="FFFF00"/>
                </a:solidFill>
                <a:effectLst/>
                <a:latin typeface="Aptos"/>
                <a:ea typeface="Times New Roman" panose="02020603050405020304" pitchFamily="18" charset="0"/>
                <a:cs typeface="Vrinda"/>
              </a:rPr>
              <a:t> </a:t>
            </a:r>
            <a:r>
              <a:rPr lang="en-US" kern="100" dirty="0" err="1">
                <a:solidFill>
                  <a:srgbClr val="FFFF00"/>
                </a:solidFill>
                <a:effectLst/>
                <a:latin typeface="Aptos"/>
                <a:ea typeface="Times New Roman" panose="02020603050405020304" pitchFamily="18" charset="0"/>
                <a:cs typeface="Vrinda"/>
              </a:rPr>
              <a:t>ম্যানের</a:t>
            </a:r>
            <a:r>
              <a:rPr lang="en-US" kern="100" dirty="0">
                <a:solidFill>
                  <a:srgbClr val="FFFF00"/>
                </a:solidFill>
                <a:effectLst/>
                <a:latin typeface="Aptos"/>
                <a:ea typeface="Times New Roman" panose="02020603050405020304" pitchFamily="18" charset="0"/>
                <a:cs typeface="Vrinda"/>
              </a:rPr>
              <a:t> </a:t>
            </a:r>
            <a:r>
              <a:rPr lang="en-US" kern="100" dirty="0" err="1">
                <a:solidFill>
                  <a:srgbClr val="FFFF00"/>
                </a:solidFill>
                <a:effectLst/>
                <a:latin typeface="Aptos"/>
                <a:ea typeface="Times New Roman" panose="02020603050405020304" pitchFamily="18" charset="0"/>
                <a:cs typeface="Vrinda"/>
              </a:rPr>
              <a:t>মাধ্যমে</a:t>
            </a:r>
            <a:r>
              <a:rPr lang="en-US" kern="100" dirty="0">
                <a:solidFill>
                  <a:srgbClr val="FFFF00"/>
                </a:solidFill>
                <a:effectLst/>
                <a:latin typeface="Aptos"/>
                <a:ea typeface="Times New Roman" panose="02020603050405020304" pitchFamily="18" charset="0"/>
                <a:cs typeface="Vrinda"/>
              </a:rPr>
              <a:t> </a:t>
            </a:r>
            <a:r>
              <a:rPr lang="en-US" kern="100" dirty="0" err="1">
                <a:solidFill>
                  <a:srgbClr val="FFFF00"/>
                </a:solidFill>
                <a:effectLst/>
                <a:latin typeface="Aptos"/>
                <a:ea typeface="Times New Roman" panose="02020603050405020304" pitchFamily="18" charset="0"/>
                <a:cs typeface="Vrinda"/>
              </a:rPr>
              <a:t>খাবার</a:t>
            </a:r>
            <a:r>
              <a:rPr lang="en-US" kern="100" dirty="0">
                <a:solidFill>
                  <a:srgbClr val="FFFF00"/>
                </a:solidFill>
                <a:effectLst/>
                <a:latin typeface="Aptos"/>
                <a:ea typeface="Times New Roman" panose="02020603050405020304" pitchFamily="18" charset="0"/>
                <a:cs typeface="Vrinda"/>
              </a:rPr>
              <a:t> </a:t>
            </a:r>
          </a:p>
        </p:txBody>
      </p:sp>
      <p:sp>
        <p:nvSpPr>
          <p:cNvPr id="22" name="TextBox 21">
            <a:extLst>
              <a:ext uri="{FF2B5EF4-FFF2-40B4-BE49-F238E27FC236}">
                <a16:creationId xmlns:a16="http://schemas.microsoft.com/office/drawing/2014/main" id="{EB9C332E-820F-28E7-C75D-EB520DF1F17E}"/>
              </a:ext>
            </a:extLst>
          </p:cNvPr>
          <p:cNvSpPr txBox="1"/>
          <p:nvPr/>
        </p:nvSpPr>
        <p:spPr>
          <a:xfrm>
            <a:off x="1559858" y="5402404"/>
            <a:ext cx="9328898" cy="830997"/>
          </a:xfrm>
          <a:prstGeom prst="rect">
            <a:avLst/>
          </a:prstGeom>
          <a:noFill/>
        </p:spPr>
        <p:txBody>
          <a:bodyPr wrap="square">
            <a:spAutoFit/>
          </a:bodyPr>
          <a:lstStyle/>
          <a:p>
            <a:pPr marL="0" marR="0" algn="just">
              <a:lnSpc>
                <a:spcPct val="100000"/>
              </a:lnSpc>
              <a:spcAft>
                <a:spcPts val="800"/>
              </a:spcAft>
              <a:buNone/>
            </a:pPr>
            <a:r>
              <a:rPr lang="bn-IN" sz="2400" kern="100" dirty="0">
                <a:effectLst/>
                <a:latin typeface="+mn-lt"/>
                <a:ea typeface="Times New Roman" panose="02020603050405020304" pitchFamily="18" charset="0"/>
                <a:cs typeface="SutonnyOMJ" panose="01010600010101010101" pitchFamily="2" charset="0"/>
              </a:rPr>
              <a:t>সুতরাং, শিল্প, বাণিজ্য ও প্রত্যক্ষ সেবা সংক্রান্ত সব বিষয়ে ব্যবসায়িক কাজ বিস্তৃত। অর্থ উপার্জনের লক্ষ্যে এগুলোর যেকোনোটি সম্পাদনের সাথে জড়িত থাকলে তা ব্যবসায়ের আওতাভুক্ত হয়ে থাকে।</a:t>
            </a:r>
            <a:endParaRPr lang="en-US" sz="1600" kern="100" dirty="0">
              <a:effectLst/>
              <a:latin typeface="Aptos"/>
              <a:ea typeface="Times New Roman" panose="02020603050405020304" pitchFamily="18" charset="0"/>
              <a:cs typeface="Vrinda"/>
            </a:endParaRPr>
          </a:p>
        </p:txBody>
      </p:sp>
    </p:spTree>
    <p:extLst>
      <p:ext uri="{BB962C8B-B14F-4D97-AF65-F5344CB8AC3E}">
        <p14:creationId xmlns:p14="http://schemas.microsoft.com/office/powerpoint/2010/main" val="1249780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inVertical)">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6" grpId="0"/>
      <p:bldP spid="20"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rapezoid 4">
            <a:extLst>
              <a:ext uri="{FF2B5EF4-FFF2-40B4-BE49-F238E27FC236}">
                <a16:creationId xmlns:a16="http://schemas.microsoft.com/office/drawing/2014/main" id="{56234F45-BEB8-C521-65A3-6642BCC9B777}"/>
              </a:ext>
            </a:extLst>
          </p:cNvPr>
          <p:cNvSpPr/>
          <p:nvPr/>
        </p:nvSpPr>
        <p:spPr>
          <a:xfrm>
            <a:off x="1828800" y="596154"/>
            <a:ext cx="8534400" cy="1730187"/>
          </a:xfrm>
          <a:prstGeom prst="trapezoid">
            <a:avLst/>
          </a:prstGeom>
          <a:solidFill>
            <a:schemeClr val="accent3">
              <a:lumMod val="20000"/>
              <a:lumOff val="80000"/>
            </a:scheme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chemeClr val="tx1"/>
                </a:solidFill>
                <a:latin typeface="SutonnyOMJ" panose="01010600010101010101" pitchFamily="2" charset="0"/>
                <a:cs typeface="SutonnyOMJ" panose="01010600010101010101" pitchFamily="2" charset="0"/>
              </a:rPr>
              <a:t>বাড়ীর</a:t>
            </a:r>
            <a:r>
              <a:rPr lang="en-US" sz="3200" b="1" dirty="0">
                <a:solidFill>
                  <a:schemeClr val="tx1"/>
                </a:solidFill>
                <a:latin typeface="SutonnyOMJ" panose="01010600010101010101" pitchFamily="2" charset="0"/>
                <a:cs typeface="SutonnyOMJ" panose="01010600010101010101" pitchFamily="2" charset="0"/>
              </a:rPr>
              <a:t> </a:t>
            </a:r>
            <a:r>
              <a:rPr lang="en-US" sz="3200" b="1" dirty="0" err="1">
                <a:solidFill>
                  <a:schemeClr val="tx1"/>
                </a:solidFill>
                <a:latin typeface="SutonnyOMJ" panose="01010600010101010101" pitchFamily="2" charset="0"/>
                <a:cs typeface="SutonnyOMJ" panose="01010600010101010101" pitchFamily="2" charset="0"/>
              </a:rPr>
              <a:t>কাজ</a:t>
            </a:r>
            <a:r>
              <a:rPr lang="en-US" sz="3200" b="1" dirty="0">
                <a:solidFill>
                  <a:schemeClr val="tx1"/>
                </a:solidFill>
                <a:latin typeface="SutonnyOMJ" panose="01010600010101010101" pitchFamily="2" charset="0"/>
                <a:cs typeface="SutonnyOMJ" panose="01010600010101010101" pitchFamily="2" charset="0"/>
              </a:rPr>
              <a:t> </a:t>
            </a:r>
          </a:p>
        </p:txBody>
      </p:sp>
      <p:sp>
        <p:nvSpPr>
          <p:cNvPr id="7" name="Rectangle 6">
            <a:extLst>
              <a:ext uri="{FF2B5EF4-FFF2-40B4-BE49-F238E27FC236}">
                <a16:creationId xmlns:a16="http://schemas.microsoft.com/office/drawing/2014/main" id="{2B32975C-5D39-5F81-660F-6BB1A9CDC3CF}"/>
              </a:ext>
            </a:extLst>
          </p:cNvPr>
          <p:cNvSpPr/>
          <p:nvPr/>
        </p:nvSpPr>
        <p:spPr>
          <a:xfrm>
            <a:off x="2314014" y="2326341"/>
            <a:ext cx="7663704" cy="3455894"/>
          </a:xfrm>
          <a:prstGeom prst="rect">
            <a:avLst/>
          </a:prstGeom>
          <a:solidFill>
            <a:schemeClr val="accent4">
              <a:lumMod val="20000"/>
              <a:lumOff val="80000"/>
            </a:scheme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fontAlgn="t">
              <a:buFont typeface="Arial" panose="020B0604020202020204" pitchFamily="34" charset="0"/>
              <a:buChar char="•"/>
            </a:pPr>
            <a:r>
              <a:rPr lang="en-US" sz="2800" dirty="0" err="1">
                <a:solidFill>
                  <a:srgbClr val="FF0000"/>
                </a:solidFill>
                <a:latin typeface="SutonnyOMJ" panose="01010600010101010101" pitchFamily="2" charset="0"/>
                <a:cs typeface="SutonnyOMJ" panose="01010600010101010101" pitchFamily="2" charset="0"/>
              </a:rPr>
              <a:t>ব্যবসায়ের</a:t>
            </a:r>
            <a:r>
              <a:rPr lang="en-US" sz="2800" dirty="0">
                <a:solidFill>
                  <a:srgbClr val="FF0000"/>
                </a:solidFill>
                <a:latin typeface="SutonnyOMJ" panose="01010600010101010101" pitchFamily="2" charset="0"/>
                <a:cs typeface="SutonnyOMJ" panose="01010600010101010101" pitchFamily="2" charset="0"/>
              </a:rPr>
              <a:t> </a:t>
            </a:r>
            <a:r>
              <a:rPr lang="en-US" sz="2800" dirty="0" err="1">
                <a:solidFill>
                  <a:srgbClr val="FF0000"/>
                </a:solidFill>
                <a:latin typeface="SutonnyOMJ" panose="01010600010101010101" pitchFamily="2" charset="0"/>
                <a:cs typeface="SutonnyOMJ" panose="01010600010101010101" pitchFamily="2" charset="0"/>
              </a:rPr>
              <a:t>আওতা</a:t>
            </a:r>
            <a:r>
              <a:rPr lang="en-US" sz="2800" dirty="0">
                <a:solidFill>
                  <a:srgbClr val="FF0000"/>
                </a:solidFill>
                <a:latin typeface="SutonnyOMJ" panose="01010600010101010101" pitchFamily="2" charset="0"/>
                <a:cs typeface="SutonnyOMJ" panose="01010600010101010101" pitchFamily="2" charset="0"/>
              </a:rPr>
              <a:t> </a:t>
            </a:r>
            <a:r>
              <a:rPr lang="en-US" sz="2800" dirty="0" err="1">
                <a:solidFill>
                  <a:srgbClr val="FF0000"/>
                </a:solidFill>
                <a:latin typeface="SutonnyOMJ" panose="01010600010101010101" pitchFamily="2" charset="0"/>
                <a:cs typeface="SutonnyOMJ" panose="01010600010101010101" pitchFamily="2" charset="0"/>
              </a:rPr>
              <a:t>বা</a:t>
            </a:r>
            <a:r>
              <a:rPr lang="en-US" sz="2800" dirty="0">
                <a:solidFill>
                  <a:srgbClr val="FF0000"/>
                </a:solidFill>
                <a:latin typeface="SutonnyOMJ" panose="01010600010101010101" pitchFamily="2" charset="0"/>
                <a:cs typeface="SutonnyOMJ" panose="01010600010101010101" pitchFamily="2" charset="0"/>
              </a:rPr>
              <a:t> </a:t>
            </a:r>
            <a:r>
              <a:rPr lang="en-US" sz="2800" dirty="0" err="1">
                <a:solidFill>
                  <a:srgbClr val="FF0000"/>
                </a:solidFill>
                <a:latin typeface="SutonnyOMJ" panose="01010600010101010101" pitchFamily="2" charset="0"/>
                <a:cs typeface="SutonnyOMJ" panose="01010600010101010101" pitchFamily="2" charset="0"/>
              </a:rPr>
              <a:t>পরিধি</a:t>
            </a:r>
            <a:r>
              <a:rPr lang="en-US" sz="2800" dirty="0">
                <a:solidFill>
                  <a:srgbClr val="FF0000"/>
                </a:solidFill>
                <a:latin typeface="SutonnyOMJ" panose="01010600010101010101" pitchFamily="2" charset="0"/>
                <a:cs typeface="SutonnyOMJ" panose="01010600010101010101" pitchFamily="2" charset="0"/>
              </a:rPr>
              <a:t> </a:t>
            </a:r>
            <a:r>
              <a:rPr lang="en-US" sz="2800" dirty="0" err="1">
                <a:solidFill>
                  <a:srgbClr val="FF0000"/>
                </a:solidFill>
                <a:latin typeface="SutonnyOMJ" panose="01010600010101010101" pitchFamily="2" charset="0"/>
                <a:cs typeface="SutonnyOMJ" panose="01010600010101010101" pitchFamily="2" charset="0"/>
              </a:rPr>
              <a:t>বিস্তারিত</a:t>
            </a:r>
            <a:r>
              <a:rPr lang="en-US" sz="2800" dirty="0">
                <a:solidFill>
                  <a:srgbClr val="FF0000"/>
                </a:solidFill>
                <a:latin typeface="SutonnyOMJ" panose="01010600010101010101" pitchFamily="2" charset="0"/>
                <a:cs typeface="SutonnyOMJ" panose="01010600010101010101" pitchFamily="2" charset="0"/>
              </a:rPr>
              <a:t> </a:t>
            </a:r>
            <a:r>
              <a:rPr lang="en-US" sz="2800" dirty="0" err="1">
                <a:solidFill>
                  <a:srgbClr val="FF0000"/>
                </a:solidFill>
                <a:latin typeface="SutonnyOMJ" panose="01010600010101010101" pitchFamily="2" charset="0"/>
                <a:cs typeface="SutonnyOMJ" panose="01010600010101010101" pitchFamily="2" charset="0"/>
              </a:rPr>
              <a:t>শিখে</a:t>
            </a:r>
            <a:r>
              <a:rPr lang="en-US" sz="2800" dirty="0">
                <a:solidFill>
                  <a:srgbClr val="FF0000"/>
                </a:solidFill>
                <a:latin typeface="SutonnyOMJ" panose="01010600010101010101" pitchFamily="2" charset="0"/>
                <a:cs typeface="SutonnyOMJ" panose="01010600010101010101" pitchFamily="2" charset="0"/>
              </a:rPr>
              <a:t> ও </a:t>
            </a:r>
            <a:r>
              <a:rPr lang="en-US" sz="2800" dirty="0" err="1">
                <a:solidFill>
                  <a:srgbClr val="FF0000"/>
                </a:solidFill>
                <a:latin typeface="SutonnyOMJ" panose="01010600010101010101" pitchFamily="2" charset="0"/>
                <a:cs typeface="SutonnyOMJ" panose="01010600010101010101" pitchFamily="2" charset="0"/>
              </a:rPr>
              <a:t>লিখে</a:t>
            </a:r>
            <a:r>
              <a:rPr lang="en-US" sz="2800" dirty="0">
                <a:solidFill>
                  <a:srgbClr val="FF0000"/>
                </a:solidFill>
                <a:latin typeface="SutonnyOMJ" panose="01010600010101010101" pitchFamily="2" charset="0"/>
                <a:cs typeface="SutonnyOMJ" panose="01010600010101010101" pitchFamily="2" charset="0"/>
              </a:rPr>
              <a:t> </a:t>
            </a:r>
            <a:r>
              <a:rPr lang="en-US" sz="2800" dirty="0" err="1">
                <a:solidFill>
                  <a:srgbClr val="FF0000"/>
                </a:solidFill>
                <a:latin typeface="SutonnyOMJ" panose="01010600010101010101" pitchFamily="2" charset="0"/>
                <a:cs typeface="SutonnyOMJ" panose="01010600010101010101" pitchFamily="2" charset="0"/>
              </a:rPr>
              <a:t>আনবে</a:t>
            </a:r>
            <a:r>
              <a:rPr lang="en-US" sz="2800" dirty="0">
                <a:solidFill>
                  <a:srgbClr val="FF0000"/>
                </a:solidFill>
                <a:latin typeface="SutonnyOMJ" panose="01010600010101010101" pitchFamily="2" charset="0"/>
                <a:cs typeface="SutonnyOMJ" panose="01010600010101010101" pitchFamily="2" charset="0"/>
              </a:rPr>
              <a:t> </a:t>
            </a:r>
            <a:r>
              <a:rPr lang="en-US" sz="2800" dirty="0" err="1">
                <a:solidFill>
                  <a:srgbClr val="FF0000"/>
                </a:solidFill>
                <a:latin typeface="SutonnyOMJ" panose="01010600010101010101" pitchFamily="2" charset="0"/>
                <a:cs typeface="SutonnyOMJ" panose="01010600010101010101" pitchFamily="2" charset="0"/>
              </a:rPr>
              <a:t>উদাহরণ</a:t>
            </a:r>
            <a:r>
              <a:rPr lang="en-US" sz="2800" dirty="0">
                <a:solidFill>
                  <a:srgbClr val="FF0000"/>
                </a:solidFill>
                <a:latin typeface="SutonnyOMJ" panose="01010600010101010101" pitchFamily="2" charset="0"/>
                <a:cs typeface="SutonnyOMJ" panose="01010600010101010101" pitchFamily="2" charset="0"/>
              </a:rPr>
              <a:t> </a:t>
            </a:r>
            <a:r>
              <a:rPr lang="en-US" sz="2800" dirty="0" err="1">
                <a:solidFill>
                  <a:srgbClr val="FF0000"/>
                </a:solidFill>
                <a:latin typeface="SutonnyOMJ" panose="01010600010101010101" pitchFamily="2" charset="0"/>
                <a:cs typeface="SutonnyOMJ" panose="01010600010101010101" pitchFamily="2" charset="0"/>
              </a:rPr>
              <a:t>সহ</a:t>
            </a:r>
            <a:r>
              <a:rPr lang="en-US" sz="2800" dirty="0">
                <a:solidFill>
                  <a:srgbClr val="FF0000"/>
                </a:solidFill>
                <a:latin typeface="SutonnyOMJ" panose="01010600010101010101" pitchFamily="2" charset="0"/>
                <a:cs typeface="SutonnyOMJ" panose="01010600010101010101" pitchFamily="2" charset="0"/>
              </a:rPr>
              <a:t>। </a:t>
            </a:r>
          </a:p>
        </p:txBody>
      </p:sp>
    </p:spTree>
    <p:extLst>
      <p:ext uri="{BB962C8B-B14F-4D97-AF65-F5344CB8AC3E}">
        <p14:creationId xmlns:p14="http://schemas.microsoft.com/office/powerpoint/2010/main" val="31532582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barn(inVertical)">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fade">
                                      <p:cBhvr>
                                        <p:cTn id="24" dur="1000"/>
                                        <p:tgtEl>
                                          <p:spTgt spid="7">
                                            <p:txEl>
                                              <p:pRg st="0" end="0"/>
                                            </p:txEl>
                                          </p:spTgt>
                                        </p:tgtEl>
                                      </p:cBhvr>
                                    </p:animEffect>
                                    <p:anim calcmode="lin" valueType="num">
                                      <p:cBhvr>
                                        <p:cTn id="2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28BBD-8411-D5ED-7F37-B0E5962593F2}"/>
              </a:ext>
            </a:extLst>
          </p:cNvPr>
          <p:cNvSpPr>
            <a:spLocks noGrp="1"/>
          </p:cNvSpPr>
          <p:nvPr>
            <p:ph type="title"/>
          </p:nvPr>
        </p:nvSpPr>
        <p:spPr>
          <a:xfrm>
            <a:off x="1309500" y="1976718"/>
            <a:ext cx="10018713" cy="1752599"/>
          </a:xfrm>
        </p:spPr>
        <p:txBody>
          <a:bodyPr/>
          <a:lstStyle/>
          <a:p>
            <a:r>
              <a:rPr lang="en-US" dirty="0" err="1"/>
              <a:t>সবাইকে</a:t>
            </a:r>
            <a:r>
              <a:rPr lang="en-US" dirty="0"/>
              <a:t> </a:t>
            </a:r>
            <a:r>
              <a:rPr lang="en-US" dirty="0" err="1"/>
              <a:t>ধন্যবাদ</a:t>
            </a:r>
            <a:endParaRPr lang="en-US" dirty="0"/>
          </a:p>
        </p:txBody>
      </p:sp>
    </p:spTree>
    <p:extLst>
      <p:ext uri="{BB962C8B-B14F-4D97-AF65-F5344CB8AC3E}">
        <p14:creationId xmlns:p14="http://schemas.microsoft.com/office/powerpoint/2010/main" val="131615628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0</TotalTime>
  <Words>824</Words>
  <Application>Microsoft Office PowerPoint</Application>
  <PresentationFormat>Widescreen</PresentationFormat>
  <Paragraphs>64</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Arial</vt:lpstr>
      <vt:lpstr>Corbel</vt:lpstr>
      <vt:lpstr>SutonnyOMJ</vt:lpstr>
      <vt:lpstr>Times New Roman</vt:lpstr>
      <vt:lpstr>Parallax</vt:lpstr>
      <vt:lpstr>PowerPoint Presentation</vt:lpstr>
      <vt:lpstr>স্বাগতম</vt:lpstr>
      <vt:lpstr>শিক্ষক পরিচিতি</vt:lpstr>
      <vt:lpstr>অধ্যায়ের পাঠ শেষে যা যা শিখতে পারবে....</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সবাইকে ধন্যবাদ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moshiur_ zinia</dc:creator>
  <cp:lastModifiedBy>moshiur_ zinia</cp:lastModifiedBy>
  <cp:revision>61</cp:revision>
  <dcterms:created xsi:type="dcterms:W3CDTF">2026-09-24T15:43:08Z</dcterms:created>
  <dcterms:modified xsi:type="dcterms:W3CDTF">2026-10-02T01:38:59Z</dcterms:modified>
</cp:coreProperties>
</file>