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1"/>
  </p:sldMasterIdLst>
  <p:notesMasterIdLst>
    <p:notesMasterId r:id="rId15"/>
  </p:notesMasterIdLst>
  <p:sldIdLst>
    <p:sldId id="263" r:id="rId2"/>
    <p:sldId id="294" r:id="rId3"/>
    <p:sldId id="269" r:id="rId4"/>
    <p:sldId id="293" r:id="rId5"/>
    <p:sldId id="274" r:id="rId6"/>
    <p:sldId id="285" r:id="rId7"/>
    <p:sldId id="287" r:id="rId8"/>
    <p:sldId id="289" r:id="rId9"/>
    <p:sldId id="257" r:id="rId10"/>
    <p:sldId id="275" r:id="rId11"/>
    <p:sldId id="291" r:id="rId12"/>
    <p:sldId id="259" r:id="rId13"/>
    <p:sldId id="295"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566"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1F06FE-F2A1-42D2-8709-A2DB447DAD87}" type="datetimeFigureOut">
              <a:rPr lang="en-US" smtClean="0"/>
              <a:t>10/2/2026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3D594C-3B6A-4F72-A70A-172571B55E3B}" type="slidenum">
              <a:rPr lang="en-US" smtClean="0"/>
              <a:t>‹#›</a:t>
            </a:fld>
            <a:endParaRPr lang="en-US"/>
          </a:p>
        </p:txBody>
      </p:sp>
    </p:spTree>
    <p:extLst>
      <p:ext uri="{BB962C8B-B14F-4D97-AF65-F5344CB8AC3E}">
        <p14:creationId xmlns:p14="http://schemas.microsoft.com/office/powerpoint/2010/main" val="273630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3D594C-3B6A-4F72-A70A-172571B55E3B}" type="slidenum">
              <a:rPr lang="en-US" smtClean="0"/>
              <a:t>1</a:t>
            </a:fld>
            <a:endParaRPr lang="en-US"/>
          </a:p>
        </p:txBody>
      </p:sp>
    </p:spTree>
    <p:extLst>
      <p:ext uri="{BB962C8B-B14F-4D97-AF65-F5344CB8AC3E}">
        <p14:creationId xmlns:p14="http://schemas.microsoft.com/office/powerpoint/2010/main" val="4053106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3D594C-3B6A-4F72-A70A-172571B55E3B}" type="slidenum">
              <a:rPr lang="en-US" smtClean="0"/>
              <a:t>3</a:t>
            </a:fld>
            <a:endParaRPr lang="en-US"/>
          </a:p>
        </p:txBody>
      </p:sp>
    </p:spTree>
    <p:extLst>
      <p:ext uri="{BB962C8B-B14F-4D97-AF65-F5344CB8AC3E}">
        <p14:creationId xmlns:p14="http://schemas.microsoft.com/office/powerpoint/2010/main" val="321921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3D594C-3B6A-4F72-A70A-172571B55E3B}" type="slidenum">
              <a:rPr lang="en-US" smtClean="0"/>
              <a:t>5</a:t>
            </a:fld>
            <a:endParaRPr lang="en-US"/>
          </a:p>
        </p:txBody>
      </p:sp>
    </p:spTree>
    <p:extLst>
      <p:ext uri="{BB962C8B-B14F-4D97-AF65-F5344CB8AC3E}">
        <p14:creationId xmlns:p14="http://schemas.microsoft.com/office/powerpoint/2010/main" val="4103204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3D594C-3B6A-4F72-A70A-172571B55E3B}" type="slidenum">
              <a:rPr lang="en-US" smtClean="0"/>
              <a:t>6</a:t>
            </a:fld>
            <a:endParaRPr lang="en-US"/>
          </a:p>
        </p:txBody>
      </p:sp>
    </p:spTree>
    <p:extLst>
      <p:ext uri="{BB962C8B-B14F-4D97-AF65-F5344CB8AC3E}">
        <p14:creationId xmlns:p14="http://schemas.microsoft.com/office/powerpoint/2010/main" val="3545295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n-IN" dirty="0"/>
              <a:t>সামাজিক নেটওয়ার্কে</a:t>
            </a:r>
            <a:r>
              <a:rPr lang="bn-IN" baseline="0" dirty="0"/>
              <a:t> এর ব্যবহার সম্পর্কে জানাতে হবে। </a:t>
            </a:r>
            <a:endParaRPr lang="en-US" dirty="0"/>
          </a:p>
        </p:txBody>
      </p:sp>
      <p:sp>
        <p:nvSpPr>
          <p:cNvPr id="4" name="Slide Number Placeholder 3"/>
          <p:cNvSpPr>
            <a:spLocks noGrp="1"/>
          </p:cNvSpPr>
          <p:nvPr>
            <p:ph type="sldNum" sz="quarter" idx="10"/>
          </p:nvPr>
        </p:nvSpPr>
        <p:spPr/>
        <p:txBody>
          <a:bodyPr/>
          <a:lstStyle/>
          <a:p>
            <a:fld id="{483D594C-3B6A-4F72-A70A-172571B55E3B}" type="slidenum">
              <a:rPr lang="en-US" smtClean="0"/>
              <a:t>7</a:t>
            </a:fld>
            <a:endParaRPr lang="en-US"/>
          </a:p>
        </p:txBody>
      </p:sp>
    </p:spTree>
    <p:extLst>
      <p:ext uri="{BB962C8B-B14F-4D97-AF65-F5344CB8AC3E}">
        <p14:creationId xmlns:p14="http://schemas.microsoft.com/office/powerpoint/2010/main" val="29248873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3D594C-3B6A-4F72-A70A-172571B55E3B}" type="slidenum">
              <a:rPr lang="en-US" smtClean="0"/>
              <a:t>8</a:t>
            </a:fld>
            <a:endParaRPr lang="en-US"/>
          </a:p>
        </p:txBody>
      </p:sp>
    </p:spTree>
    <p:extLst>
      <p:ext uri="{BB962C8B-B14F-4D97-AF65-F5344CB8AC3E}">
        <p14:creationId xmlns:p14="http://schemas.microsoft.com/office/powerpoint/2010/main" val="13637642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3D594C-3B6A-4F72-A70A-172571B55E3B}" type="slidenum">
              <a:rPr lang="en-US" smtClean="0"/>
              <a:t>9</a:t>
            </a:fld>
            <a:endParaRPr lang="en-US"/>
          </a:p>
        </p:txBody>
      </p:sp>
    </p:spTree>
    <p:extLst>
      <p:ext uri="{BB962C8B-B14F-4D97-AF65-F5344CB8AC3E}">
        <p14:creationId xmlns:p14="http://schemas.microsoft.com/office/powerpoint/2010/main" val="2848774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483D594C-3B6A-4F72-A70A-172571B55E3B}" type="slidenum">
              <a:rPr lang="en-US" smtClean="0"/>
              <a:t>10</a:t>
            </a:fld>
            <a:endParaRPr lang="en-US"/>
          </a:p>
        </p:txBody>
      </p:sp>
    </p:spTree>
    <p:extLst>
      <p:ext uri="{BB962C8B-B14F-4D97-AF65-F5344CB8AC3E}">
        <p14:creationId xmlns:p14="http://schemas.microsoft.com/office/powerpoint/2010/main" val="31505416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762000"/>
            <a:ext cx="6856214"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952697" y="762000"/>
            <a:ext cx="2193989" cy="5334001"/>
          </a:xfrm>
          <a:prstGeom prst="rect">
            <a:avLst/>
          </a:prstGeom>
          <a:solidFill>
            <a:srgbClr val="C3C3C3">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02386" y="1298448"/>
            <a:ext cx="5486400" cy="3255264"/>
          </a:xfrm>
        </p:spPr>
        <p:txBody>
          <a:bodyPr anchor="b">
            <a:normAutofit/>
          </a:bodyPr>
          <a:lstStyle>
            <a:lvl1pPr algn="l">
              <a:defRPr sz="54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825011" y="4670246"/>
            <a:ext cx="5486400" cy="914400"/>
          </a:xfrm>
        </p:spPr>
        <p:txBody>
          <a:bodyPr anchor="t">
            <a:normAutofit/>
          </a:bodyPr>
          <a:lstStyle>
            <a:lvl1pPr marL="0" indent="0" algn="l">
              <a:buNone/>
              <a:defRPr sz="2000" cap="none" spc="0" baseline="0">
                <a:solidFill>
                  <a:schemeClr val="accent1">
                    <a:lumMod val="20000"/>
                    <a:lumOff val="80000"/>
                  </a:schemeClr>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56378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2356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00934" y="1298448"/>
            <a:ext cx="5486400" cy="3255264"/>
          </a:xfrm>
        </p:spPr>
        <p:txBody>
          <a:bodyPr anchor="b">
            <a:normAutofit/>
          </a:bodyPr>
          <a:lstStyle>
            <a:lvl1pPr>
              <a:defRPr sz="54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2914650" y="4672584"/>
            <a:ext cx="5486400" cy="914400"/>
          </a:xfrm>
        </p:spPr>
        <p:txBody>
          <a:bodyPr anchor="t">
            <a:normAutofit/>
          </a:bodyPr>
          <a:lstStyle>
            <a:lvl1pPr marL="0" indent="0">
              <a:buNone/>
              <a:defRPr sz="20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49745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00934" y="868680"/>
            <a:ext cx="2606040" cy="512064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63590" y="868680"/>
            <a:ext cx="2606040" cy="512064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25FB1A2F-59D8-4E16-BFC4-9E627108B0D8}" type="datetimeFigureOut">
              <a:rPr lang="en-US" smtClean="0">
                <a:solidFill>
                  <a:prstClr val="black"/>
                </a:solidFill>
              </a:rPr>
              <a:pPr/>
              <a:t>10/2/2026</a:t>
            </a:fld>
            <a:endParaRPr lang="en-US">
              <a:solidFill>
                <a:prstClr val="black"/>
              </a:solidFill>
            </a:endParaRPr>
          </a:p>
        </p:txBody>
      </p:sp>
      <p:sp>
        <p:nvSpPr>
          <p:cNvPr id="9" name="Footer Placeholder 8"/>
          <p:cNvSpPr>
            <a:spLocks noGrp="1"/>
          </p:cNvSpPr>
          <p:nvPr>
            <p:ph type="ftr" sz="quarter" idx="11"/>
          </p:nvPr>
        </p:nvSpPr>
        <p:spPr/>
        <p:txBody>
          <a:bodyPr/>
          <a:lstStyle/>
          <a:p>
            <a:endParaRPr lang="en-US">
              <a:solidFill>
                <a:prstClr val="black"/>
              </a:solidFill>
            </a:endParaRPr>
          </a:p>
        </p:txBody>
      </p:sp>
      <p:sp>
        <p:nvSpPr>
          <p:cNvPr id="10" name="Slide Number Placeholder 9"/>
          <p:cNvSpPr>
            <a:spLocks noGrp="1"/>
          </p:cNvSpPr>
          <p:nvPr>
            <p:ph type="sldNum" sz="quarter" idx="12"/>
          </p:nvPr>
        </p:nvSpPr>
        <p:spPr/>
        <p:txBody>
          <a:bodyPr/>
          <a:lstStyle/>
          <a:p>
            <a:fld id="{A6D2799B-5756-4733-955C-14DC57409F38}"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82523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00934" y="1023586"/>
            <a:ext cx="2606040" cy="807720"/>
          </a:xfrm>
        </p:spPr>
        <p:txBody>
          <a:bodyPr anchor="b">
            <a:normAutofit/>
          </a:bodyPr>
          <a:lstStyle>
            <a:lvl1pPr marL="0" indent="0">
              <a:spcBef>
                <a:spcPts val="0"/>
              </a:spcBef>
              <a:buNone/>
              <a:defRPr sz="1900" b="1">
                <a:solidFill>
                  <a:schemeClr val="tx1">
                    <a:lumMod val="65000"/>
                    <a:lumOff val="3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900934" y="1930936"/>
            <a:ext cx="2606040" cy="402336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63847" y="1023587"/>
            <a:ext cx="2606040" cy="813171"/>
          </a:xfrm>
        </p:spPr>
        <p:txBody>
          <a:bodyPr anchor="b">
            <a:normAutofit/>
          </a:bodyPr>
          <a:lstStyle>
            <a:lvl1pPr marL="0" indent="0">
              <a:spcBef>
                <a:spcPts val="0"/>
              </a:spcBef>
              <a:buNone/>
              <a:defRPr sz="1900" b="1">
                <a:solidFill>
                  <a:schemeClr val="tx1">
                    <a:lumMod val="65000"/>
                    <a:lumOff val="3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63847" y="1930936"/>
            <a:ext cx="2606040" cy="402336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25FB1A2F-59D8-4E16-BFC4-9E627108B0D8}" type="datetimeFigureOut">
              <a:rPr lang="en-US" smtClean="0">
                <a:solidFill>
                  <a:prstClr val="black"/>
                </a:solidFill>
              </a:rPr>
              <a:pPr/>
              <a:t>10/2/2026</a:t>
            </a:fld>
            <a:endParaRPr lang="en-US">
              <a:solidFill>
                <a:prstClr val="black"/>
              </a:solidFill>
            </a:endParaRPr>
          </a:p>
        </p:txBody>
      </p:sp>
      <p:sp>
        <p:nvSpPr>
          <p:cNvPr id="11" name="Footer Placeholder 10"/>
          <p:cNvSpPr>
            <a:spLocks noGrp="1"/>
          </p:cNvSpPr>
          <p:nvPr>
            <p:ph type="ftr" sz="quarter" idx="11"/>
          </p:nvPr>
        </p:nvSpPr>
        <p:spPr/>
        <p:txBody>
          <a:bodyPr/>
          <a:lstStyle/>
          <a:p>
            <a:endParaRPr lang="en-US">
              <a:solidFill>
                <a:prstClr val="black"/>
              </a:solidFill>
            </a:endParaRPr>
          </a:p>
        </p:txBody>
      </p:sp>
      <p:sp>
        <p:nvSpPr>
          <p:cNvPr id="12" name="Slide Number Placeholder 11"/>
          <p:cNvSpPr>
            <a:spLocks noGrp="1"/>
          </p:cNvSpPr>
          <p:nvPr>
            <p:ph type="sldNum" sz="quarter" idx="12"/>
          </p:nvPr>
        </p:nvSpPr>
        <p:spPr/>
        <p:txBody>
          <a:bodyPr/>
          <a:lstStyle/>
          <a:p>
            <a:fld id="{A6D2799B-5756-4733-955C-14DC57409F38}"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145740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25FB1A2F-59D8-4E16-BFC4-9E627108B0D8}" type="datetimeFigureOut">
              <a:rPr lang="en-US" smtClean="0">
                <a:solidFill>
                  <a:prstClr val="black"/>
                </a:solidFill>
              </a:rPr>
              <a:pPr/>
              <a:t>10/2/2026</a:t>
            </a:fld>
            <a:endParaRPr lang="en-US">
              <a:solidFill>
                <a:prstClr val="black"/>
              </a:solidFill>
            </a:endParaRPr>
          </a:p>
        </p:txBody>
      </p:sp>
      <p:sp>
        <p:nvSpPr>
          <p:cNvPr id="7" name="Footer Placeholder 6"/>
          <p:cNvSpPr>
            <a:spLocks noGrp="1"/>
          </p:cNvSpPr>
          <p:nvPr>
            <p:ph type="ftr" sz="quarter" idx="11"/>
          </p:nvPr>
        </p:nvSpPr>
        <p:spPr/>
        <p:txBody>
          <a:bodyPr/>
          <a:lstStyle/>
          <a:p>
            <a:endParaRPr lang="en-US">
              <a:solidFill>
                <a:prstClr val="black"/>
              </a:solidFill>
            </a:endParaRPr>
          </a:p>
        </p:txBody>
      </p:sp>
      <p:sp>
        <p:nvSpPr>
          <p:cNvPr id="8" name="Slide Number Placeholder 7"/>
          <p:cNvSpPr>
            <a:spLocks noGrp="1"/>
          </p:cNvSpPr>
          <p:nvPr>
            <p:ph type="sldNum" sz="quarter" idx="12"/>
          </p:nvPr>
        </p:nvSpPr>
        <p:spPr/>
        <p:txBody>
          <a:bodyPr/>
          <a:lstStyle/>
          <a:p>
            <a:fld id="{A6D2799B-5756-4733-955C-14DC57409F38}"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932693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61BEF0D-F0BB-DE4B-95CE-6DB70DBA9567}" type="datetimeFigureOut">
              <a:rPr lang="en-US" smtClean="0"/>
              <a:pPr/>
              <a:t>10/2/2026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15352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4" y="1143000"/>
            <a:ext cx="2125980" cy="2194560"/>
          </a:xfrm>
        </p:spPr>
        <p:txBody>
          <a:bodyPr anchor="b">
            <a:normAutofit/>
          </a:bodyPr>
          <a:lstStyle>
            <a:lvl1pPr>
              <a:defRPr sz="2800" b="0" baseline="0"/>
            </a:lvl1pPr>
          </a:lstStyle>
          <a:p>
            <a:r>
              <a:rPr lang="en-US"/>
              <a:t>Click to edit Master title style</a:t>
            </a:r>
            <a:endParaRPr lang="en-US" dirty="0"/>
          </a:p>
        </p:txBody>
      </p:sp>
      <p:sp>
        <p:nvSpPr>
          <p:cNvPr id="3" name="Content Placeholder 2"/>
          <p:cNvSpPr>
            <a:spLocks noGrp="1"/>
          </p:cNvSpPr>
          <p:nvPr>
            <p:ph idx="1"/>
          </p:nvPr>
        </p:nvSpPr>
        <p:spPr>
          <a:xfrm>
            <a:off x="2900934" y="868680"/>
            <a:ext cx="54864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2024" y="3337560"/>
            <a:ext cx="2125980" cy="2560320"/>
          </a:xfrm>
        </p:spPr>
        <p:txBody>
          <a:bodyPr anchor="t">
            <a:normAutofit/>
          </a:bodyPr>
          <a:lstStyle>
            <a:lvl1pPr marL="0" indent="0">
              <a:lnSpc>
                <a:spcPct val="100000"/>
              </a:lnSpc>
              <a:spcBef>
                <a:spcPts val="800"/>
              </a:spcBef>
              <a:buNone/>
              <a:defRPr sz="125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B61BEF0D-F0BB-DE4B-95CE-6DB70DBA9567}" type="datetimeFigureOut">
              <a:rPr lang="en-US" smtClean="0"/>
              <a:pPr/>
              <a:t>10/2/2026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46364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4" y="1143000"/>
            <a:ext cx="2125980" cy="21945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677983" y="767419"/>
            <a:ext cx="6086423"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92024" y="3340602"/>
            <a:ext cx="2125980" cy="2560320"/>
          </a:xfrm>
        </p:spPr>
        <p:txBody>
          <a:bodyPr anchor="t">
            <a:normAutofit/>
          </a:bodyPr>
          <a:lstStyle>
            <a:lvl1pPr marL="0" indent="0">
              <a:lnSpc>
                <a:spcPct val="100000"/>
              </a:lnSpc>
              <a:spcBef>
                <a:spcPts val="800"/>
              </a:spcBef>
              <a:buNone/>
              <a:defRPr sz="125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B61BEF0D-F0BB-DE4B-95CE-6DB70DBA9567}" type="datetimeFigureOut">
              <a:rPr lang="en-US" smtClean="0"/>
              <a:pPr/>
              <a:t>10/2/2026</a:t>
            </a:fld>
            <a:endParaRPr lang="en-US" dirty="0"/>
          </a:p>
        </p:txBody>
      </p:sp>
      <p:sp>
        <p:nvSpPr>
          <p:cNvPr id="9" name="Footer Placeholder 8"/>
          <p:cNvSpPr>
            <a:spLocks noGrp="1"/>
          </p:cNvSpPr>
          <p:nvPr>
            <p:ph type="ftr" sz="quarter" idx="11"/>
          </p:nvPr>
        </p:nvSpPr>
        <p:spPr>
          <a:xfrm>
            <a:off x="2624326" y="6356351"/>
            <a:ext cx="4433638" cy="365125"/>
          </a:xfrm>
        </p:spPr>
        <p:txBody>
          <a:bodyPr/>
          <a:lstStyle/>
          <a:p>
            <a:endParaRPr lang="en-US" dirty="0"/>
          </a:p>
        </p:txBody>
      </p:sp>
      <p:sp>
        <p:nvSpPr>
          <p:cNvPr id="10" name="Slide Number Placeholder 9"/>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50235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68977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5750" y="990600"/>
            <a:ext cx="211455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00934" y="868680"/>
            <a:ext cx="54864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68389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2582693"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89689" y="1123838"/>
            <a:ext cx="221061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8861898" y="758952"/>
            <a:ext cx="288036"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2901951" y="864108"/>
            <a:ext cx="54864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6849" y="6356351"/>
            <a:ext cx="2057400" cy="365125"/>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fld id="{B61BEF0D-F0BB-DE4B-95CE-6DB70DBA9567}" type="datetimeFigureOut">
              <a:rPr lang="en-US" smtClean="0"/>
              <a:pPr/>
              <a:t>10/2/2026</a:t>
            </a:fld>
            <a:endParaRPr lang="en-US" dirty="0"/>
          </a:p>
        </p:txBody>
      </p:sp>
      <p:sp>
        <p:nvSpPr>
          <p:cNvPr id="5" name="Footer Placeholder 4"/>
          <p:cNvSpPr>
            <a:spLocks noGrp="1"/>
          </p:cNvSpPr>
          <p:nvPr>
            <p:ph type="ftr" sz="quarter" idx="3"/>
          </p:nvPr>
        </p:nvSpPr>
        <p:spPr>
          <a:xfrm>
            <a:off x="2901951" y="6356351"/>
            <a:ext cx="4433638" cy="365125"/>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7975602" y="6356351"/>
            <a:ext cx="1148195" cy="365125"/>
          </a:xfrm>
          <a:prstGeom prst="rect">
            <a:avLst/>
          </a:prstGeom>
        </p:spPr>
        <p:txBody>
          <a:bodyPr vert="horz" lIns="91440" tIns="45720" rIns="91440" bIns="45720" rtlCol="0" anchor="ctr"/>
          <a:lstStyle>
            <a:lvl1pPr algn="r">
              <a:defRPr sz="1100" b="1">
                <a:solidFill>
                  <a:schemeClr val="accent1"/>
                </a:solidFill>
              </a:defRPr>
            </a:lvl1pPr>
          </a:lstStyle>
          <a:p>
            <a:fld id="{D57F1E4F-1CFF-5643-939E-217C01CDF565}" type="slidenum">
              <a:rPr lang="en-US" smtClean="0"/>
              <a:pPr/>
              <a:t>‹#›</a:t>
            </a:fld>
            <a:endParaRPr lang="en-US" dirty="0"/>
          </a:p>
        </p:txBody>
      </p:sp>
      <p:pic>
        <p:nvPicPr>
          <p:cNvPr id="8" name="Picture 7" descr="7.png">
            <a:extLst>
              <a:ext uri="{FF2B5EF4-FFF2-40B4-BE49-F238E27FC236}">
                <a16:creationId xmlns:a16="http://schemas.microsoft.com/office/drawing/2014/main" id="{AD8F07D9-3CCA-D47D-A1F2-24FD08E7EF45}"/>
              </a:ext>
            </a:extLst>
          </p:cNvPr>
          <p:cNvPicPr>
            <a:picLocks noChangeAspect="1"/>
          </p:cNvPicPr>
          <p:nvPr userDrawn="1"/>
        </p:nvPicPr>
        <p:blipFill>
          <a:blip r:embed="rId13"/>
          <a:stretch>
            <a:fillRect/>
          </a:stretch>
        </p:blipFill>
        <p:spPr>
          <a:xfrm>
            <a:off x="0" y="0"/>
            <a:ext cx="91440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02846032"/>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txStyles>
    <p:title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19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7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5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6856214"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2" name="Rectangle 31">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2697" y="761999"/>
            <a:ext cx="219398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34" name="Rectangle 33">
            <a:extLst>
              <a:ext uri="{FF2B5EF4-FFF2-40B4-BE49-F238E27FC236}">
                <a16:creationId xmlns:a16="http://schemas.microsoft.com/office/drawing/2014/main" id="{65545176-0CD1-4EE4-9063-A071470E3B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8AB35F32-8C3E-4AF2-A037-2D00C4CF1F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6673892"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Title 1">
            <a:extLst>
              <a:ext uri="{FF2B5EF4-FFF2-40B4-BE49-F238E27FC236}">
                <a16:creationId xmlns:a16="http://schemas.microsoft.com/office/drawing/2014/main" id="{877D0EC7-C891-2036-F932-777DD86A6318}"/>
              </a:ext>
            </a:extLst>
          </p:cNvPr>
          <p:cNvSpPr>
            <a:spLocks noGrp="1"/>
          </p:cNvSpPr>
          <p:nvPr>
            <p:ph type="title"/>
          </p:nvPr>
        </p:nvSpPr>
        <p:spPr>
          <a:xfrm>
            <a:off x="802386" y="1298448"/>
            <a:ext cx="5486400" cy="3255264"/>
          </a:xfrm>
        </p:spPr>
        <p:txBody>
          <a:bodyPr vert="horz" lIns="91440" tIns="45720" rIns="91440" bIns="45720" rtlCol="0" anchor="b">
            <a:normAutofit/>
          </a:bodyPr>
          <a:lstStyle/>
          <a:p>
            <a:r>
              <a:rPr lang="en-US" sz="5900" spc="-100"/>
              <a:t>আজকের ক্লাসে</a:t>
            </a:r>
            <a:br>
              <a:rPr lang="en-US" sz="5900" spc="-100"/>
            </a:br>
            <a:r>
              <a:rPr lang="en-US" sz="5900" spc="-100"/>
              <a:t>সবাইকে স্বাগতম</a:t>
            </a:r>
            <a:endParaRPr lang="en-US" sz="5900" spc="-100" dirty="0"/>
          </a:p>
        </p:txBody>
      </p:sp>
      <p:pic>
        <p:nvPicPr>
          <p:cNvPr id="9" name="Picture 8"/>
          <p:cNvPicPr>
            <a:picLocks noChangeAspect="1"/>
          </p:cNvPicPr>
          <p:nvPr/>
        </p:nvPicPr>
        <p:blipFill>
          <a:blip r:embed="rId3"/>
          <a:stretch>
            <a:fillRect/>
          </a:stretch>
        </p:blipFill>
        <p:spPr>
          <a:xfrm>
            <a:off x="6972114" y="2901724"/>
            <a:ext cx="1808412" cy="1046399"/>
          </a:xfrm>
          <a:prstGeom prst="rect">
            <a:avLst/>
          </a:prstGeom>
          <a:noFill/>
        </p:spPr>
      </p:pic>
    </p:spTree>
    <p:extLst>
      <p:ext uri="{BB962C8B-B14F-4D97-AF65-F5344CB8AC3E}">
        <p14:creationId xmlns:p14="http://schemas.microsoft.com/office/powerpoint/2010/main" val="3419512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1373" y="868680"/>
            <a:ext cx="3025027" cy="491015"/>
          </a:xfrm>
        </p:spPr>
        <p:txBody>
          <a:bodyPr>
            <a:normAutofit fontScale="90000"/>
          </a:bodyPr>
          <a:lstStyle/>
          <a:p>
            <a:r>
              <a:rPr lang="en-US" dirty="0" err="1">
                <a:solidFill>
                  <a:srgbClr val="7030A0"/>
                </a:solidFill>
              </a:rPr>
              <a:t>শিক্ষক</a:t>
            </a:r>
            <a:r>
              <a:rPr lang="en-US" dirty="0">
                <a:solidFill>
                  <a:srgbClr val="7030A0"/>
                </a:solidFill>
              </a:rPr>
              <a:t> </a:t>
            </a:r>
            <a:r>
              <a:rPr lang="en-US" dirty="0" err="1">
                <a:solidFill>
                  <a:srgbClr val="7030A0"/>
                </a:solidFill>
              </a:rPr>
              <a:t>পরিচিতি</a:t>
            </a:r>
            <a:endParaRPr lang="en-US" dirty="0">
              <a:solidFill>
                <a:srgbClr val="7030A0"/>
              </a:solidFill>
            </a:endParaRPr>
          </a:p>
        </p:txBody>
      </p:sp>
      <p:sp>
        <p:nvSpPr>
          <p:cNvPr id="3" name="Content Placeholder 2"/>
          <p:cNvSpPr>
            <a:spLocks noGrp="1"/>
          </p:cNvSpPr>
          <p:nvPr>
            <p:ph sz="half" idx="1"/>
          </p:nvPr>
        </p:nvSpPr>
        <p:spPr>
          <a:xfrm>
            <a:off x="457200" y="2910684"/>
            <a:ext cx="5029200" cy="3215479"/>
          </a:xfrm>
        </p:spPr>
        <p:txBody>
          <a:bodyPr>
            <a:normAutofit/>
          </a:bodyPr>
          <a:lstStyle/>
          <a:p>
            <a:pPr marL="0" indent="0">
              <a:spcBef>
                <a:spcPts val="0"/>
              </a:spcBef>
              <a:buNone/>
            </a:pPr>
            <a:r>
              <a:rPr lang="en-US" sz="4000" dirty="0">
                <a:latin typeface="NikoshBAN" pitchFamily="2" charset="0"/>
                <a:cs typeface="NikoshBAN" pitchFamily="2" charset="0"/>
              </a:rPr>
              <a:t>শফিকুল </a:t>
            </a:r>
            <a:r>
              <a:rPr lang="en-US" sz="4000" dirty="0" err="1">
                <a:latin typeface="NikoshBAN" pitchFamily="2" charset="0"/>
                <a:cs typeface="NikoshBAN" pitchFamily="2" charset="0"/>
              </a:rPr>
              <a:t>ইসলাম</a:t>
            </a:r>
            <a:endParaRPr lang="en-US" sz="4000" dirty="0">
              <a:latin typeface="NikoshBAN" pitchFamily="2" charset="0"/>
              <a:cs typeface="NikoshBAN" pitchFamily="2" charset="0"/>
            </a:endParaRPr>
          </a:p>
          <a:p>
            <a:pPr marL="0" indent="0">
              <a:spcBef>
                <a:spcPts val="0"/>
              </a:spcBef>
              <a:buNone/>
            </a:pPr>
            <a:r>
              <a:rPr lang="en-US" dirty="0" err="1">
                <a:solidFill>
                  <a:srgbClr val="FF0000"/>
                </a:solidFill>
                <a:latin typeface="NikoshBAN" pitchFamily="2" charset="0"/>
                <a:cs typeface="NikoshBAN" pitchFamily="2" charset="0"/>
              </a:rPr>
              <a:t>ট্রেড</a:t>
            </a:r>
            <a:r>
              <a:rPr lang="en-US" dirty="0">
                <a:solidFill>
                  <a:srgbClr val="FF0000"/>
                </a:solidFill>
                <a:latin typeface="NikoshBAN" pitchFamily="2" charset="0"/>
                <a:cs typeface="NikoshBAN" pitchFamily="2" charset="0"/>
              </a:rPr>
              <a:t> </a:t>
            </a:r>
            <a:r>
              <a:rPr lang="en-US" dirty="0" err="1">
                <a:solidFill>
                  <a:srgbClr val="FF0000"/>
                </a:solidFill>
                <a:latin typeface="NikoshBAN" pitchFamily="2" charset="0"/>
                <a:cs typeface="NikoshBAN" pitchFamily="2" charset="0"/>
              </a:rPr>
              <a:t>ইন্সট্রাক্টর</a:t>
            </a:r>
            <a:r>
              <a:rPr lang="en-US" dirty="0">
                <a:solidFill>
                  <a:srgbClr val="FF0000"/>
                </a:solidFill>
                <a:latin typeface="NikoshBAN" pitchFamily="2" charset="0"/>
                <a:cs typeface="NikoshBAN" pitchFamily="2" charset="0"/>
              </a:rPr>
              <a:t>  </a:t>
            </a:r>
          </a:p>
          <a:p>
            <a:pPr marL="0" indent="0">
              <a:spcBef>
                <a:spcPts val="0"/>
              </a:spcBef>
              <a:buNone/>
            </a:pPr>
            <a:r>
              <a:rPr lang="en-US" dirty="0" err="1">
                <a:solidFill>
                  <a:srgbClr val="FF0000"/>
                </a:solidFill>
                <a:latin typeface="NikoshBAN" pitchFamily="2" charset="0"/>
                <a:cs typeface="NikoshBAN" pitchFamily="2" charset="0"/>
              </a:rPr>
              <a:t>জেনারেল</a:t>
            </a:r>
            <a:r>
              <a:rPr lang="en-US" dirty="0">
                <a:solidFill>
                  <a:srgbClr val="FF0000"/>
                </a:solidFill>
                <a:latin typeface="NikoshBAN" pitchFamily="2" charset="0"/>
                <a:cs typeface="NikoshBAN" pitchFamily="2" charset="0"/>
              </a:rPr>
              <a:t> </a:t>
            </a:r>
            <a:r>
              <a:rPr lang="en-US" dirty="0" err="1">
                <a:solidFill>
                  <a:srgbClr val="FF0000"/>
                </a:solidFill>
                <a:latin typeface="NikoshBAN" pitchFamily="2" charset="0"/>
                <a:cs typeface="NikoshBAN" pitchFamily="2" charset="0"/>
              </a:rPr>
              <a:t>ইলেকট্রিক্যাল</a:t>
            </a:r>
            <a:r>
              <a:rPr lang="en-US" dirty="0">
                <a:solidFill>
                  <a:srgbClr val="FF0000"/>
                </a:solidFill>
                <a:latin typeface="NikoshBAN" pitchFamily="2" charset="0"/>
                <a:cs typeface="NikoshBAN" pitchFamily="2" charset="0"/>
              </a:rPr>
              <a:t> </a:t>
            </a:r>
            <a:r>
              <a:rPr lang="en-US" dirty="0" err="1">
                <a:solidFill>
                  <a:srgbClr val="FF0000"/>
                </a:solidFill>
                <a:latin typeface="NikoshBAN" pitchFamily="2" charset="0"/>
                <a:cs typeface="NikoshBAN" pitchFamily="2" charset="0"/>
              </a:rPr>
              <a:t>ওয়াক</a:t>
            </a:r>
            <a:r>
              <a:rPr lang="en-US" dirty="0" err="1">
                <a:solidFill>
                  <a:srgbClr val="FF0000"/>
                </a:solidFill>
                <a:latin typeface="SutonnyMJ" pitchFamily="2" charset="0"/>
                <a:cs typeface="NikoshBAN" pitchFamily="2" charset="0"/>
              </a:rPr>
              <a:t>©স</a:t>
            </a:r>
            <a:endParaRPr lang="en-US" dirty="0">
              <a:solidFill>
                <a:srgbClr val="FF0000"/>
              </a:solidFill>
              <a:latin typeface="NikoshBAN" pitchFamily="2" charset="0"/>
              <a:cs typeface="NikoshBAN" pitchFamily="2" charset="0"/>
            </a:endParaRPr>
          </a:p>
          <a:p>
            <a:pPr marL="0" indent="0">
              <a:spcBef>
                <a:spcPts val="0"/>
              </a:spcBef>
              <a:buNone/>
            </a:pPr>
            <a:r>
              <a:rPr lang="en-US" sz="2000" dirty="0" err="1">
                <a:solidFill>
                  <a:srgbClr val="FF0000"/>
                </a:solidFill>
                <a:latin typeface="NikoshBAN" pitchFamily="2" charset="0"/>
                <a:cs typeface="NikoshBAN" pitchFamily="2" charset="0"/>
              </a:rPr>
              <a:t>কনেশ্বর</a:t>
            </a:r>
            <a:r>
              <a:rPr lang="en-US" sz="2000" dirty="0">
                <a:solidFill>
                  <a:srgbClr val="FF0000"/>
                </a:solidFill>
                <a:latin typeface="NikoshBAN" pitchFamily="2" charset="0"/>
                <a:cs typeface="NikoshBAN" pitchFamily="2" charset="0"/>
              </a:rPr>
              <a:t> </a:t>
            </a:r>
            <a:r>
              <a:rPr lang="en-US" sz="2000" dirty="0" err="1">
                <a:solidFill>
                  <a:srgbClr val="FF0000"/>
                </a:solidFill>
                <a:latin typeface="NikoshBAN" pitchFamily="2" charset="0"/>
                <a:cs typeface="NikoshBAN" pitchFamily="2" charset="0"/>
              </a:rPr>
              <a:t>শ্যামা</a:t>
            </a:r>
            <a:r>
              <a:rPr lang="en-US" sz="2000" dirty="0">
                <a:solidFill>
                  <a:srgbClr val="FF0000"/>
                </a:solidFill>
                <a:latin typeface="NikoshBAN" pitchFamily="2" charset="0"/>
                <a:cs typeface="NikoshBAN" pitchFamily="2" charset="0"/>
              </a:rPr>
              <a:t> </a:t>
            </a:r>
            <a:r>
              <a:rPr lang="en-US" sz="2000" dirty="0" err="1">
                <a:solidFill>
                  <a:srgbClr val="FF0000"/>
                </a:solidFill>
                <a:latin typeface="NikoshBAN" pitchFamily="2" charset="0"/>
                <a:cs typeface="NikoshBAN" pitchFamily="2" charset="0"/>
              </a:rPr>
              <a:t>চরণ</a:t>
            </a:r>
            <a:r>
              <a:rPr lang="en-US" sz="2000" dirty="0">
                <a:solidFill>
                  <a:srgbClr val="FF0000"/>
                </a:solidFill>
                <a:latin typeface="NikoshBAN" pitchFamily="2" charset="0"/>
                <a:cs typeface="NikoshBAN" pitchFamily="2" charset="0"/>
              </a:rPr>
              <a:t> </a:t>
            </a:r>
            <a:r>
              <a:rPr lang="en-US" sz="2000" dirty="0" err="1">
                <a:solidFill>
                  <a:srgbClr val="FF0000"/>
                </a:solidFill>
                <a:latin typeface="NikoshBAN" pitchFamily="2" charset="0"/>
                <a:cs typeface="NikoshBAN" pitchFamily="2" charset="0"/>
              </a:rPr>
              <a:t>এডওয়াড</a:t>
            </a:r>
            <a:r>
              <a:rPr lang="en-US" sz="2000" dirty="0">
                <a:solidFill>
                  <a:srgbClr val="FF0000"/>
                </a:solidFill>
                <a:latin typeface="SutonnyMJ" pitchFamily="2" charset="0"/>
                <a:cs typeface="NikoshBAN" pitchFamily="2" charset="0"/>
              </a:rPr>
              <a:t>©</a:t>
            </a:r>
            <a:r>
              <a:rPr lang="en-US" sz="2000" dirty="0">
                <a:solidFill>
                  <a:srgbClr val="FF0000"/>
                </a:solidFill>
                <a:latin typeface="NikoshBAN" pitchFamily="2" charset="0"/>
                <a:cs typeface="NikoshBAN" pitchFamily="2" charset="0"/>
              </a:rPr>
              <a:t> </a:t>
            </a:r>
            <a:r>
              <a:rPr lang="en-US" sz="2000" dirty="0" err="1">
                <a:solidFill>
                  <a:srgbClr val="FF0000"/>
                </a:solidFill>
                <a:latin typeface="NikoshBAN" pitchFamily="2" charset="0"/>
                <a:cs typeface="NikoshBAN" pitchFamily="2" charset="0"/>
              </a:rPr>
              <a:t>ইনস্টিটিউশন</a:t>
            </a:r>
            <a:endParaRPr lang="en-US" sz="2000" dirty="0">
              <a:solidFill>
                <a:srgbClr val="FF0000"/>
              </a:solidFill>
              <a:latin typeface="NikoshBAN" pitchFamily="2" charset="0"/>
              <a:cs typeface="NikoshBAN" pitchFamily="2" charset="0"/>
            </a:endParaRPr>
          </a:p>
          <a:p>
            <a:pPr marL="0" indent="0">
              <a:spcBef>
                <a:spcPts val="0"/>
              </a:spcBef>
              <a:buNone/>
            </a:pPr>
            <a:r>
              <a:rPr lang="en-US" dirty="0" err="1">
                <a:solidFill>
                  <a:srgbClr val="FF0000"/>
                </a:solidFill>
                <a:latin typeface="NikoshBAN" pitchFamily="2" charset="0"/>
                <a:cs typeface="NikoshBAN" pitchFamily="2" charset="0"/>
              </a:rPr>
              <a:t>ডামুড্যা</a:t>
            </a:r>
            <a:r>
              <a:rPr lang="bn-BD" dirty="0">
                <a:solidFill>
                  <a:srgbClr val="FF0000"/>
                </a:solidFill>
                <a:latin typeface="NikoshBAN" pitchFamily="2" charset="0"/>
                <a:cs typeface="NikoshBAN" pitchFamily="2" charset="0"/>
              </a:rPr>
              <a:t> ,</a:t>
            </a:r>
            <a:r>
              <a:rPr lang="en-US" dirty="0" err="1">
                <a:solidFill>
                  <a:srgbClr val="FF0000"/>
                </a:solidFill>
                <a:latin typeface="NikoshBAN" pitchFamily="2" charset="0"/>
                <a:cs typeface="NikoshBAN" pitchFamily="2" charset="0"/>
              </a:rPr>
              <a:t>শরীয়ত</a:t>
            </a:r>
            <a:r>
              <a:rPr lang="bn-BD" dirty="0">
                <a:solidFill>
                  <a:srgbClr val="FF0000"/>
                </a:solidFill>
                <a:latin typeface="NikoshBAN" pitchFamily="2" charset="0"/>
                <a:cs typeface="NikoshBAN" pitchFamily="2" charset="0"/>
              </a:rPr>
              <a:t>পুর।</a:t>
            </a:r>
            <a:endParaRPr lang="en-US" dirty="0">
              <a:solidFill>
                <a:srgbClr val="FF0000"/>
              </a:solidFill>
              <a:latin typeface="NikoshBAN" pitchFamily="2" charset="0"/>
              <a:cs typeface="NikoshBAN" pitchFamily="2" charset="0"/>
            </a:endParaRPr>
          </a:p>
          <a:p>
            <a:pPr marL="0" indent="0">
              <a:spcBef>
                <a:spcPts val="0"/>
              </a:spcBef>
              <a:buNone/>
            </a:pPr>
            <a:r>
              <a:rPr lang="en-US" sz="2400" dirty="0">
                <a:solidFill>
                  <a:srgbClr val="002060"/>
                </a:solidFill>
                <a:latin typeface="Times New Roman" pitchFamily="18" charset="0"/>
                <a:cs typeface="Times New Roman" pitchFamily="18" charset="0"/>
              </a:rPr>
              <a:t>Email: soheleng90</a:t>
            </a:r>
            <a:r>
              <a:rPr lang="bn-BD" sz="2400" dirty="0">
                <a:solidFill>
                  <a:srgbClr val="002060"/>
                </a:solidFill>
                <a:latin typeface="Times New Roman" pitchFamily="18" charset="0"/>
                <a:cs typeface="Times New Roman" pitchFamily="18" charset="0"/>
              </a:rPr>
              <a:t>@gmail.com</a:t>
            </a:r>
            <a:endParaRPr lang="en-US" sz="2400" dirty="0">
              <a:solidFill>
                <a:srgbClr val="002060"/>
              </a:solidFill>
              <a:latin typeface="Times New Roman" pitchFamily="18" charset="0"/>
              <a:cs typeface="Times New Roman" pitchFamily="18" charset="0"/>
            </a:endParaRPr>
          </a:p>
          <a:p>
            <a:pPr marL="0" indent="0">
              <a:spcBef>
                <a:spcPts val="0"/>
              </a:spcBef>
              <a:buNone/>
            </a:pPr>
            <a:r>
              <a:rPr lang="en-US" sz="2400" dirty="0">
                <a:solidFill>
                  <a:srgbClr val="002060"/>
                </a:solidFill>
                <a:latin typeface="Times New Roman" pitchFamily="18" charset="0"/>
                <a:cs typeface="Times New Roman" pitchFamily="18" charset="0"/>
              </a:rPr>
              <a:t>Mobile: </a:t>
            </a:r>
            <a:r>
              <a:rPr lang="bn-BD" sz="2400" dirty="0">
                <a:solidFill>
                  <a:srgbClr val="002060"/>
                </a:solidFill>
                <a:latin typeface="Times New Roman" pitchFamily="18" charset="0"/>
                <a:cs typeface="Times New Roman" pitchFamily="18" charset="0"/>
              </a:rPr>
              <a:t>01</a:t>
            </a:r>
            <a:r>
              <a:rPr lang="en-US" sz="2400" dirty="0">
                <a:solidFill>
                  <a:srgbClr val="002060"/>
                </a:solidFill>
                <a:latin typeface="Times New Roman" pitchFamily="18" charset="0"/>
                <a:cs typeface="Times New Roman" pitchFamily="18" charset="0"/>
              </a:rPr>
              <a:t>920154144</a:t>
            </a:r>
            <a:endParaRPr lang="bn-BD" sz="2400" dirty="0">
              <a:solidFill>
                <a:srgbClr val="002060"/>
              </a:solidFill>
              <a:latin typeface="Times New Roman" pitchFamily="18" charset="0"/>
              <a:cs typeface="NikoshBAN" pitchFamily="2" charset="0"/>
            </a:endParaRPr>
          </a:p>
          <a:p>
            <a:endParaRPr lang="en-US" dirty="0"/>
          </a:p>
        </p:txBody>
      </p:sp>
      <p:sp>
        <p:nvSpPr>
          <p:cNvPr id="4" name="Content Placeholder 3"/>
          <p:cNvSpPr>
            <a:spLocks noGrp="1"/>
          </p:cNvSpPr>
          <p:nvPr>
            <p:ph sz="half" idx="2"/>
          </p:nvPr>
        </p:nvSpPr>
        <p:spPr/>
        <p:txBody>
          <a:bodyPr>
            <a:normAutofit/>
          </a:bodyPr>
          <a:lstStyle/>
          <a:p>
            <a:pPr marL="0" indent="0" algn="ctr">
              <a:spcBef>
                <a:spcPts val="0"/>
              </a:spcBef>
              <a:buNone/>
              <a:defRPr/>
            </a:pPr>
            <a:r>
              <a:rPr lang="en-US" sz="5400" dirty="0" err="1">
                <a:solidFill>
                  <a:srgbClr val="002060"/>
                </a:solidFill>
                <a:latin typeface="NikoshBAN" pitchFamily="2" charset="0"/>
                <a:cs typeface="NikoshBAN" pitchFamily="2" charset="0"/>
              </a:rPr>
              <a:t>পাঠ</a:t>
            </a:r>
            <a:r>
              <a:rPr lang="en-US" sz="5400" dirty="0">
                <a:solidFill>
                  <a:srgbClr val="002060"/>
                </a:solidFill>
                <a:latin typeface="NikoshBAN" pitchFamily="2" charset="0"/>
                <a:cs typeface="NikoshBAN" pitchFamily="2" charset="0"/>
              </a:rPr>
              <a:t> </a:t>
            </a:r>
            <a:r>
              <a:rPr lang="en-US" sz="5400" dirty="0" err="1">
                <a:solidFill>
                  <a:srgbClr val="002060"/>
                </a:solidFill>
                <a:latin typeface="NikoshBAN" pitchFamily="2" charset="0"/>
                <a:cs typeface="NikoshBAN" pitchFamily="2" charset="0"/>
              </a:rPr>
              <a:t>পরিচিতি</a:t>
            </a:r>
            <a:r>
              <a:rPr lang="en-US" sz="5400" dirty="0">
                <a:solidFill>
                  <a:srgbClr val="002060"/>
                </a:solidFill>
                <a:latin typeface="NikoshBAN" pitchFamily="2" charset="0"/>
                <a:cs typeface="NikoshBAN" pitchFamily="2" charset="0"/>
              </a:rPr>
              <a:t> </a:t>
            </a:r>
          </a:p>
          <a:p>
            <a:pPr marL="0" indent="0" algn="ctr">
              <a:spcBef>
                <a:spcPts val="0"/>
              </a:spcBef>
              <a:buNone/>
              <a:defRPr/>
            </a:pPr>
            <a:r>
              <a:rPr lang="en-US" sz="3600" dirty="0" err="1">
                <a:solidFill>
                  <a:srgbClr val="002060"/>
                </a:solidFill>
                <a:latin typeface="NikoshBAN" pitchFamily="2" charset="0"/>
                <a:cs typeface="NikoshBAN" pitchFamily="2" charset="0"/>
              </a:rPr>
              <a:t>শ্রেণি</a:t>
            </a:r>
            <a:r>
              <a:rPr lang="en-US" sz="3600" dirty="0">
                <a:solidFill>
                  <a:srgbClr val="002060"/>
                </a:solidFill>
                <a:latin typeface="NikoshBAN" pitchFamily="2" charset="0"/>
                <a:cs typeface="NikoshBAN" pitchFamily="2" charset="0"/>
              </a:rPr>
              <a:t>:</a:t>
            </a:r>
            <a:r>
              <a:rPr lang="bn-BD" sz="3600" dirty="0">
                <a:solidFill>
                  <a:srgbClr val="002060"/>
                </a:solidFill>
                <a:latin typeface="NikoshBAN" pitchFamily="2" charset="0"/>
                <a:cs typeface="NikoshBAN" pitchFamily="2" charset="0"/>
              </a:rPr>
              <a:t> </a:t>
            </a:r>
            <a:r>
              <a:rPr lang="en-US" sz="3600" dirty="0">
                <a:solidFill>
                  <a:srgbClr val="002060"/>
                </a:solidFill>
                <a:latin typeface="NikoshBAN" pitchFamily="2" charset="0"/>
                <a:cs typeface="NikoshBAN" pitchFamily="2" charset="0"/>
              </a:rPr>
              <a:t>১০</a:t>
            </a:r>
            <a:r>
              <a:rPr lang="bn-IN" sz="3600" dirty="0">
                <a:solidFill>
                  <a:srgbClr val="002060"/>
                </a:solidFill>
                <a:latin typeface="NikoshBAN" pitchFamily="2" charset="0"/>
                <a:cs typeface="NikoshBAN" pitchFamily="2" charset="0"/>
              </a:rPr>
              <a:t>ম </a:t>
            </a:r>
            <a:r>
              <a:rPr lang="bn-BD" sz="3600" dirty="0">
                <a:solidFill>
                  <a:srgbClr val="002060"/>
                </a:solidFill>
                <a:latin typeface="NikoshBAN" pitchFamily="2" charset="0"/>
                <a:cs typeface="NikoshBAN" pitchFamily="2" charset="0"/>
              </a:rPr>
              <a:t> </a:t>
            </a:r>
            <a:endParaRPr lang="en-US" sz="3600" dirty="0">
              <a:solidFill>
                <a:srgbClr val="002060"/>
              </a:solidFill>
              <a:latin typeface="NikoshBAN" pitchFamily="2" charset="0"/>
              <a:cs typeface="NikoshBAN" pitchFamily="2" charset="0"/>
            </a:endParaRPr>
          </a:p>
          <a:p>
            <a:pPr marL="0" indent="0" algn="ctr">
              <a:spcBef>
                <a:spcPts val="0"/>
              </a:spcBef>
              <a:buNone/>
              <a:defRPr/>
            </a:pPr>
            <a:r>
              <a:rPr lang="en-US" dirty="0" err="1">
                <a:solidFill>
                  <a:srgbClr val="002060"/>
                </a:solidFill>
                <a:latin typeface="NikoshBAN" pitchFamily="2" charset="0"/>
                <a:cs typeface="NikoshBAN" pitchFamily="2" charset="0"/>
              </a:rPr>
              <a:t>বিষয়</a:t>
            </a:r>
            <a:r>
              <a:rPr lang="en-US" dirty="0">
                <a:solidFill>
                  <a:srgbClr val="002060"/>
                </a:solidFill>
                <a:latin typeface="NikoshBAN" pitchFamily="2" charset="0"/>
                <a:cs typeface="NikoshBAN" pitchFamily="2" charset="0"/>
              </a:rPr>
              <a:t>:</a:t>
            </a:r>
            <a:r>
              <a:rPr lang="bn-BD" dirty="0">
                <a:solidFill>
                  <a:srgbClr val="002060"/>
                </a:solidFill>
                <a:latin typeface="NikoshBAN" pitchFamily="2" charset="0"/>
                <a:cs typeface="NikoshBAN" pitchFamily="2" charset="0"/>
              </a:rPr>
              <a:t> </a:t>
            </a:r>
            <a:r>
              <a:rPr lang="en-US" dirty="0" err="1">
                <a:solidFill>
                  <a:srgbClr val="002060"/>
                </a:solidFill>
                <a:latin typeface="NikoshBAN" pitchFamily="2" charset="0"/>
                <a:cs typeface="NikoshBAN" pitchFamily="2" charset="0"/>
              </a:rPr>
              <a:t>জেনারেল</a:t>
            </a:r>
            <a:r>
              <a:rPr lang="en-US" dirty="0">
                <a:solidFill>
                  <a:srgbClr val="002060"/>
                </a:solidFill>
                <a:latin typeface="NikoshBAN" pitchFamily="2" charset="0"/>
                <a:cs typeface="NikoshBAN" pitchFamily="2" charset="0"/>
              </a:rPr>
              <a:t> </a:t>
            </a:r>
            <a:r>
              <a:rPr lang="en-US" dirty="0" err="1">
                <a:solidFill>
                  <a:srgbClr val="002060"/>
                </a:solidFill>
                <a:latin typeface="NikoshBAN" pitchFamily="2" charset="0"/>
                <a:cs typeface="NikoshBAN" pitchFamily="2" charset="0"/>
              </a:rPr>
              <a:t>ইলেকট্রিক্যাল</a:t>
            </a:r>
            <a:r>
              <a:rPr lang="en-US" dirty="0">
                <a:solidFill>
                  <a:srgbClr val="002060"/>
                </a:solidFill>
                <a:latin typeface="NikoshBAN" pitchFamily="2" charset="0"/>
                <a:cs typeface="NikoshBAN" pitchFamily="2" charset="0"/>
              </a:rPr>
              <a:t> ওয়াক</a:t>
            </a:r>
            <a:r>
              <a:rPr lang="en-US" dirty="0">
                <a:solidFill>
                  <a:srgbClr val="002060"/>
                </a:solidFill>
                <a:latin typeface="SutonnyMJ" pitchFamily="2" charset="0"/>
                <a:cs typeface="NikoshBAN" pitchFamily="2" charset="0"/>
              </a:rPr>
              <a:t>©স-১</a:t>
            </a:r>
            <a:endParaRPr lang="bn-BD" dirty="0">
              <a:solidFill>
                <a:srgbClr val="002060"/>
              </a:solidFill>
              <a:latin typeface="NikoshBAN" pitchFamily="2" charset="0"/>
              <a:cs typeface="NikoshBAN" pitchFamily="2" charset="0"/>
            </a:endParaRPr>
          </a:p>
          <a:p>
            <a:pPr marL="0" indent="0" algn="ctr">
              <a:spcBef>
                <a:spcPts val="0"/>
              </a:spcBef>
              <a:buNone/>
              <a:defRPr/>
            </a:pPr>
            <a:r>
              <a:rPr lang="bn-BD" sz="3600" dirty="0">
                <a:solidFill>
                  <a:srgbClr val="002060"/>
                </a:solidFill>
                <a:latin typeface="NikoshBAN" pitchFamily="2" charset="0"/>
                <a:cs typeface="NikoshBAN" pitchFamily="2" charset="0"/>
              </a:rPr>
              <a:t>অধ্যায়</a:t>
            </a:r>
            <a:r>
              <a:rPr lang="en-US" sz="3600" dirty="0">
                <a:solidFill>
                  <a:srgbClr val="002060"/>
                </a:solidFill>
                <a:latin typeface="NikoshBAN" pitchFamily="2" charset="0"/>
                <a:cs typeface="NikoshBAN" pitchFamily="2" charset="0"/>
              </a:rPr>
              <a:t>: </a:t>
            </a:r>
            <a:r>
              <a:rPr lang="bn-IN" sz="3600" dirty="0">
                <a:solidFill>
                  <a:srgbClr val="002060"/>
                </a:solidFill>
                <a:latin typeface="NikoshBAN" pitchFamily="2" charset="0"/>
                <a:cs typeface="NikoshBAN" pitchFamily="2" charset="0"/>
              </a:rPr>
              <a:t>১ম</a:t>
            </a:r>
            <a:endParaRPr lang="bn-BD" sz="3600" dirty="0">
              <a:solidFill>
                <a:srgbClr val="002060"/>
              </a:solidFill>
              <a:latin typeface="NikoshBAN" pitchFamily="2" charset="0"/>
              <a:cs typeface="NikoshBAN" pitchFamily="2" charset="0"/>
            </a:endParaRPr>
          </a:p>
          <a:p>
            <a:pPr marL="0" indent="0" algn="ctr">
              <a:spcBef>
                <a:spcPts val="0"/>
              </a:spcBef>
              <a:buNone/>
              <a:defRPr/>
            </a:pPr>
            <a:r>
              <a:rPr lang="bn-BD" sz="3600" dirty="0">
                <a:solidFill>
                  <a:srgbClr val="002060"/>
                </a:solidFill>
                <a:latin typeface="NikoshBAN" pitchFamily="2" charset="0"/>
                <a:cs typeface="NikoshBAN" pitchFamily="2" charset="0"/>
              </a:rPr>
              <a:t>সময়: </a:t>
            </a:r>
            <a:r>
              <a:rPr lang="en-US" sz="3600" dirty="0">
                <a:solidFill>
                  <a:srgbClr val="002060"/>
                </a:solidFill>
                <a:latin typeface="NikoshBAN" pitchFamily="2" charset="0"/>
                <a:cs typeface="NikoshBAN" pitchFamily="2" charset="0"/>
              </a:rPr>
              <a:t>৫</a:t>
            </a:r>
            <a:r>
              <a:rPr lang="bn-BD" sz="3600" dirty="0">
                <a:solidFill>
                  <a:srgbClr val="002060"/>
                </a:solidFill>
                <a:latin typeface="NikoshBAN" pitchFamily="2" charset="0"/>
                <a:cs typeface="NikoshBAN" pitchFamily="2" charset="0"/>
              </a:rPr>
              <a:t>০ মিনি</a:t>
            </a:r>
            <a:r>
              <a:rPr lang="bn-BD" sz="3600" dirty="0">
                <a:latin typeface="NikoshBAN" pitchFamily="2" charset="0"/>
                <a:cs typeface="NikoshBAN" pitchFamily="2" charset="0"/>
              </a:rPr>
              <a:t>ট</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600" y="1359694"/>
            <a:ext cx="1470773" cy="150018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789022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1"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20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8" presetClass="emph" presetSubtype="0" fill="hold" nodeType="clickEffect">
                                  <p:stCondLst>
                                    <p:cond delay="0"/>
                                  </p:stCondLst>
                                  <p:childTnLst>
                                    <p:animRot by="21600000">
                                      <p:cBhvr>
                                        <p:cTn id="15" dur="2000" fill="hold"/>
                                        <p:tgtEl>
                                          <p:spTgt spid="3">
                                            <p:txEl>
                                              <p:pRg st="0" end="0"/>
                                            </p:txEl>
                                          </p:spTgt>
                                        </p:tgtEl>
                                        <p:attrNameLst>
                                          <p:attrName>r</p:attrName>
                                        </p:attrNameLst>
                                      </p:cBhvr>
                                    </p:animRot>
                                  </p:childTnLst>
                                </p:cTn>
                              </p:par>
                              <p:par>
                                <p:cTn id="16" presetID="8" presetClass="emph" presetSubtype="0" fill="hold" nodeType="withEffect">
                                  <p:stCondLst>
                                    <p:cond delay="0"/>
                                  </p:stCondLst>
                                  <p:childTnLst>
                                    <p:animRot by="21600000">
                                      <p:cBhvr>
                                        <p:cTn id="17" dur="2000" fill="hold"/>
                                        <p:tgtEl>
                                          <p:spTgt spid="3">
                                            <p:txEl>
                                              <p:pRg st="1" end="1"/>
                                            </p:txEl>
                                          </p:spTgt>
                                        </p:tgtEl>
                                        <p:attrNameLst>
                                          <p:attrName>r</p:attrName>
                                        </p:attrNameLst>
                                      </p:cBhvr>
                                    </p:animRot>
                                  </p:childTnLst>
                                </p:cTn>
                              </p:par>
                              <p:par>
                                <p:cTn id="18" presetID="8" presetClass="emph" presetSubtype="0" fill="hold" nodeType="withEffect">
                                  <p:stCondLst>
                                    <p:cond delay="0"/>
                                  </p:stCondLst>
                                  <p:childTnLst>
                                    <p:animRot by="21600000">
                                      <p:cBhvr>
                                        <p:cTn id="19" dur="2000" fill="hold"/>
                                        <p:tgtEl>
                                          <p:spTgt spid="3">
                                            <p:txEl>
                                              <p:pRg st="2" end="2"/>
                                            </p:txEl>
                                          </p:spTgt>
                                        </p:tgtEl>
                                        <p:attrNameLst>
                                          <p:attrName>r</p:attrName>
                                        </p:attrNameLst>
                                      </p:cBhvr>
                                    </p:animRot>
                                  </p:childTnLst>
                                </p:cTn>
                              </p:par>
                              <p:par>
                                <p:cTn id="20" presetID="8" presetClass="emph" presetSubtype="0" fill="hold" nodeType="withEffect">
                                  <p:stCondLst>
                                    <p:cond delay="0"/>
                                  </p:stCondLst>
                                  <p:childTnLst>
                                    <p:animRot by="21600000">
                                      <p:cBhvr>
                                        <p:cTn id="21" dur="2000" fill="hold"/>
                                        <p:tgtEl>
                                          <p:spTgt spid="3">
                                            <p:txEl>
                                              <p:pRg st="3" end="3"/>
                                            </p:txEl>
                                          </p:spTgt>
                                        </p:tgtEl>
                                        <p:attrNameLst>
                                          <p:attrName>r</p:attrName>
                                        </p:attrNameLst>
                                      </p:cBhvr>
                                    </p:animRot>
                                  </p:childTnLst>
                                </p:cTn>
                              </p:par>
                              <p:par>
                                <p:cTn id="22" presetID="8" presetClass="emph" presetSubtype="0" fill="hold" nodeType="withEffect">
                                  <p:stCondLst>
                                    <p:cond delay="0"/>
                                  </p:stCondLst>
                                  <p:childTnLst>
                                    <p:animRot by="21600000">
                                      <p:cBhvr>
                                        <p:cTn id="23" dur="2000" fill="hold"/>
                                        <p:tgtEl>
                                          <p:spTgt spid="3">
                                            <p:txEl>
                                              <p:pRg st="4" end="4"/>
                                            </p:txEl>
                                          </p:spTgt>
                                        </p:tgtEl>
                                        <p:attrNameLst>
                                          <p:attrName>r</p:attrName>
                                        </p:attrNameLst>
                                      </p:cBhvr>
                                    </p:animRot>
                                  </p:childTnLst>
                                </p:cTn>
                              </p:par>
                              <p:par>
                                <p:cTn id="24" presetID="8" presetClass="emph" presetSubtype="0" fill="hold" nodeType="withEffect">
                                  <p:stCondLst>
                                    <p:cond delay="0"/>
                                  </p:stCondLst>
                                  <p:childTnLst>
                                    <p:animRot by="21600000">
                                      <p:cBhvr>
                                        <p:cTn id="25" dur="2000" fill="hold"/>
                                        <p:tgtEl>
                                          <p:spTgt spid="3">
                                            <p:txEl>
                                              <p:pRg st="5" end="5"/>
                                            </p:txEl>
                                          </p:spTgt>
                                        </p:tgtEl>
                                        <p:attrNameLst>
                                          <p:attrName>r</p:attrName>
                                        </p:attrNameLst>
                                      </p:cBhvr>
                                    </p:animRot>
                                  </p:childTnLst>
                                </p:cTn>
                              </p:par>
                              <p:par>
                                <p:cTn id="26" presetID="8" presetClass="emph" presetSubtype="0" fill="hold" nodeType="withEffect">
                                  <p:stCondLst>
                                    <p:cond delay="0"/>
                                  </p:stCondLst>
                                  <p:childTnLst>
                                    <p:animRot by="21600000">
                                      <p:cBhvr>
                                        <p:cTn id="27" dur="2000" fill="hold"/>
                                        <p:tgtEl>
                                          <p:spTgt spid="3">
                                            <p:txEl>
                                              <p:pRg st="6" end="6"/>
                                            </p:txEl>
                                          </p:spTgt>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
                                            <p:txEl>
                                              <p:pRg st="0" end="0"/>
                                            </p:txEl>
                                          </p:spTgt>
                                        </p:tgtEl>
                                        <p:attrNameLst>
                                          <p:attrName>style.visibility</p:attrName>
                                        </p:attrNameLst>
                                      </p:cBhvr>
                                      <p:to>
                                        <p:strVal val="visible"/>
                                      </p:to>
                                    </p:set>
                                    <p:animEffect transition="in" filter="wheel(1)">
                                      <p:cBhvr>
                                        <p:cTn id="32" dur="2000"/>
                                        <p:tgtEl>
                                          <p:spTgt spid="4">
                                            <p:txEl>
                                              <p:pRg st="0" end="0"/>
                                            </p:txEl>
                                          </p:spTgt>
                                        </p:tgtEl>
                                      </p:cBhvr>
                                    </p:animEffect>
                                  </p:childTnLst>
                                </p:cTn>
                              </p:par>
                              <p:par>
                                <p:cTn id="33" presetID="21" presetClass="entr" presetSubtype="1" fill="hold" nodeType="with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animEffect transition="in" filter="wheel(1)">
                                      <p:cBhvr>
                                        <p:cTn id="35" dur="2000"/>
                                        <p:tgtEl>
                                          <p:spTgt spid="4">
                                            <p:txEl>
                                              <p:pRg st="1" end="1"/>
                                            </p:txEl>
                                          </p:spTgt>
                                        </p:tgtEl>
                                      </p:cBhvr>
                                    </p:animEffect>
                                  </p:childTnLst>
                                </p:cTn>
                              </p:par>
                              <p:par>
                                <p:cTn id="36" presetID="21" presetClass="entr" presetSubtype="1" fill="hold" nodeType="withEffect">
                                  <p:stCondLst>
                                    <p:cond delay="0"/>
                                  </p:stCondLst>
                                  <p:childTnLst>
                                    <p:set>
                                      <p:cBhvr>
                                        <p:cTn id="37" dur="1" fill="hold">
                                          <p:stCondLst>
                                            <p:cond delay="0"/>
                                          </p:stCondLst>
                                        </p:cTn>
                                        <p:tgtEl>
                                          <p:spTgt spid="4">
                                            <p:txEl>
                                              <p:pRg st="2" end="2"/>
                                            </p:txEl>
                                          </p:spTgt>
                                        </p:tgtEl>
                                        <p:attrNameLst>
                                          <p:attrName>style.visibility</p:attrName>
                                        </p:attrNameLst>
                                      </p:cBhvr>
                                      <p:to>
                                        <p:strVal val="visible"/>
                                      </p:to>
                                    </p:set>
                                    <p:animEffect transition="in" filter="wheel(1)">
                                      <p:cBhvr>
                                        <p:cTn id="38" dur="2000"/>
                                        <p:tgtEl>
                                          <p:spTgt spid="4">
                                            <p:txEl>
                                              <p:pRg st="2" end="2"/>
                                            </p:txEl>
                                          </p:spTgt>
                                        </p:tgtEl>
                                      </p:cBhvr>
                                    </p:animEffect>
                                  </p:childTnLst>
                                </p:cTn>
                              </p:par>
                              <p:par>
                                <p:cTn id="39" presetID="21" presetClass="entr" presetSubtype="1" fill="hold" nodeType="withEffect">
                                  <p:stCondLst>
                                    <p:cond delay="0"/>
                                  </p:stCondLst>
                                  <p:childTnLst>
                                    <p:set>
                                      <p:cBhvr>
                                        <p:cTn id="40" dur="1" fill="hold">
                                          <p:stCondLst>
                                            <p:cond delay="0"/>
                                          </p:stCondLst>
                                        </p:cTn>
                                        <p:tgtEl>
                                          <p:spTgt spid="4">
                                            <p:txEl>
                                              <p:pRg st="3" end="3"/>
                                            </p:txEl>
                                          </p:spTgt>
                                        </p:tgtEl>
                                        <p:attrNameLst>
                                          <p:attrName>style.visibility</p:attrName>
                                        </p:attrNameLst>
                                      </p:cBhvr>
                                      <p:to>
                                        <p:strVal val="visible"/>
                                      </p:to>
                                    </p:set>
                                    <p:animEffect transition="in" filter="wheel(1)">
                                      <p:cBhvr>
                                        <p:cTn id="41" dur="2000"/>
                                        <p:tgtEl>
                                          <p:spTgt spid="4">
                                            <p:txEl>
                                              <p:pRg st="3" end="3"/>
                                            </p:txEl>
                                          </p:spTgt>
                                        </p:tgtEl>
                                      </p:cBhvr>
                                    </p:animEffect>
                                  </p:childTnLst>
                                </p:cTn>
                              </p:par>
                              <p:par>
                                <p:cTn id="42" presetID="21" presetClass="entr" presetSubtype="1" fill="hold" nodeType="withEffect">
                                  <p:stCondLst>
                                    <p:cond delay="0"/>
                                  </p:stCondLst>
                                  <p:childTnLst>
                                    <p:set>
                                      <p:cBhvr>
                                        <p:cTn id="43" dur="1" fill="hold">
                                          <p:stCondLst>
                                            <p:cond delay="0"/>
                                          </p:stCondLst>
                                        </p:cTn>
                                        <p:tgtEl>
                                          <p:spTgt spid="4">
                                            <p:txEl>
                                              <p:pRg st="4" end="4"/>
                                            </p:txEl>
                                          </p:spTgt>
                                        </p:tgtEl>
                                        <p:attrNameLst>
                                          <p:attrName>style.visibility</p:attrName>
                                        </p:attrNameLst>
                                      </p:cBhvr>
                                      <p:to>
                                        <p:strVal val="visible"/>
                                      </p:to>
                                    </p:set>
                                    <p:animEffect transition="in" filter="wheel(1)">
                                      <p:cBhvr>
                                        <p:cTn id="44"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TextBox 4"/>
          <p:cNvSpPr txBox="1"/>
          <p:nvPr/>
        </p:nvSpPr>
        <p:spPr>
          <a:xfrm>
            <a:off x="457200" y="4385066"/>
            <a:ext cx="8192729" cy="1317643"/>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b">
            <a:normAutofit/>
          </a:bodyPr>
          <a:lstStyle/>
          <a:p>
            <a:pPr defTabSz="457200">
              <a:spcBef>
                <a:spcPct val="0"/>
              </a:spcBef>
              <a:spcAft>
                <a:spcPts val="600"/>
              </a:spcAft>
            </a:pPr>
            <a:r>
              <a:rPr lang="en-US" sz="5400">
                <a:solidFill>
                  <a:schemeClr val="accent1"/>
                </a:solidFill>
                <a:effectLst>
                  <a:outerShdw blurRad="38100" dist="38100" dir="2700000" algn="tl">
                    <a:srgbClr val="000000">
                      <a:alpha val="43137"/>
                    </a:srgbClr>
                  </a:outerShdw>
                </a:effectLst>
                <a:latin typeface="+mj-lt"/>
                <a:ea typeface="+mj-ea"/>
                <a:cs typeface="+mj-cs"/>
              </a:rPr>
              <a:t>সিসিটিভি সিস্টেম </a:t>
            </a:r>
          </a:p>
        </p:txBody>
      </p:sp>
      <p:sp>
        <p:nvSpPr>
          <p:cNvPr id="6" name="TextBox 5"/>
          <p:cNvSpPr txBox="1"/>
          <p:nvPr/>
        </p:nvSpPr>
        <p:spPr>
          <a:xfrm>
            <a:off x="457200" y="5702709"/>
            <a:ext cx="8192728" cy="52110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normAutofit/>
          </a:bodyPr>
          <a:lstStyle/>
          <a:p>
            <a:pPr defTabSz="457200">
              <a:spcBef>
                <a:spcPts val="1000"/>
              </a:spcBef>
              <a:buClr>
                <a:schemeClr val="accent1"/>
              </a:buClr>
              <a:buSzPct val="80000"/>
            </a:pPr>
            <a:r>
              <a:rPr lang="en-US">
                <a:solidFill>
                  <a:schemeClr val="tx1">
                    <a:lumMod val="50000"/>
                    <a:lumOff val="50000"/>
                  </a:schemeClr>
                </a:solidFill>
              </a:rPr>
              <a:t>সিসিটিভি( Closed Circuit Television) </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rcRect l="21823" r="16072" b="-1"/>
          <a:stretch>
            <a:fillRect/>
          </a:stretch>
        </p:blipFill>
        <p:spPr>
          <a:xfrm>
            <a:off x="20" y="3"/>
            <a:ext cx="4537690" cy="4091667"/>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rcRect l="18969" r="7110" b="1"/>
          <a:stretch>
            <a:fillRect/>
          </a:stretch>
        </p:blipFill>
        <p:spPr>
          <a:xfrm>
            <a:off x="4606289" y="-683"/>
            <a:ext cx="4537710" cy="4092348"/>
          </a:xfrm>
          <a:prstGeom prst="rect">
            <a:avLst/>
          </a:prstGeom>
        </p:spPr>
      </p:pic>
    </p:spTree>
    <p:extLst>
      <p:ext uri="{BB962C8B-B14F-4D97-AF65-F5344CB8AC3E}">
        <p14:creationId xmlns:p14="http://schemas.microsoft.com/office/powerpoint/2010/main" val="348485315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2600" y="816638"/>
            <a:ext cx="2525519" cy="5224724"/>
          </a:xfrm>
        </p:spPr>
        <p:txBody>
          <a:bodyPr anchor="ctr">
            <a:normAutofit/>
          </a:bodyPr>
          <a:lstStyle/>
          <a:p>
            <a:r>
              <a:rPr lang="bn-BD" b="1">
                <a:ea typeface="Calibri"/>
                <a:cs typeface="NikoshBAN"/>
              </a:rPr>
              <a:t>শিখনফল</a:t>
            </a:r>
            <a:endParaRPr lang="en-US"/>
          </a:p>
        </p:txBody>
      </p:sp>
      <p:sp>
        <p:nvSpPr>
          <p:cNvPr id="3" name="Content Placeholder 2"/>
          <p:cNvSpPr>
            <a:spLocks noGrp="1"/>
          </p:cNvSpPr>
          <p:nvPr>
            <p:ph idx="1"/>
          </p:nvPr>
        </p:nvSpPr>
        <p:spPr>
          <a:xfrm>
            <a:off x="3490721" y="816638"/>
            <a:ext cx="3464779" cy="5224724"/>
          </a:xfrm>
        </p:spPr>
        <p:txBody>
          <a:bodyPr anchor="ctr">
            <a:normAutofit/>
          </a:bodyPr>
          <a:lstStyle/>
          <a:p>
            <a:pPr lvl="0"/>
            <a:r>
              <a:rPr lang="bn-BD" b="1">
                <a:latin typeface="NikoshBAN" pitchFamily="2" charset="0"/>
                <a:cs typeface="NikoshBAN" pitchFamily="2" charset="0"/>
              </a:rPr>
              <a:t>এই পাঠ শেষে শিক্ষার্থীরা... </a:t>
            </a:r>
            <a:endParaRPr lang="en-US" b="1">
              <a:latin typeface="NikoshBAN" pitchFamily="2" charset="0"/>
              <a:cs typeface="NikoshBAN" pitchFamily="2" charset="0"/>
            </a:endParaRPr>
          </a:p>
          <a:p>
            <a:r>
              <a:rPr lang="bn-BD">
                <a:ea typeface="Calibri"/>
                <a:cs typeface="NikoshBAN"/>
              </a:rPr>
              <a:t>সিসিটিভি ধারণা বলতে পারবে ;</a:t>
            </a:r>
            <a:endParaRPr lang="en-US">
              <a:ea typeface="Calibri"/>
              <a:cs typeface="NikoshBAN"/>
            </a:endParaRPr>
          </a:p>
          <a:p>
            <a:r>
              <a:rPr lang="bn-BD">
                <a:ea typeface="Calibri"/>
                <a:cs typeface="NikoshBAN"/>
              </a:rPr>
              <a:t>সিসিটিভি এর প্রকার ভেদ বলতে পারবে ;</a:t>
            </a:r>
            <a:endParaRPr lang="en-US">
              <a:ea typeface="Calibri"/>
              <a:cs typeface="NikoshBAN"/>
            </a:endParaRPr>
          </a:p>
          <a:p>
            <a:pPr marL="0" indent="0">
              <a:buNone/>
            </a:pPr>
            <a:r>
              <a:rPr lang="en-US">
                <a:ea typeface="Calibri"/>
                <a:cs typeface="NikoshBAN"/>
              </a:rPr>
              <a:t> </a:t>
            </a:r>
            <a:r>
              <a:rPr lang="bn-BD">
                <a:ea typeface="Calibri"/>
                <a:cs typeface="NikoshBAN"/>
              </a:rPr>
              <a:t>সিসিটিভি সিস্টেমে ব্যবহারকৃত ইকুইপমেন্ট সমুহ বলতে পারবে ;</a:t>
            </a:r>
            <a:endParaRPr lang="en-US">
              <a:ea typeface="Calibri"/>
              <a:cs typeface="NikoshBAN"/>
            </a:endParaRPr>
          </a:p>
          <a:p>
            <a:r>
              <a:rPr lang="bn-BD">
                <a:ea typeface="Calibri"/>
                <a:cs typeface="NikoshBAN"/>
              </a:rPr>
              <a:t>ডিভিআর এবং এনভিআর এর বিভিন্ন অংশ চিহ্নিত করতে পারবে ;</a:t>
            </a:r>
            <a:endParaRPr lang="en-US">
              <a:ea typeface="Calibri"/>
              <a:cs typeface="NikoshBAN"/>
            </a:endParaRPr>
          </a:p>
          <a:p>
            <a:r>
              <a:rPr lang="bn-BD">
                <a:ea typeface="Calibri"/>
                <a:cs typeface="NikoshBAN"/>
              </a:rPr>
              <a:t>সিসিটিভি এর কানেকশন ডায়গ্রাম করতে পারবে;</a:t>
            </a:r>
            <a:endParaRPr lang="en-US">
              <a:ea typeface="Calibri"/>
              <a:cs typeface="NikoshBAN"/>
            </a:endParaRPr>
          </a:p>
          <a:p>
            <a:r>
              <a:rPr lang="bn-BD">
                <a:ea typeface="Calibri"/>
                <a:cs typeface="NikoshBAN"/>
              </a:rPr>
              <a:t>সিসিটিভি এর ব্যবহার সম্পর্কে জানতে পারবে ;</a:t>
            </a:r>
            <a:endParaRPr lang="bn-BD">
              <a:latin typeface="NikoshBAN" pitchFamily="2" charset="0"/>
              <a:cs typeface="NikoshBAN" pitchFamily="2" charset="0"/>
            </a:endParaRPr>
          </a:p>
          <a:p>
            <a:endParaRPr lang="en-US"/>
          </a:p>
        </p:txBody>
      </p:sp>
    </p:spTree>
    <p:extLst>
      <p:ext uri="{BB962C8B-B14F-4D97-AF65-F5344CB8AC3E}">
        <p14:creationId xmlns:p14="http://schemas.microsoft.com/office/powerpoint/2010/main" val="3106713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3">
                                            <p:txEl>
                                              <p:pRg st="0" end="0"/>
                                            </p:txEl>
                                          </p:spTgt>
                                        </p:tgtEl>
                                        <p:attrNameLst>
                                          <p:attrName>r</p:attrName>
                                        </p:attrNameLst>
                                      </p:cBhvr>
                                    </p:animRot>
                                  </p:childTnLst>
                                </p:cTn>
                              </p:par>
                              <p:par>
                                <p:cTn id="7" presetID="8" presetClass="emph" presetSubtype="0" fill="hold" nodeType="withEffect">
                                  <p:stCondLst>
                                    <p:cond delay="0"/>
                                  </p:stCondLst>
                                  <p:childTnLst>
                                    <p:animRot by="21600000">
                                      <p:cBhvr>
                                        <p:cTn id="8" dur="2000" fill="hold"/>
                                        <p:tgtEl>
                                          <p:spTgt spid="3">
                                            <p:txEl>
                                              <p:pRg st="1" end="1"/>
                                            </p:txEl>
                                          </p:spTgt>
                                        </p:tgtEl>
                                        <p:attrNameLst>
                                          <p:attrName>r</p:attrName>
                                        </p:attrNameLst>
                                      </p:cBhvr>
                                    </p:animRot>
                                  </p:childTnLst>
                                </p:cTn>
                              </p:par>
                              <p:par>
                                <p:cTn id="9" presetID="8" presetClass="emph" presetSubtype="0" fill="hold" nodeType="withEffect">
                                  <p:stCondLst>
                                    <p:cond delay="0"/>
                                  </p:stCondLst>
                                  <p:childTnLst>
                                    <p:animRot by="21600000">
                                      <p:cBhvr>
                                        <p:cTn id="10" dur="2000" fill="hold"/>
                                        <p:tgtEl>
                                          <p:spTgt spid="3">
                                            <p:txEl>
                                              <p:pRg st="2" end="2"/>
                                            </p:txEl>
                                          </p:spTgt>
                                        </p:tgtEl>
                                        <p:attrNameLst>
                                          <p:attrName>r</p:attrName>
                                        </p:attrNameLst>
                                      </p:cBhvr>
                                    </p:animRot>
                                  </p:childTnLst>
                                </p:cTn>
                              </p:par>
                              <p:par>
                                <p:cTn id="11" presetID="8" presetClass="emph" presetSubtype="0" fill="hold" nodeType="withEffect">
                                  <p:stCondLst>
                                    <p:cond delay="0"/>
                                  </p:stCondLst>
                                  <p:childTnLst>
                                    <p:animRot by="21600000">
                                      <p:cBhvr>
                                        <p:cTn id="12" dur="2000" fill="hold"/>
                                        <p:tgtEl>
                                          <p:spTgt spid="3">
                                            <p:txEl>
                                              <p:pRg st="3" end="3"/>
                                            </p:txEl>
                                          </p:spTgt>
                                        </p:tgtEl>
                                        <p:attrNameLst>
                                          <p:attrName>r</p:attrName>
                                        </p:attrNameLst>
                                      </p:cBhvr>
                                    </p:animRot>
                                  </p:childTnLst>
                                </p:cTn>
                              </p:par>
                              <p:par>
                                <p:cTn id="13" presetID="8" presetClass="emph" presetSubtype="0" fill="hold" nodeType="withEffect">
                                  <p:stCondLst>
                                    <p:cond delay="0"/>
                                  </p:stCondLst>
                                  <p:childTnLst>
                                    <p:animRot by="21600000">
                                      <p:cBhvr>
                                        <p:cTn id="14" dur="2000" fill="hold"/>
                                        <p:tgtEl>
                                          <p:spTgt spid="3">
                                            <p:txEl>
                                              <p:pRg st="4" end="4"/>
                                            </p:txEl>
                                          </p:spTgt>
                                        </p:tgtEl>
                                        <p:attrNameLst>
                                          <p:attrName>r</p:attrName>
                                        </p:attrNameLst>
                                      </p:cBhvr>
                                    </p:animRot>
                                  </p:childTnLst>
                                </p:cTn>
                              </p:par>
                              <p:par>
                                <p:cTn id="15" presetID="8" presetClass="emph" presetSubtype="0" fill="hold" nodeType="withEffect">
                                  <p:stCondLst>
                                    <p:cond delay="0"/>
                                  </p:stCondLst>
                                  <p:childTnLst>
                                    <p:animRot by="21600000">
                                      <p:cBhvr>
                                        <p:cTn id="16" dur="2000" fill="hold"/>
                                        <p:tgtEl>
                                          <p:spTgt spid="3">
                                            <p:txEl>
                                              <p:pRg st="5" end="5"/>
                                            </p:txEl>
                                          </p:spTgt>
                                        </p:tgtEl>
                                        <p:attrNameLst>
                                          <p:attrName>r</p:attrName>
                                        </p:attrNameLst>
                                      </p:cBhvr>
                                    </p:animRot>
                                  </p:childTnLst>
                                </p:cTn>
                              </p:par>
                              <p:par>
                                <p:cTn id="17" presetID="8" presetClass="emph" presetSubtype="0" fill="hold" nodeType="withEffect">
                                  <p:stCondLst>
                                    <p:cond delay="0"/>
                                  </p:stCondLst>
                                  <p:childTnLst>
                                    <p:animRot by="21600000">
                                      <p:cBhvr>
                                        <p:cTn id="18" dur="2000" fill="hold"/>
                                        <p:tgtEl>
                                          <p:spTgt spid="3">
                                            <p:txEl>
                                              <p:pRg st="6" end="6"/>
                                            </p:txEl>
                                          </p:spTgt>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8" presetClass="emph" presetSubtype="0" fill="hold" grpId="0" nodeType="clickEffect">
                                  <p:stCondLst>
                                    <p:cond delay="0"/>
                                  </p:stCondLst>
                                  <p:childTnLst>
                                    <p:animRot by="21600000">
                                      <p:cBhvr>
                                        <p:cTn id="22" dur="2000" fill="hold"/>
                                        <p:tgtEl>
                                          <p:spTgt spid="2"/>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8" presetClass="emph" presetSubtype="0" fill="hold" nodeType="clickEffect">
                                  <p:stCondLst>
                                    <p:cond delay="0"/>
                                  </p:stCondLst>
                                  <p:childTnLst>
                                    <p:animRot by="21600000">
                                      <p:cBhvr>
                                        <p:cTn id="26" dur="2000" fill="hold"/>
                                        <p:tgtEl>
                                          <p:spTgt spid="3">
                                            <p:txEl>
                                              <p:pRg st="0" end="0"/>
                                            </p:txEl>
                                          </p:spTgt>
                                        </p:tgtEl>
                                        <p:attrNameLst>
                                          <p:attrName>r</p:attrName>
                                        </p:attrNameLst>
                                      </p:cBhvr>
                                    </p:animRot>
                                  </p:childTnLst>
                                </p:cTn>
                              </p:par>
                              <p:par>
                                <p:cTn id="27" presetID="8" presetClass="emph" presetSubtype="0" fill="hold" nodeType="withEffect">
                                  <p:stCondLst>
                                    <p:cond delay="0"/>
                                  </p:stCondLst>
                                  <p:childTnLst>
                                    <p:animRot by="21600000">
                                      <p:cBhvr>
                                        <p:cTn id="28" dur="2000" fill="hold"/>
                                        <p:tgtEl>
                                          <p:spTgt spid="3">
                                            <p:txEl>
                                              <p:pRg st="1" end="1"/>
                                            </p:txEl>
                                          </p:spTgt>
                                        </p:tgtEl>
                                        <p:attrNameLst>
                                          <p:attrName>r</p:attrName>
                                        </p:attrNameLst>
                                      </p:cBhvr>
                                    </p:animRot>
                                  </p:childTnLst>
                                </p:cTn>
                              </p:par>
                              <p:par>
                                <p:cTn id="29" presetID="8" presetClass="emph" presetSubtype="0" fill="hold" nodeType="withEffect">
                                  <p:stCondLst>
                                    <p:cond delay="0"/>
                                  </p:stCondLst>
                                  <p:childTnLst>
                                    <p:animRot by="21600000">
                                      <p:cBhvr>
                                        <p:cTn id="30" dur="2000" fill="hold"/>
                                        <p:tgtEl>
                                          <p:spTgt spid="3">
                                            <p:txEl>
                                              <p:pRg st="2" end="2"/>
                                            </p:txEl>
                                          </p:spTgt>
                                        </p:tgtEl>
                                        <p:attrNameLst>
                                          <p:attrName>r</p:attrName>
                                        </p:attrNameLst>
                                      </p:cBhvr>
                                    </p:animRot>
                                  </p:childTnLst>
                                </p:cTn>
                              </p:par>
                              <p:par>
                                <p:cTn id="31" presetID="8" presetClass="emph" presetSubtype="0" fill="hold" nodeType="withEffect">
                                  <p:stCondLst>
                                    <p:cond delay="0"/>
                                  </p:stCondLst>
                                  <p:childTnLst>
                                    <p:animRot by="21600000">
                                      <p:cBhvr>
                                        <p:cTn id="32" dur="2000" fill="hold"/>
                                        <p:tgtEl>
                                          <p:spTgt spid="3">
                                            <p:txEl>
                                              <p:pRg st="3" end="3"/>
                                            </p:txEl>
                                          </p:spTgt>
                                        </p:tgtEl>
                                        <p:attrNameLst>
                                          <p:attrName>r</p:attrName>
                                        </p:attrNameLst>
                                      </p:cBhvr>
                                    </p:animRot>
                                  </p:childTnLst>
                                </p:cTn>
                              </p:par>
                              <p:par>
                                <p:cTn id="33" presetID="8" presetClass="emph" presetSubtype="0" fill="hold" nodeType="withEffect">
                                  <p:stCondLst>
                                    <p:cond delay="0"/>
                                  </p:stCondLst>
                                  <p:childTnLst>
                                    <p:animRot by="21600000">
                                      <p:cBhvr>
                                        <p:cTn id="34" dur="2000" fill="hold"/>
                                        <p:tgtEl>
                                          <p:spTgt spid="3">
                                            <p:txEl>
                                              <p:pRg st="4" end="4"/>
                                            </p:txEl>
                                          </p:spTgt>
                                        </p:tgtEl>
                                        <p:attrNameLst>
                                          <p:attrName>r</p:attrName>
                                        </p:attrNameLst>
                                      </p:cBhvr>
                                    </p:animRot>
                                  </p:childTnLst>
                                </p:cTn>
                              </p:par>
                              <p:par>
                                <p:cTn id="35" presetID="8" presetClass="emph" presetSubtype="0" fill="hold" nodeType="withEffect">
                                  <p:stCondLst>
                                    <p:cond delay="0"/>
                                  </p:stCondLst>
                                  <p:childTnLst>
                                    <p:animRot by="21600000">
                                      <p:cBhvr>
                                        <p:cTn id="36" dur="2000" fill="hold"/>
                                        <p:tgtEl>
                                          <p:spTgt spid="3">
                                            <p:txEl>
                                              <p:pRg st="5" end="5"/>
                                            </p:txEl>
                                          </p:spTgt>
                                        </p:tgtEl>
                                        <p:attrNameLst>
                                          <p:attrName>r</p:attrName>
                                        </p:attrNameLst>
                                      </p:cBhvr>
                                    </p:animRot>
                                  </p:childTnLst>
                                </p:cTn>
                              </p:par>
                              <p:par>
                                <p:cTn id="37" presetID="8" presetClass="emph" presetSubtype="0" fill="hold" nodeType="withEffect">
                                  <p:stCondLst>
                                    <p:cond delay="0"/>
                                  </p:stCondLst>
                                  <p:childTnLst>
                                    <p:animRot by="21600000">
                                      <p:cBhvr>
                                        <p:cTn id="38" dur="2000" fill="hold"/>
                                        <p:tgtEl>
                                          <p:spTgt spid="3">
                                            <p:txEl>
                                              <p:pRg st="6" end="6"/>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3162304-DA60-4C31-9E2B-E22F8DA75F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2582693"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C4AE1EFF-264A-4A42-BEA1-0E875F40D7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61898" y="758952"/>
            <a:ext cx="288036"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9" name="Rectangle 8">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2000"/>
            <a:ext cx="3156366"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TextBox 6"/>
          <p:cNvSpPr txBox="1"/>
          <p:nvPr/>
        </p:nvSpPr>
        <p:spPr>
          <a:xfrm>
            <a:off x="370695" y="1683144"/>
            <a:ext cx="2081191" cy="3491712"/>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3600" b="1" spc="-60">
                <a:solidFill>
                  <a:srgbClr val="FFFFFF"/>
                </a:solidFill>
                <a:latin typeface="+mj-lt"/>
                <a:ea typeface="+mj-ea"/>
                <a:cs typeface="+mj-cs"/>
              </a:rPr>
              <a:t>সিসিটিভি এর ধারণা</a:t>
            </a:r>
          </a:p>
        </p:txBody>
      </p:sp>
      <p:sp>
        <p:nvSpPr>
          <p:cNvPr id="4" name="TextBox 3"/>
          <p:cNvSpPr txBox="1"/>
          <p:nvPr/>
        </p:nvSpPr>
        <p:spPr>
          <a:xfrm>
            <a:off x="3271204" y="1683143"/>
            <a:ext cx="4970533" cy="3491713"/>
          </a:xfrm>
          <a:prstGeom prst="rect">
            <a:avLst/>
          </a:prstGeom>
        </p:spPr>
        <p:txBody>
          <a:bodyPr vert="horz" lIns="91440" tIns="45720" rIns="91440" bIns="45720" rtlCol="0" anchor="ctr">
            <a:normAutofit/>
          </a:bodyPr>
          <a:lstStyle/>
          <a:p>
            <a:pPr indent="-182880" defTabSz="914400">
              <a:lnSpc>
                <a:spcPct val="90000"/>
              </a:lnSpc>
              <a:spcBef>
                <a:spcPts val="1000"/>
              </a:spcBef>
              <a:buClr>
                <a:schemeClr val="accent1"/>
              </a:buClr>
              <a:buSzPct val="80000"/>
              <a:buFont typeface="Wingdings 2" pitchFamily="18" charset="2"/>
              <a:buChar char=""/>
            </a:pPr>
            <a:r>
              <a:rPr lang="en-US">
                <a:solidFill>
                  <a:schemeClr val="tx1">
                    <a:lumMod val="65000"/>
                    <a:lumOff val="35000"/>
                  </a:schemeClr>
                </a:solidFill>
              </a:rPr>
              <a:t>সিসিটিভি মানে ক্লোজ সার্কিট টেলিভিশন এবং এটি সাধারণত ভিডিও নজরদারি হিসাবে পরিচিত। "ক্লোজড-সার্কিট" অর্থ সম্প্রচারগুলো সাধারণত "নিয়মিত" টিভির বিপরীতে সীমিত সংখ্যক মনিটরে প্রেরণ করা হয়, যা সর্বসাধারণের কাছে প্রচারিত হয়। সিসিটিভি সুরক্ষা সিস্টেমে মনিটর এবং ক্যামেরা রয়েছে যা লাইভ ইভেন্টগুলো দেখার অনুমতি দেয় এবং সেইসাথে রেকর্ডারগুলোযা পরে ব্যবহারের জন্য ফুটেজ সংরক্ষণাগারভুক্ত করে।</a:t>
            </a:r>
          </a:p>
        </p:txBody>
      </p:sp>
      <p:sp>
        <p:nvSpPr>
          <p:cNvPr id="11" name="Freeform: Shape 10">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8392887" y="1056875"/>
            <a:ext cx="75111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17317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3162304-DA60-4C31-9E2B-E22F8DA75F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2582693"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C4AE1EFF-264A-4A42-BEA1-0E875F40D7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61898" y="758952"/>
            <a:ext cx="288036"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6" name="Rectangle 5">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8179482"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extBox 1"/>
          <p:cNvSpPr txBox="1"/>
          <p:nvPr/>
        </p:nvSpPr>
        <p:spPr>
          <a:xfrm>
            <a:off x="1200565" y="1087374"/>
            <a:ext cx="6737617" cy="1000978"/>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3600" spc="-60">
                <a:solidFill>
                  <a:srgbClr val="FFFFFF"/>
                </a:solidFill>
                <a:latin typeface="+mj-lt"/>
                <a:ea typeface="+mj-ea"/>
                <a:cs typeface="+mj-cs"/>
              </a:rPr>
              <a:t>সিসিটিভি সিস্টেম মূলত দুই প্রকার</a:t>
            </a:r>
          </a:p>
        </p:txBody>
      </p:sp>
      <p:sp>
        <p:nvSpPr>
          <p:cNvPr id="8" name="Rectangle 7">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60899" y="758952"/>
            <a:ext cx="889035"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 y="2526526"/>
            <a:ext cx="877276"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1" name="Rectangle 20">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9264" y="2526526"/>
            <a:ext cx="8190670"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4" name="TextBox 3"/>
          <p:cNvSpPr txBox="1"/>
          <p:nvPr/>
        </p:nvSpPr>
        <p:spPr>
          <a:xfrm>
            <a:off x="1200564" y="2535446"/>
            <a:ext cx="6737617" cy="3554457"/>
          </a:xfrm>
          <a:prstGeom prst="rect">
            <a:avLst/>
          </a:prstGeom>
        </p:spPr>
        <p:txBody>
          <a:bodyPr vert="horz" lIns="91440" tIns="45720" rIns="91440" bIns="45720" rtlCol="0" anchor="ctr">
            <a:normAutofit/>
          </a:bodyPr>
          <a:lstStyle/>
          <a:p>
            <a:pPr indent="-182880" defTabSz="914400">
              <a:lnSpc>
                <a:spcPct val="90000"/>
              </a:lnSpc>
              <a:spcBef>
                <a:spcPts val="1000"/>
              </a:spcBef>
              <a:buClr>
                <a:schemeClr val="accent1"/>
              </a:buClr>
              <a:buSzPct val="80000"/>
              <a:buFont typeface="Wingdings 2" pitchFamily="18" charset="2"/>
              <a:buChar char=""/>
            </a:pPr>
            <a:endParaRPr lang="en-US"/>
          </a:p>
          <a:p>
            <a:pPr indent="-182880" defTabSz="914400">
              <a:lnSpc>
                <a:spcPct val="90000"/>
              </a:lnSpc>
              <a:spcBef>
                <a:spcPts val="1000"/>
              </a:spcBef>
              <a:buClr>
                <a:schemeClr val="accent1"/>
              </a:buClr>
              <a:buSzPct val="80000"/>
              <a:buFont typeface="Wingdings 2" pitchFamily="18" charset="2"/>
              <a:buChar char=""/>
            </a:pPr>
            <a:r>
              <a:rPr lang="en-US"/>
              <a:t>১। নেটওয়ার্ক ভিডিও রেকর্ডার (NVR)</a:t>
            </a:r>
          </a:p>
          <a:p>
            <a:pPr indent="-182880" defTabSz="914400">
              <a:lnSpc>
                <a:spcPct val="90000"/>
              </a:lnSpc>
              <a:spcBef>
                <a:spcPts val="1000"/>
              </a:spcBef>
              <a:buClr>
                <a:schemeClr val="accent1"/>
              </a:buClr>
              <a:buSzPct val="80000"/>
              <a:buFont typeface="Wingdings 2" pitchFamily="18" charset="2"/>
              <a:buChar char=""/>
            </a:pPr>
            <a:r>
              <a:rPr lang="en-US"/>
              <a:t>২। ডিজিটাল ভিডিও রেকর্ডার (DVR)</a:t>
            </a:r>
          </a:p>
        </p:txBody>
      </p:sp>
    </p:spTree>
    <p:extLst>
      <p:ext uri="{BB962C8B-B14F-4D97-AF65-F5344CB8AC3E}">
        <p14:creationId xmlns:p14="http://schemas.microsoft.com/office/powerpoint/2010/main" val="830891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barn(inVertical)">
                                      <p:cBhvr>
                                        <p:cTn id="13" dur="500"/>
                                        <p:tgtEl>
                                          <p:spTgt spid="4">
                                            <p:txEl>
                                              <p:pRg st="1" end="1"/>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4">
                                            <p:txEl>
                                              <p:pRg st="2" end="2"/>
                                            </p:txEl>
                                          </p:spTgt>
                                        </p:tgtEl>
                                        <p:attrNameLst>
                                          <p:attrName>style.visibility</p:attrName>
                                        </p:attrNameLst>
                                      </p:cBhvr>
                                      <p:to>
                                        <p:strVal val="visible"/>
                                      </p:to>
                                    </p:set>
                                    <p:animEffect transition="in" filter="barn(inVertical)">
                                      <p:cBhvr>
                                        <p:cTn id="16"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3162304-DA60-4C31-9E2B-E22F8DA75F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2582693"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C4AE1EFF-264A-4A42-BEA1-0E875F40D7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61898" y="758952"/>
            <a:ext cx="288036"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6" name="Rectangle 5">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2000"/>
            <a:ext cx="3156366"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Box 2"/>
          <p:cNvSpPr txBox="1"/>
          <p:nvPr/>
        </p:nvSpPr>
        <p:spPr>
          <a:xfrm>
            <a:off x="370695" y="1683144"/>
            <a:ext cx="2081191" cy="3491712"/>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3600" spc="-60">
                <a:solidFill>
                  <a:srgbClr val="FFFFFF"/>
                </a:solidFill>
                <a:latin typeface="+mj-lt"/>
                <a:ea typeface="+mj-ea"/>
                <a:cs typeface="+mj-cs"/>
              </a:rPr>
              <a:t>সিসিটিভি সিস্টেমে ব্যবহৃত ইকুইপমেন্টসমূহ</a:t>
            </a:r>
          </a:p>
        </p:txBody>
      </p:sp>
      <p:sp>
        <p:nvSpPr>
          <p:cNvPr id="4" name="TextBox 3"/>
          <p:cNvSpPr txBox="1"/>
          <p:nvPr/>
        </p:nvSpPr>
        <p:spPr>
          <a:xfrm>
            <a:off x="3271204" y="1683143"/>
            <a:ext cx="4970533" cy="3491713"/>
          </a:xfrm>
          <a:prstGeom prst="rect">
            <a:avLst/>
          </a:prstGeom>
        </p:spPr>
        <p:txBody>
          <a:bodyPr vert="horz" lIns="91440" tIns="45720" rIns="91440" bIns="45720" rtlCol="0" anchor="ctr">
            <a:normAutofit/>
          </a:bodyPr>
          <a:lstStyle/>
          <a:p>
            <a:pPr indent="-182880" defTabSz="914400">
              <a:lnSpc>
                <a:spcPct val="90000"/>
              </a:lnSpc>
              <a:spcBef>
                <a:spcPts val="1000"/>
              </a:spcBef>
              <a:buClr>
                <a:schemeClr val="accent1"/>
              </a:buClr>
              <a:buSzPct val="80000"/>
              <a:buFont typeface="Wingdings 2" pitchFamily="18" charset="2"/>
              <a:buChar char=""/>
            </a:pPr>
            <a:r>
              <a:rPr lang="en-US" sz="1000">
                <a:solidFill>
                  <a:schemeClr val="tx1">
                    <a:lumMod val="65000"/>
                    <a:lumOff val="35000"/>
                  </a:schemeClr>
                </a:solidFill>
              </a:rPr>
              <a:t>সিসিটিভি সিস্টেমে ব্যবহৃত ইকুইপমেন্টসমূহনিচে দেয়া হলো-</a:t>
            </a:r>
          </a:p>
          <a:p>
            <a:pPr indent="-182880" defTabSz="914400">
              <a:lnSpc>
                <a:spcPct val="90000"/>
              </a:lnSpc>
              <a:spcBef>
                <a:spcPts val="1000"/>
              </a:spcBef>
              <a:buClr>
                <a:schemeClr val="accent1"/>
              </a:buClr>
              <a:buSzPct val="80000"/>
              <a:buFont typeface="Wingdings 2" pitchFamily="18" charset="2"/>
              <a:buChar char=""/>
            </a:pPr>
            <a:r>
              <a:rPr lang="en-US" sz="1000">
                <a:solidFill>
                  <a:schemeClr val="tx1">
                    <a:lumMod val="65000"/>
                    <a:lumOff val="35000"/>
                  </a:schemeClr>
                </a:solidFill>
              </a:rPr>
              <a:t># ক্যামেরা (বুলেট, গম্বুজ বা পিটিজেড ক্যামেরা)</a:t>
            </a:r>
          </a:p>
          <a:p>
            <a:pPr indent="-182880" defTabSz="914400">
              <a:lnSpc>
                <a:spcPct val="90000"/>
              </a:lnSpc>
              <a:spcBef>
                <a:spcPts val="1000"/>
              </a:spcBef>
              <a:buClr>
                <a:schemeClr val="accent1"/>
              </a:buClr>
              <a:buSzPct val="80000"/>
              <a:buFont typeface="Wingdings 2" pitchFamily="18" charset="2"/>
              <a:buChar char=""/>
            </a:pPr>
            <a:r>
              <a:rPr lang="en-US" sz="1000">
                <a:solidFill>
                  <a:schemeClr val="tx1">
                    <a:lumMod val="65000"/>
                    <a:lumOff val="35000"/>
                  </a:schemeClr>
                </a:solidFill>
              </a:rPr>
              <a:t># লেন্স </a:t>
            </a:r>
          </a:p>
          <a:p>
            <a:pPr indent="-182880" defTabSz="914400">
              <a:lnSpc>
                <a:spcPct val="90000"/>
              </a:lnSpc>
              <a:spcBef>
                <a:spcPts val="1000"/>
              </a:spcBef>
              <a:buClr>
                <a:schemeClr val="accent1"/>
              </a:buClr>
              <a:buSzPct val="80000"/>
              <a:buFont typeface="Wingdings 2" pitchFamily="18" charset="2"/>
              <a:buChar char=""/>
            </a:pPr>
            <a:r>
              <a:rPr lang="en-US" sz="1000">
                <a:solidFill>
                  <a:schemeClr val="tx1">
                    <a:lumMod val="65000"/>
                    <a:lumOff val="35000"/>
                  </a:schemeClr>
                </a:solidFill>
              </a:rPr>
              <a:t># ক্যামেরা ইমেজ সেন্সর</a:t>
            </a:r>
          </a:p>
          <a:p>
            <a:pPr indent="-182880" defTabSz="914400">
              <a:lnSpc>
                <a:spcPct val="90000"/>
              </a:lnSpc>
              <a:spcBef>
                <a:spcPts val="1000"/>
              </a:spcBef>
              <a:buClr>
                <a:schemeClr val="accent1"/>
              </a:buClr>
              <a:buSzPct val="80000"/>
              <a:buFont typeface="Wingdings 2" pitchFamily="18" charset="2"/>
              <a:buChar char=""/>
            </a:pPr>
            <a:r>
              <a:rPr lang="en-US" sz="1000">
                <a:solidFill>
                  <a:schemeClr val="tx1">
                    <a:lumMod val="65000"/>
                    <a:lumOff val="35000"/>
                  </a:schemeClr>
                </a:solidFill>
              </a:rPr>
              <a:t># মাউন্টিং এবং কভার</a:t>
            </a:r>
          </a:p>
          <a:p>
            <a:pPr indent="-182880" defTabSz="914400">
              <a:lnSpc>
                <a:spcPct val="90000"/>
              </a:lnSpc>
              <a:spcBef>
                <a:spcPts val="1000"/>
              </a:spcBef>
              <a:buClr>
                <a:schemeClr val="accent1"/>
              </a:buClr>
              <a:buSzPct val="80000"/>
              <a:buFont typeface="Wingdings 2" pitchFamily="18" charset="2"/>
              <a:buChar char=""/>
            </a:pPr>
            <a:r>
              <a:rPr lang="en-US" sz="1000">
                <a:solidFill>
                  <a:schemeClr val="tx1">
                    <a:lumMod val="65000"/>
                    <a:lumOff val="35000"/>
                  </a:schemeClr>
                </a:solidFill>
              </a:rPr>
              <a:t># যোগাযোগ মাধ্যম যেমন তারগুলো</a:t>
            </a:r>
          </a:p>
          <a:p>
            <a:pPr indent="-182880" defTabSz="914400">
              <a:lnSpc>
                <a:spcPct val="90000"/>
              </a:lnSpc>
              <a:spcBef>
                <a:spcPts val="1000"/>
              </a:spcBef>
              <a:buClr>
                <a:schemeClr val="accent1"/>
              </a:buClr>
              <a:buSzPct val="80000"/>
              <a:buFont typeface="Wingdings 2" pitchFamily="18" charset="2"/>
              <a:buChar char=""/>
            </a:pPr>
            <a:r>
              <a:rPr lang="en-US" sz="1000">
                <a:solidFill>
                  <a:schemeClr val="tx1">
                    <a:lumMod val="65000"/>
                    <a:lumOff val="35000"/>
                  </a:schemeClr>
                </a:solidFill>
              </a:rPr>
              <a:t># বিদ্যুৎ সরবরাহ এবং পাওয়ার</a:t>
            </a:r>
          </a:p>
          <a:p>
            <a:pPr indent="-182880" defTabSz="914400">
              <a:lnSpc>
                <a:spcPct val="90000"/>
              </a:lnSpc>
              <a:spcBef>
                <a:spcPts val="1000"/>
              </a:spcBef>
              <a:buClr>
                <a:schemeClr val="accent1"/>
              </a:buClr>
              <a:buSzPct val="80000"/>
              <a:buFont typeface="Wingdings 2" pitchFamily="18" charset="2"/>
              <a:buChar char=""/>
            </a:pPr>
            <a:r>
              <a:rPr lang="en-US" sz="1000">
                <a:solidFill>
                  <a:schemeClr val="tx1">
                    <a:lumMod val="65000"/>
                    <a:lumOff val="35000"/>
                  </a:schemeClr>
                </a:solidFill>
              </a:rPr>
              <a:t># স্যুইচিং এবং সিনক্রোনাইজারস</a:t>
            </a:r>
          </a:p>
          <a:p>
            <a:pPr indent="-182880" defTabSz="914400">
              <a:lnSpc>
                <a:spcPct val="90000"/>
              </a:lnSpc>
              <a:spcBef>
                <a:spcPts val="1000"/>
              </a:spcBef>
              <a:buClr>
                <a:schemeClr val="accent1"/>
              </a:buClr>
              <a:buSzPct val="80000"/>
              <a:buFont typeface="Wingdings 2" pitchFamily="18" charset="2"/>
              <a:buChar char=""/>
            </a:pPr>
            <a:r>
              <a:rPr lang="en-US" sz="1000">
                <a:solidFill>
                  <a:schemeClr val="tx1">
                    <a:lumMod val="65000"/>
                    <a:lumOff val="35000"/>
                  </a:schemeClr>
                </a:solidFill>
              </a:rPr>
              <a:t># মনিটর</a:t>
            </a:r>
          </a:p>
          <a:p>
            <a:pPr indent="-182880" defTabSz="914400">
              <a:lnSpc>
                <a:spcPct val="90000"/>
              </a:lnSpc>
              <a:spcBef>
                <a:spcPts val="1000"/>
              </a:spcBef>
              <a:buClr>
                <a:schemeClr val="accent1"/>
              </a:buClr>
              <a:buSzPct val="80000"/>
              <a:buFont typeface="Wingdings 2" pitchFamily="18" charset="2"/>
              <a:buChar char=""/>
            </a:pPr>
            <a:r>
              <a:rPr lang="en-US" sz="1000">
                <a:solidFill>
                  <a:schemeClr val="tx1">
                    <a:lumMod val="65000"/>
                    <a:lumOff val="35000"/>
                  </a:schemeClr>
                </a:solidFill>
              </a:rPr>
              <a:t># ভিডিও ক্যাসেট রেকর্ডার</a:t>
            </a:r>
          </a:p>
          <a:p>
            <a:pPr indent="-182880" defTabSz="914400">
              <a:lnSpc>
                <a:spcPct val="90000"/>
              </a:lnSpc>
              <a:spcBef>
                <a:spcPts val="1000"/>
              </a:spcBef>
              <a:buClr>
                <a:schemeClr val="accent1"/>
              </a:buClr>
              <a:buSzPct val="80000"/>
              <a:buFont typeface="Wingdings 2" pitchFamily="18" charset="2"/>
              <a:buChar char=""/>
            </a:pPr>
            <a:r>
              <a:rPr lang="en-US" sz="1000">
                <a:solidFill>
                  <a:schemeClr val="tx1">
                    <a:lumMod val="65000"/>
                    <a:lumOff val="35000"/>
                  </a:schemeClr>
                </a:solidFill>
              </a:rPr>
              <a:t># রাউটার</a:t>
            </a:r>
          </a:p>
          <a:p>
            <a:pPr indent="-182880" defTabSz="914400">
              <a:lnSpc>
                <a:spcPct val="90000"/>
              </a:lnSpc>
              <a:spcBef>
                <a:spcPts val="1000"/>
              </a:spcBef>
              <a:buClr>
                <a:schemeClr val="accent1"/>
              </a:buClr>
              <a:buSzPct val="80000"/>
              <a:buFont typeface="Wingdings 2" pitchFamily="18" charset="2"/>
              <a:buChar char=""/>
            </a:pPr>
            <a:r>
              <a:rPr lang="en-US" sz="1000">
                <a:solidFill>
                  <a:schemeClr val="tx1">
                    <a:lumMod val="65000"/>
                    <a:lumOff val="35000"/>
                  </a:schemeClr>
                </a:solidFill>
              </a:rPr>
              <a:t># ক্যাবল</a:t>
            </a:r>
          </a:p>
          <a:p>
            <a:pPr indent="-182880" defTabSz="914400">
              <a:lnSpc>
                <a:spcPct val="90000"/>
              </a:lnSpc>
              <a:spcBef>
                <a:spcPts val="1000"/>
              </a:spcBef>
              <a:buClr>
                <a:schemeClr val="accent1"/>
              </a:buClr>
              <a:buSzPct val="80000"/>
              <a:buFont typeface="Wingdings 2" pitchFamily="18" charset="2"/>
              <a:buChar char=""/>
            </a:pPr>
            <a:r>
              <a:rPr lang="en-US" sz="1000">
                <a:solidFill>
                  <a:schemeClr val="tx1">
                    <a:lumMod val="65000"/>
                    <a:lumOff val="35000"/>
                  </a:schemeClr>
                </a:solidFill>
              </a:rPr>
              <a:t># ডিভিআর বা এনভিআর</a:t>
            </a:r>
          </a:p>
        </p:txBody>
      </p:sp>
      <p:sp>
        <p:nvSpPr>
          <p:cNvPr id="8" name="Freeform: Shape 7">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8392887" y="1056875"/>
            <a:ext cx="75111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26204031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1000"/>
                                        <p:tgtEl>
                                          <p:spTgt spid="4">
                                            <p:txEl>
                                              <p:pRg st="1" end="1"/>
                                            </p:txEl>
                                          </p:spTgt>
                                        </p:tgtEl>
                                      </p:cBhvr>
                                    </p:animEffect>
                                    <p:anim calcmode="lin" valueType="num">
                                      <p:cBhvr>
                                        <p:cTn id="1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1" end="1"/>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1000"/>
                                        <p:tgtEl>
                                          <p:spTgt spid="4">
                                            <p:txEl>
                                              <p:pRg st="2" end="2"/>
                                            </p:txEl>
                                          </p:spTgt>
                                        </p:tgtEl>
                                      </p:cBhvr>
                                    </p:animEffect>
                                    <p:anim calcmode="lin" valueType="num">
                                      <p:cBhvr>
                                        <p:cTn id="2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2" end="2"/>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1000"/>
                                        <p:tgtEl>
                                          <p:spTgt spid="4">
                                            <p:txEl>
                                              <p:pRg st="3" end="3"/>
                                            </p:txEl>
                                          </p:spTgt>
                                        </p:tgtEl>
                                      </p:cBhvr>
                                    </p:animEffect>
                                    <p:anim calcmode="lin" valueType="num">
                                      <p:cBhvr>
                                        <p:cTn id="2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3" end="3"/>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fade">
                                      <p:cBhvr>
                                        <p:cTn id="32" dur="1000"/>
                                        <p:tgtEl>
                                          <p:spTgt spid="4">
                                            <p:txEl>
                                              <p:pRg st="4" end="4"/>
                                            </p:txEl>
                                          </p:spTgt>
                                        </p:tgtEl>
                                      </p:cBhvr>
                                    </p:animEffect>
                                    <p:anim calcmode="lin" valueType="num">
                                      <p:cBhvr>
                                        <p:cTn id="3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4" dur="1000" fill="hold"/>
                                        <p:tgtEl>
                                          <p:spTgt spid="4">
                                            <p:txEl>
                                              <p:pRg st="4" end="4"/>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fade">
                                      <p:cBhvr>
                                        <p:cTn id="37" dur="1000"/>
                                        <p:tgtEl>
                                          <p:spTgt spid="4">
                                            <p:txEl>
                                              <p:pRg st="5" end="5"/>
                                            </p:txEl>
                                          </p:spTgt>
                                        </p:tgtEl>
                                      </p:cBhvr>
                                    </p:animEffect>
                                    <p:anim calcmode="lin" valueType="num">
                                      <p:cBhvr>
                                        <p:cTn id="3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4">
                                            <p:txEl>
                                              <p:pRg st="5" end="5"/>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animEffect transition="in" filter="fade">
                                      <p:cBhvr>
                                        <p:cTn id="47" dur="1000"/>
                                        <p:tgtEl>
                                          <p:spTgt spid="4">
                                            <p:txEl>
                                              <p:pRg st="7" end="7"/>
                                            </p:txEl>
                                          </p:spTgt>
                                        </p:tgtEl>
                                      </p:cBhvr>
                                    </p:animEffect>
                                    <p:anim calcmode="lin" valueType="num">
                                      <p:cBhvr>
                                        <p:cTn id="48"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9" dur="1000" fill="hold"/>
                                        <p:tgtEl>
                                          <p:spTgt spid="4">
                                            <p:txEl>
                                              <p:pRg st="7" end="7"/>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4">
                                            <p:txEl>
                                              <p:pRg st="8" end="8"/>
                                            </p:txEl>
                                          </p:spTgt>
                                        </p:tgtEl>
                                        <p:attrNameLst>
                                          <p:attrName>style.visibility</p:attrName>
                                        </p:attrNameLst>
                                      </p:cBhvr>
                                      <p:to>
                                        <p:strVal val="visible"/>
                                      </p:to>
                                    </p:set>
                                    <p:animEffect transition="in" filter="fade">
                                      <p:cBhvr>
                                        <p:cTn id="52" dur="1000"/>
                                        <p:tgtEl>
                                          <p:spTgt spid="4">
                                            <p:txEl>
                                              <p:pRg st="8" end="8"/>
                                            </p:txEl>
                                          </p:spTgt>
                                        </p:tgtEl>
                                      </p:cBhvr>
                                    </p:animEffect>
                                    <p:anim calcmode="lin" valueType="num">
                                      <p:cBhvr>
                                        <p:cTn id="53"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4" dur="1000" fill="hold"/>
                                        <p:tgtEl>
                                          <p:spTgt spid="4">
                                            <p:txEl>
                                              <p:pRg st="8" end="8"/>
                                            </p:txEl>
                                          </p:spTgt>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4">
                                            <p:txEl>
                                              <p:pRg st="9" end="9"/>
                                            </p:txEl>
                                          </p:spTgt>
                                        </p:tgtEl>
                                        <p:attrNameLst>
                                          <p:attrName>style.visibility</p:attrName>
                                        </p:attrNameLst>
                                      </p:cBhvr>
                                      <p:to>
                                        <p:strVal val="visible"/>
                                      </p:to>
                                    </p:set>
                                    <p:animEffect transition="in" filter="fade">
                                      <p:cBhvr>
                                        <p:cTn id="57" dur="1000"/>
                                        <p:tgtEl>
                                          <p:spTgt spid="4">
                                            <p:txEl>
                                              <p:pRg st="9" end="9"/>
                                            </p:txEl>
                                          </p:spTgt>
                                        </p:tgtEl>
                                      </p:cBhvr>
                                    </p:animEffect>
                                    <p:anim calcmode="lin" valueType="num">
                                      <p:cBhvr>
                                        <p:cTn id="58"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9" dur="1000" fill="hold"/>
                                        <p:tgtEl>
                                          <p:spTgt spid="4">
                                            <p:txEl>
                                              <p:pRg st="9" end="9"/>
                                            </p:txEl>
                                          </p:spTgt>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4">
                                            <p:txEl>
                                              <p:pRg st="10" end="10"/>
                                            </p:txEl>
                                          </p:spTgt>
                                        </p:tgtEl>
                                        <p:attrNameLst>
                                          <p:attrName>style.visibility</p:attrName>
                                        </p:attrNameLst>
                                      </p:cBhvr>
                                      <p:to>
                                        <p:strVal val="visible"/>
                                      </p:to>
                                    </p:set>
                                    <p:animEffect transition="in" filter="fade">
                                      <p:cBhvr>
                                        <p:cTn id="62" dur="1000"/>
                                        <p:tgtEl>
                                          <p:spTgt spid="4">
                                            <p:txEl>
                                              <p:pRg st="10" end="10"/>
                                            </p:txEl>
                                          </p:spTgt>
                                        </p:tgtEl>
                                      </p:cBhvr>
                                    </p:animEffect>
                                    <p:anim calcmode="lin" valueType="num">
                                      <p:cBhvr>
                                        <p:cTn id="63"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64" dur="1000" fill="hold"/>
                                        <p:tgtEl>
                                          <p:spTgt spid="4">
                                            <p:txEl>
                                              <p:pRg st="10" end="10"/>
                                            </p:txEl>
                                          </p:spTgt>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4">
                                            <p:txEl>
                                              <p:pRg st="11" end="11"/>
                                            </p:txEl>
                                          </p:spTgt>
                                        </p:tgtEl>
                                        <p:attrNameLst>
                                          <p:attrName>style.visibility</p:attrName>
                                        </p:attrNameLst>
                                      </p:cBhvr>
                                      <p:to>
                                        <p:strVal val="visible"/>
                                      </p:to>
                                    </p:set>
                                    <p:animEffect transition="in" filter="fade">
                                      <p:cBhvr>
                                        <p:cTn id="67" dur="1000"/>
                                        <p:tgtEl>
                                          <p:spTgt spid="4">
                                            <p:txEl>
                                              <p:pRg st="11" end="11"/>
                                            </p:txEl>
                                          </p:spTgt>
                                        </p:tgtEl>
                                      </p:cBhvr>
                                    </p:animEffect>
                                    <p:anim calcmode="lin" valueType="num">
                                      <p:cBhvr>
                                        <p:cTn id="68"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69" dur="1000" fill="hold"/>
                                        <p:tgtEl>
                                          <p:spTgt spid="4">
                                            <p:txEl>
                                              <p:pRg st="11" end="11"/>
                                            </p:txEl>
                                          </p:spTgt>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4">
                                            <p:txEl>
                                              <p:pRg st="12" end="12"/>
                                            </p:txEl>
                                          </p:spTgt>
                                        </p:tgtEl>
                                        <p:attrNameLst>
                                          <p:attrName>style.visibility</p:attrName>
                                        </p:attrNameLst>
                                      </p:cBhvr>
                                      <p:to>
                                        <p:strVal val="visible"/>
                                      </p:to>
                                    </p:set>
                                    <p:animEffect transition="in" filter="fade">
                                      <p:cBhvr>
                                        <p:cTn id="72" dur="1000"/>
                                        <p:tgtEl>
                                          <p:spTgt spid="4">
                                            <p:txEl>
                                              <p:pRg st="12" end="12"/>
                                            </p:txEl>
                                          </p:spTgt>
                                        </p:tgtEl>
                                      </p:cBhvr>
                                    </p:animEffect>
                                    <p:anim calcmode="lin" valueType="num">
                                      <p:cBhvr>
                                        <p:cTn id="73" dur="1000" fill="hold"/>
                                        <p:tgtEl>
                                          <p:spTgt spid="4">
                                            <p:txEl>
                                              <p:pRg st="12" end="12"/>
                                            </p:txEl>
                                          </p:spTgt>
                                        </p:tgtEl>
                                        <p:attrNameLst>
                                          <p:attrName>ppt_x</p:attrName>
                                        </p:attrNameLst>
                                      </p:cBhvr>
                                      <p:tavLst>
                                        <p:tav tm="0">
                                          <p:val>
                                            <p:strVal val="#ppt_x"/>
                                          </p:val>
                                        </p:tav>
                                        <p:tav tm="100000">
                                          <p:val>
                                            <p:strVal val="#ppt_x"/>
                                          </p:val>
                                        </p:tav>
                                      </p:tavLst>
                                    </p:anim>
                                    <p:anim calcmode="lin" valueType="num">
                                      <p:cBhvr>
                                        <p:cTn id="74" dur="1000" fill="hold"/>
                                        <p:tgtEl>
                                          <p:spTgt spid="4">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4C9EE1D-12BB-43F7-9A2A-893578DCA6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6856214"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43962A31-C54E-4762-B155-59777FED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2697" y="761999"/>
            <a:ext cx="219398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4" name="Rectangle 13">
            <a:extLst>
              <a:ext uri="{FF2B5EF4-FFF2-40B4-BE49-F238E27FC236}">
                <a16:creationId xmlns:a16="http://schemas.microsoft.com/office/drawing/2014/main" id="{4B392D36-B685-45E0-B197-6EE5D7480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DCA8533-CC5E-4754-9A04-047EDE49E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8780525"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Box 2"/>
          <p:cNvSpPr txBox="1"/>
          <p:nvPr/>
        </p:nvSpPr>
        <p:spPr>
          <a:xfrm>
            <a:off x="802386" y="4590661"/>
            <a:ext cx="7658146" cy="1065690"/>
          </a:xfrm>
          <a:prstGeom prst="rect">
            <a:avLst/>
          </a:prstGeom>
        </p:spPr>
        <p:txBody>
          <a:bodyPr vert="horz" lIns="91440" tIns="45720" rIns="91440" bIns="45720" rtlCol="0" anchor="b">
            <a:normAutofit lnSpcReduction="10000"/>
          </a:bodyPr>
          <a:lstStyle/>
          <a:p>
            <a:pPr defTabSz="914400">
              <a:lnSpc>
                <a:spcPct val="90000"/>
              </a:lnSpc>
              <a:spcBef>
                <a:spcPct val="0"/>
              </a:spcBef>
              <a:spcAft>
                <a:spcPts val="600"/>
              </a:spcAft>
            </a:pPr>
            <a:r>
              <a:rPr lang="en-US" sz="3700" spc="-100">
                <a:solidFill>
                  <a:srgbClr val="FFFFFF"/>
                </a:solidFill>
                <a:latin typeface="+mj-lt"/>
                <a:ea typeface="+mj-ea"/>
                <a:cs typeface="+mj-cs"/>
              </a:rPr>
              <a:t>ডিভিআর এবং এনভিআর এর বিভিন্ন অংশ চিহ্নিত করণ</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rcRect l="19595" r="18033" b="-1"/>
          <a:stretch>
            <a:fillRect/>
          </a:stretch>
        </p:blipFill>
        <p:spPr>
          <a:xfrm>
            <a:off x="797768" y="643053"/>
            <a:ext cx="3592495" cy="3239912"/>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rcRect l="8990" r="232"/>
          <a:stretch>
            <a:fillRect/>
          </a:stretch>
        </p:blipFill>
        <p:spPr>
          <a:xfrm>
            <a:off x="4753737" y="643327"/>
            <a:ext cx="3592494" cy="3239364"/>
          </a:xfrm>
          <a:prstGeom prst="rect">
            <a:avLst/>
          </a:prstGeom>
        </p:spPr>
      </p:pic>
      <p:sp>
        <p:nvSpPr>
          <p:cNvPr id="7" name="TextBox 6"/>
          <p:cNvSpPr txBox="1"/>
          <p:nvPr/>
        </p:nvSpPr>
        <p:spPr>
          <a:xfrm>
            <a:off x="838200" y="1828800"/>
            <a:ext cx="6629400" cy="1981200"/>
          </a:xfrm>
          <a:prstGeom prst="rect">
            <a:avLst/>
          </a:prstGeom>
          <a:noFill/>
        </p:spPr>
        <p:txBody>
          <a:bodyPr wrap="square" rtlCol="0">
            <a:spAutoFit/>
          </a:bodyPr>
          <a:lstStyle/>
          <a:p>
            <a:endParaRPr lang="en-US" dirty="0"/>
          </a:p>
        </p:txBody>
      </p:sp>
      <p:sp>
        <p:nvSpPr>
          <p:cNvPr id="9" name="TextBox 8"/>
          <p:cNvSpPr txBox="1"/>
          <p:nvPr/>
        </p:nvSpPr>
        <p:spPr>
          <a:xfrm>
            <a:off x="5181600" y="1905000"/>
            <a:ext cx="3276600" cy="3352800"/>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1700617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heel(1)">
                                      <p:cBhvr>
                                        <p:cTn id="18"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81400" y="1447800"/>
            <a:ext cx="3886200" cy="769441"/>
          </a:xfrm>
          <a:prstGeom prst="rect">
            <a:avLst/>
          </a:prstGeom>
        </p:spPr>
        <p:style>
          <a:lnRef idx="1">
            <a:schemeClr val="accent5"/>
          </a:lnRef>
          <a:fillRef idx="3">
            <a:schemeClr val="accent5"/>
          </a:fillRef>
          <a:effectRef idx="2">
            <a:schemeClr val="accent5"/>
          </a:effectRef>
          <a:fontRef idx="minor">
            <a:schemeClr val="lt1"/>
          </a:fontRef>
        </p:style>
        <p:txBody>
          <a:bodyPr wrap="square">
            <a:spAutoFit/>
          </a:bodyPr>
          <a:lstStyle/>
          <a:p>
            <a:r>
              <a:rPr lang="bn-BD" sz="4400" b="1" dirty="0">
                <a:ea typeface="Calibri"/>
                <a:cs typeface="NikoshBAN"/>
              </a:rPr>
              <a:t>জোড়ায় কাজ </a:t>
            </a:r>
            <a:endParaRPr lang="en-US" sz="4400" b="1" dirty="0">
              <a:ea typeface="Calibri"/>
              <a:cs typeface="Vrinda"/>
            </a:endParaRPr>
          </a:p>
        </p:txBody>
      </p:sp>
      <p:sp>
        <p:nvSpPr>
          <p:cNvPr id="3" name="Rectangle 2"/>
          <p:cNvSpPr/>
          <p:nvPr/>
        </p:nvSpPr>
        <p:spPr>
          <a:xfrm>
            <a:off x="381000" y="2590800"/>
            <a:ext cx="7848600" cy="1569660"/>
          </a:xfrm>
          <a:prstGeom prst="rect">
            <a:avLst/>
          </a:prstGeom>
        </p:spPr>
        <p:txBody>
          <a:bodyPr wrap="square">
            <a:spAutoFit/>
          </a:bodyPr>
          <a:lstStyle/>
          <a:p>
            <a:r>
              <a:rPr lang="as-IN" sz="4800" dirty="0"/>
              <a:t>সিসিটিভি সিস্টেমে ব্যবহৃত ইকুইপমেন্টসমূহ</a:t>
            </a:r>
            <a:r>
              <a:rPr lang="en-US" sz="4800" dirty="0">
                <a:cs typeface="NikoshBAN"/>
              </a:rPr>
              <a:t> </a:t>
            </a:r>
            <a:r>
              <a:rPr lang="en-US" sz="4000" dirty="0" err="1">
                <a:cs typeface="NikoshBAN"/>
              </a:rPr>
              <a:t>লেখ</a:t>
            </a:r>
            <a:r>
              <a:rPr lang="en-US" sz="4000" dirty="0">
                <a:cs typeface="NikoshBAN"/>
              </a:rPr>
              <a:t>।</a:t>
            </a:r>
            <a:r>
              <a:rPr lang="bn-BD" sz="4000" dirty="0">
                <a:ea typeface="Calibri"/>
                <a:cs typeface="NikoshBAN"/>
              </a:rPr>
              <a:t>  </a:t>
            </a:r>
            <a:endParaRPr lang="en-US" sz="4000" dirty="0">
              <a:ea typeface="Calibri"/>
              <a:cs typeface="Vrinda"/>
            </a:endParaRPr>
          </a:p>
        </p:txBody>
      </p:sp>
    </p:spTree>
    <p:extLst>
      <p:ext uri="{BB962C8B-B14F-4D97-AF65-F5344CB8AC3E}">
        <p14:creationId xmlns:p14="http://schemas.microsoft.com/office/powerpoint/2010/main" val="4226740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563465" y="6243935"/>
            <a:ext cx="4239490" cy="461665"/>
          </a:xfrm>
          <a:prstGeom prst="rect">
            <a:avLst/>
          </a:prstGeom>
          <a:noFill/>
        </p:spPr>
        <p:txBody>
          <a:bodyPr wrap="square" rtlCol="0">
            <a:spAutoFit/>
          </a:bodyPr>
          <a:lstStyle/>
          <a:p>
            <a:r>
              <a:rPr lang="bn-BD" sz="2400" dirty="0">
                <a:latin typeface="NikoshBAN" pitchFamily="2" charset="0"/>
                <a:cs typeface="NikoshBAN" pitchFamily="2" charset="0"/>
              </a:rPr>
              <a:t>  </a:t>
            </a:r>
            <a:endParaRPr lang="en-US" sz="2400" dirty="0">
              <a:latin typeface="NikoshBAN" pitchFamily="2" charset="0"/>
              <a:cs typeface="NikoshBAN" pitchFamily="2" charset="0"/>
            </a:endParaRPr>
          </a:p>
        </p:txBody>
      </p:sp>
      <p:sp>
        <p:nvSpPr>
          <p:cNvPr id="2" name="TextBox 1"/>
          <p:cNvSpPr txBox="1"/>
          <p:nvPr/>
        </p:nvSpPr>
        <p:spPr>
          <a:xfrm>
            <a:off x="685800" y="685800"/>
            <a:ext cx="7696200" cy="707886"/>
          </a:xfrm>
          <a:prstGeom prst="rect">
            <a:avLst/>
          </a:prstGeom>
          <a:noFill/>
        </p:spPr>
        <p:txBody>
          <a:bodyPr wrap="square" rtlCol="0">
            <a:spAutoFit/>
          </a:bodyPr>
          <a:lstStyle/>
          <a:p>
            <a:r>
              <a:rPr lang="en-US" sz="4000" dirty="0" err="1">
                <a:solidFill>
                  <a:srgbClr val="7030A0"/>
                </a:solidFill>
              </a:rPr>
              <a:t>সিসিটিভি</a:t>
            </a:r>
            <a:r>
              <a:rPr lang="en-US" sz="4000" dirty="0">
                <a:solidFill>
                  <a:srgbClr val="7030A0"/>
                </a:solidFill>
              </a:rPr>
              <a:t> </a:t>
            </a:r>
            <a:r>
              <a:rPr lang="en-US" sz="4000" dirty="0" err="1">
                <a:solidFill>
                  <a:srgbClr val="7030A0"/>
                </a:solidFill>
              </a:rPr>
              <a:t>এর</a:t>
            </a:r>
            <a:r>
              <a:rPr lang="en-US" sz="4000" dirty="0">
                <a:solidFill>
                  <a:srgbClr val="7030A0"/>
                </a:solidFill>
              </a:rPr>
              <a:t> </a:t>
            </a:r>
            <a:r>
              <a:rPr lang="en-US" sz="4000" dirty="0" err="1">
                <a:solidFill>
                  <a:srgbClr val="7030A0"/>
                </a:solidFill>
              </a:rPr>
              <a:t>কানেকশন</a:t>
            </a:r>
            <a:r>
              <a:rPr lang="en-US" sz="4000" dirty="0">
                <a:solidFill>
                  <a:srgbClr val="7030A0"/>
                </a:solidFill>
              </a:rPr>
              <a:t> </a:t>
            </a:r>
            <a:r>
              <a:rPr lang="en-US" sz="4000" dirty="0" err="1">
                <a:solidFill>
                  <a:srgbClr val="7030A0"/>
                </a:solidFill>
              </a:rPr>
              <a:t>ডায়াগ্রাম</a:t>
            </a:r>
            <a:endParaRPr lang="en-US" sz="4000" dirty="0">
              <a:solidFill>
                <a:srgbClr val="7030A0"/>
              </a:solidFill>
            </a:endParaRP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561" y="1447800"/>
            <a:ext cx="6375839" cy="4699572"/>
          </a:xfrm>
          <a:prstGeom prst="rect">
            <a:avLst/>
          </a:prstGeom>
        </p:spPr>
      </p:pic>
    </p:spTree>
    <p:extLst>
      <p:ext uri="{BB962C8B-B14F-4D97-AF65-F5344CB8AC3E}">
        <p14:creationId xmlns:p14="http://schemas.microsoft.com/office/powerpoint/2010/main" val="804218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heel(1)">
                                      <p:cBhvr>
                                        <p:cTn id="16"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noGrp="1"/>
          </p:cNvSpPr>
          <p:nvPr>
            <p:ph type="title"/>
          </p:nvPr>
        </p:nvSpPr>
        <p:spPr>
          <a:xfrm>
            <a:off x="456388" y="2265192"/>
            <a:ext cx="2351582" cy="2356799"/>
          </a:xfrm>
          <a:prstGeom prst="rect">
            <a:avLst/>
          </a:prstGeom>
          <a:noFill/>
        </p:spPr>
        <p:txBody>
          <a:bodyPr wrap="square" rtlCol="0">
            <a:spAutoFit/>
          </a:bodyPr>
          <a:lstStyle/>
          <a:p>
            <a:r>
              <a:rPr lang="as-IN" sz="5400" dirty="0">
                <a:solidFill>
                  <a:srgbClr val="C00000"/>
                </a:solidFill>
              </a:rPr>
              <a:t>সিসিটিভি এর ব্যবহার</a:t>
            </a:r>
            <a:endParaRPr lang="en-US" sz="5400" dirty="0">
              <a:solidFill>
                <a:srgbClr val="C00000"/>
              </a:solidFill>
            </a:endParaRPr>
          </a:p>
        </p:txBody>
      </p:sp>
      <p:sp>
        <p:nvSpPr>
          <p:cNvPr id="3" name="Content Placeholder 2"/>
          <p:cNvSpPr>
            <a:spLocks noGrp="1"/>
          </p:cNvSpPr>
          <p:nvPr>
            <p:ph sz="half" idx="1"/>
          </p:nvPr>
        </p:nvSpPr>
        <p:spPr>
          <a:xfrm>
            <a:off x="3032760" y="1143000"/>
            <a:ext cx="2606040" cy="4601183"/>
          </a:xfrm>
        </p:spPr>
        <p:txBody>
          <a:bodyPr/>
          <a:lstStyle/>
          <a:p>
            <a:pPr marL="3657600" lvl="8" indent="0">
              <a:buNone/>
            </a:pPr>
            <a:endParaRPr lang="en-US" dirty="0"/>
          </a:p>
          <a:p>
            <a:r>
              <a:rPr lang="as-IN" dirty="0"/>
              <a:t>অপরাধ সমাধানে;</a:t>
            </a:r>
            <a:endParaRPr lang="en-US" dirty="0"/>
          </a:p>
          <a:p>
            <a:r>
              <a:rPr lang="as-IN" dirty="0"/>
              <a:t>দেহ জীর্ণতে;</a:t>
            </a:r>
            <a:endParaRPr lang="en-US" dirty="0"/>
          </a:p>
          <a:p>
            <a:r>
              <a:rPr lang="as-IN" dirty="0"/>
              <a:t>ট্রাফিক গতি পর্যবেক্ষণে;</a:t>
            </a:r>
            <a:endParaRPr lang="en-US" dirty="0"/>
          </a:p>
          <a:p>
            <a:r>
              <a:rPr lang="as-IN" dirty="0"/>
              <a:t>যানবাহন ট্রাফিকে;</a:t>
            </a:r>
            <a:endParaRPr lang="en-US" dirty="0"/>
          </a:p>
          <a:p>
            <a:r>
              <a:rPr lang="as-IN" dirty="0"/>
              <a:t>পথচারী ট্রাফিকে;</a:t>
            </a:r>
            <a:endParaRPr lang="en-US" dirty="0"/>
          </a:p>
          <a:p>
            <a:r>
              <a:rPr lang="as-IN" dirty="0"/>
              <a:t>ব্যবস্থাপনা পরিচালনায়;</a:t>
            </a:r>
            <a:endParaRPr lang="en-US" dirty="0"/>
          </a:p>
          <a:p>
            <a:r>
              <a:rPr lang="as-IN" dirty="0"/>
              <a:t>গণপরিবহনে নিরাপত্তা ও সুরক্ষা </a:t>
            </a:r>
            <a:endParaRPr lang="en-US" dirty="0"/>
          </a:p>
          <a:p>
            <a:r>
              <a:rPr lang="as-IN" dirty="0"/>
              <a:t>বাড়ানোর কাজে</a:t>
            </a:r>
            <a:endParaRPr lang="en-US" dirty="0"/>
          </a:p>
          <a:p>
            <a:r>
              <a:rPr lang="as-IN" dirty="0"/>
              <a:t>ক্রীড়া ইভেন্টে; </a:t>
            </a:r>
            <a:endParaRPr lang="en-US" dirty="0"/>
          </a:p>
          <a:p>
            <a:endParaRPr lang="en-US" dirty="0"/>
          </a:p>
        </p:txBody>
      </p:sp>
      <p:sp>
        <p:nvSpPr>
          <p:cNvPr id="4" name="Content Placeholder 3"/>
          <p:cNvSpPr>
            <a:spLocks noGrp="1"/>
          </p:cNvSpPr>
          <p:nvPr>
            <p:ph sz="half" idx="2"/>
          </p:nvPr>
        </p:nvSpPr>
        <p:spPr/>
        <p:txBody>
          <a:bodyPr/>
          <a:lstStyle/>
          <a:p>
            <a:r>
              <a:rPr lang="as-IN" dirty="0"/>
              <a:t>শিক্ষা প্রতিষ্ঠানে;ব্যক্তিগত বাড়িতে;ফৌজদারীতে;দুর্যোগ ব্যবস্থাপনাচিকিৎসা পর্যবেক্ষণ এবং নির্ণয়আচরণ গবেষণাশপিং মল এবং খুচরা দোকানে।কর্মচারী পর্যবেক্ষণ;</a:t>
            </a:r>
            <a:endParaRPr lang="en-US" dirty="0"/>
          </a:p>
        </p:txBody>
      </p:sp>
    </p:spTree>
    <p:extLst>
      <p:ext uri="{BB962C8B-B14F-4D97-AF65-F5344CB8AC3E}">
        <p14:creationId xmlns:p14="http://schemas.microsoft.com/office/powerpoint/2010/main" val="3918489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heel(1)">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heel(1)">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mph" presetSubtype="0" fill="hold" nodeType="clickEffect">
                                  <p:stCondLst>
                                    <p:cond delay="0"/>
                                  </p:stCondLst>
                                  <p:childTnLst>
                                    <p:animRot by="21600000">
                                      <p:cBhvr>
                                        <p:cTn id="16" dur="2000" fill="hold"/>
                                        <p:tgtEl>
                                          <p:spTgt spid="3">
                                            <p:txEl>
                                              <p:pRg st="1" end="1"/>
                                            </p:txEl>
                                          </p:spTgt>
                                        </p:tgtEl>
                                        <p:attrNameLst>
                                          <p:attrName>r</p:attrName>
                                        </p:attrNameLst>
                                      </p:cBhvr>
                                    </p:animRot>
                                  </p:childTnLst>
                                </p:cTn>
                              </p:par>
                              <p:par>
                                <p:cTn id="17" presetID="8" presetClass="emph" presetSubtype="0" fill="hold" nodeType="withEffect">
                                  <p:stCondLst>
                                    <p:cond delay="0"/>
                                  </p:stCondLst>
                                  <p:childTnLst>
                                    <p:animRot by="21600000">
                                      <p:cBhvr>
                                        <p:cTn id="18" dur="2000" fill="hold"/>
                                        <p:tgtEl>
                                          <p:spTgt spid="3">
                                            <p:txEl>
                                              <p:pRg st="2" end="2"/>
                                            </p:txEl>
                                          </p:spTgt>
                                        </p:tgtEl>
                                        <p:attrNameLst>
                                          <p:attrName>r</p:attrName>
                                        </p:attrNameLst>
                                      </p:cBhvr>
                                    </p:animRot>
                                  </p:childTnLst>
                                </p:cTn>
                              </p:par>
                              <p:par>
                                <p:cTn id="19" presetID="8" presetClass="emph" presetSubtype="0" fill="hold" nodeType="withEffect">
                                  <p:stCondLst>
                                    <p:cond delay="0"/>
                                  </p:stCondLst>
                                  <p:childTnLst>
                                    <p:animRot by="21600000">
                                      <p:cBhvr>
                                        <p:cTn id="20" dur="2000" fill="hold"/>
                                        <p:tgtEl>
                                          <p:spTgt spid="3">
                                            <p:txEl>
                                              <p:pRg st="3" end="3"/>
                                            </p:txEl>
                                          </p:spTgt>
                                        </p:tgtEl>
                                        <p:attrNameLst>
                                          <p:attrName>r</p:attrName>
                                        </p:attrNameLst>
                                      </p:cBhvr>
                                    </p:animRot>
                                  </p:childTnLst>
                                </p:cTn>
                              </p:par>
                              <p:par>
                                <p:cTn id="21" presetID="8" presetClass="emph" presetSubtype="0" fill="hold" nodeType="withEffect">
                                  <p:stCondLst>
                                    <p:cond delay="0"/>
                                  </p:stCondLst>
                                  <p:childTnLst>
                                    <p:animRot by="21600000">
                                      <p:cBhvr>
                                        <p:cTn id="22" dur="2000" fill="hold"/>
                                        <p:tgtEl>
                                          <p:spTgt spid="3">
                                            <p:txEl>
                                              <p:pRg st="4" end="4"/>
                                            </p:txEl>
                                          </p:spTgt>
                                        </p:tgtEl>
                                        <p:attrNameLst>
                                          <p:attrName>r</p:attrName>
                                        </p:attrNameLst>
                                      </p:cBhvr>
                                    </p:animRot>
                                  </p:childTnLst>
                                </p:cTn>
                              </p:par>
                              <p:par>
                                <p:cTn id="23" presetID="8" presetClass="emph" presetSubtype="0" fill="hold" nodeType="withEffect">
                                  <p:stCondLst>
                                    <p:cond delay="0"/>
                                  </p:stCondLst>
                                  <p:childTnLst>
                                    <p:animRot by="21600000">
                                      <p:cBhvr>
                                        <p:cTn id="24" dur="2000" fill="hold"/>
                                        <p:tgtEl>
                                          <p:spTgt spid="3">
                                            <p:txEl>
                                              <p:pRg st="5" end="5"/>
                                            </p:txEl>
                                          </p:spTgt>
                                        </p:tgtEl>
                                        <p:attrNameLst>
                                          <p:attrName>r</p:attrName>
                                        </p:attrNameLst>
                                      </p:cBhvr>
                                    </p:animRot>
                                  </p:childTnLst>
                                </p:cTn>
                              </p:par>
                              <p:par>
                                <p:cTn id="25" presetID="8" presetClass="emph" presetSubtype="0" fill="hold" nodeType="withEffect">
                                  <p:stCondLst>
                                    <p:cond delay="0"/>
                                  </p:stCondLst>
                                  <p:childTnLst>
                                    <p:animRot by="21600000">
                                      <p:cBhvr>
                                        <p:cTn id="26" dur="2000" fill="hold"/>
                                        <p:tgtEl>
                                          <p:spTgt spid="3">
                                            <p:txEl>
                                              <p:pRg st="6" end="6"/>
                                            </p:txEl>
                                          </p:spTgt>
                                        </p:tgtEl>
                                        <p:attrNameLst>
                                          <p:attrName>r</p:attrName>
                                        </p:attrNameLst>
                                      </p:cBhvr>
                                    </p:animRot>
                                  </p:childTnLst>
                                </p:cTn>
                              </p:par>
                              <p:par>
                                <p:cTn id="27" presetID="8" presetClass="emph" presetSubtype="0" fill="hold" nodeType="withEffect">
                                  <p:stCondLst>
                                    <p:cond delay="0"/>
                                  </p:stCondLst>
                                  <p:childTnLst>
                                    <p:animRot by="21600000">
                                      <p:cBhvr>
                                        <p:cTn id="28" dur="2000" fill="hold"/>
                                        <p:tgtEl>
                                          <p:spTgt spid="3">
                                            <p:txEl>
                                              <p:pRg st="7" end="7"/>
                                            </p:txEl>
                                          </p:spTgt>
                                        </p:tgtEl>
                                        <p:attrNameLst>
                                          <p:attrName>r</p:attrName>
                                        </p:attrNameLst>
                                      </p:cBhvr>
                                    </p:animRot>
                                  </p:childTnLst>
                                </p:cTn>
                              </p:par>
                              <p:par>
                                <p:cTn id="29" presetID="8" presetClass="emph" presetSubtype="0" fill="hold" nodeType="withEffect">
                                  <p:stCondLst>
                                    <p:cond delay="0"/>
                                  </p:stCondLst>
                                  <p:childTnLst>
                                    <p:animRot by="21600000">
                                      <p:cBhvr>
                                        <p:cTn id="30" dur="2000" fill="hold"/>
                                        <p:tgtEl>
                                          <p:spTgt spid="3">
                                            <p:txEl>
                                              <p:pRg st="8" end="8"/>
                                            </p:txEl>
                                          </p:spTgt>
                                        </p:tgtEl>
                                        <p:attrNameLst>
                                          <p:attrName>r</p:attrName>
                                        </p:attrNameLst>
                                      </p:cBhvr>
                                    </p:animRot>
                                  </p:childTnLst>
                                </p:cTn>
                              </p:par>
                              <p:par>
                                <p:cTn id="31" presetID="8" presetClass="emph" presetSubtype="0" fill="hold" nodeType="withEffect">
                                  <p:stCondLst>
                                    <p:cond delay="0"/>
                                  </p:stCondLst>
                                  <p:childTnLst>
                                    <p:animRot by="21600000">
                                      <p:cBhvr>
                                        <p:cTn id="32" dur="2000" fill="hold"/>
                                        <p:tgtEl>
                                          <p:spTgt spid="3">
                                            <p:txEl>
                                              <p:pRg st="9" end="9"/>
                                            </p:txEl>
                                          </p:spTgt>
                                        </p:tgtEl>
                                        <p:attrNameLst>
                                          <p:attrName>r</p:attrName>
                                        </p:attrNameLst>
                                      </p:cBhvr>
                                    </p:animRot>
                                  </p:childTnLst>
                                </p:cTn>
                              </p:par>
                            </p:childTnLst>
                          </p:cTn>
                        </p:par>
                      </p:childTnLst>
                    </p:cTn>
                  </p:par>
                  <p:par>
                    <p:cTn id="33" fill="hold">
                      <p:stCondLst>
                        <p:cond delay="indefinite"/>
                      </p:stCondLst>
                      <p:childTnLst>
                        <p:par>
                          <p:cTn id="34" fill="hold">
                            <p:stCondLst>
                              <p:cond delay="0"/>
                            </p:stCondLst>
                            <p:childTnLst>
                              <p:par>
                                <p:cTn id="35" presetID="6" presetClass="emph" presetSubtype="0" fill="hold" nodeType="clickEffect">
                                  <p:stCondLst>
                                    <p:cond delay="0"/>
                                  </p:stCondLst>
                                  <p:childTnLst>
                                    <p:animScale>
                                      <p:cBhvr>
                                        <p:cTn id="36" dur="2000" fill="hold"/>
                                        <p:tgtEl>
                                          <p:spTgt spid="4">
                                            <p:txEl>
                                              <p:pRg st="0" end="0"/>
                                            </p:txEl>
                                          </p:spTgt>
                                        </p:tgtEl>
                                      </p:cBhvr>
                                      <p:by x="150000" y="150000"/>
                                    </p:animScale>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grpId="0" nodeType="clickEffect">
                                  <p:stCondLst>
                                    <p:cond delay="0"/>
                                  </p:stCondLst>
                                  <p:childTnLst>
                                    <p:set>
                                      <p:cBhvr>
                                        <p:cTn id="40" dur="1" fill="hold">
                                          <p:stCondLst>
                                            <p:cond delay="0"/>
                                          </p:stCondLst>
                                        </p:cTn>
                                        <p:tgtEl>
                                          <p:spTgt spid="4">
                                            <p:txEl>
                                              <p:pRg st="0" end="0"/>
                                            </p:txEl>
                                          </p:spTgt>
                                        </p:tgtEl>
                                        <p:attrNameLst>
                                          <p:attrName>style.visibility</p:attrName>
                                        </p:attrNameLst>
                                      </p:cBhvr>
                                      <p:to>
                                        <p:strVal val="visible"/>
                                      </p:to>
                                    </p:set>
                                    <p:animEffect transition="in" filter="wheel(1)">
                                      <p:cBhvr>
                                        <p:cTn id="41"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7115F77-2FAE-4CA7-9A7F-10D5F2C8F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6856214"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0" name="Rectangle 19">
            <a:extLst>
              <a:ext uri="{FF2B5EF4-FFF2-40B4-BE49-F238E27FC236}">
                <a16:creationId xmlns:a16="http://schemas.microsoft.com/office/drawing/2014/main" id="{5CD4C046-A04C-46CC-AFA3-6B0621F62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2697" y="761999"/>
            <a:ext cx="219398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EB8AA617-0537-4ED7-91B6-66511A6475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2E8BF1F-CE61-45C5-92AC-552D23176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8780525"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Rectangle 1"/>
          <p:cNvSpPr/>
          <p:nvPr/>
        </p:nvSpPr>
        <p:spPr>
          <a:xfrm>
            <a:off x="802386" y="4590661"/>
            <a:ext cx="7658146" cy="1065690"/>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5900" b="1" spc="-100">
                <a:solidFill>
                  <a:srgbClr val="FFFFFF"/>
                </a:solidFill>
                <a:latin typeface="+mj-lt"/>
                <a:ea typeface="+mj-ea"/>
                <a:cs typeface="+mj-cs"/>
              </a:rPr>
              <a:t>বাড়ির কাজ  </a:t>
            </a:r>
          </a:p>
        </p:txBody>
      </p:sp>
      <p:sp>
        <p:nvSpPr>
          <p:cNvPr id="3" name="Rectangle 2"/>
          <p:cNvSpPr/>
          <p:nvPr/>
        </p:nvSpPr>
        <p:spPr>
          <a:xfrm>
            <a:off x="825010" y="5666792"/>
            <a:ext cx="7635522" cy="542592"/>
          </a:xfrm>
          <a:prstGeom prst="rect">
            <a:avLst/>
          </a:prstGeom>
        </p:spPr>
        <p:txBody>
          <a:bodyPr vert="horz" lIns="91440" tIns="45720" rIns="91440" bIns="45720" rtlCol="0" anchor="t">
            <a:normAutofit/>
          </a:bodyPr>
          <a:lstStyle/>
          <a:p>
            <a:pPr lvl="0" defTabSz="914400">
              <a:lnSpc>
                <a:spcPct val="90000"/>
              </a:lnSpc>
              <a:spcBef>
                <a:spcPts val="1200"/>
              </a:spcBef>
              <a:buClr>
                <a:schemeClr val="accent1"/>
              </a:buClr>
              <a:buSzPct val="80000"/>
            </a:pPr>
            <a:r>
              <a:rPr lang="en-US" sz="2200">
                <a:solidFill>
                  <a:schemeClr val="accent1">
                    <a:lumMod val="20000"/>
                    <a:lumOff val="80000"/>
                  </a:schemeClr>
                </a:solidFill>
              </a:rPr>
              <a:t>সিসিটিভি দিয়ে কি কি কাজ করা যায় রেখে নিয়ে আসবে।</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t="15829" r="-2" b="24529"/>
          <a:stretch>
            <a:fillRect/>
          </a:stretch>
        </p:blipFill>
        <p:spPr>
          <a:xfrm>
            <a:off x="802385" y="484632"/>
            <a:ext cx="7978140" cy="3556755"/>
          </a:xfrm>
          <a:prstGeom prst="rect">
            <a:avLst/>
          </a:prstGeom>
        </p:spPr>
      </p:pic>
    </p:spTree>
    <p:extLst>
      <p:ext uri="{BB962C8B-B14F-4D97-AF65-F5344CB8AC3E}">
        <p14:creationId xmlns:p14="http://schemas.microsoft.com/office/powerpoint/2010/main" val="3304718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175D19-1FEC-4DFB-BF2A-971D4B973F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A651283-6D7A-4DC5-B604-9D8A825FAC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w="25400" cap="sq">
            <a:solidFill>
              <a:srgbClr val="FF428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l="9185" r="4198" b="-1"/>
          <a:stretch>
            <a:fillRect/>
          </a:stretch>
        </p:blipFill>
        <p:spPr>
          <a:xfrm>
            <a:off x="482600" y="643467"/>
            <a:ext cx="8178799" cy="5571066"/>
          </a:xfrm>
          <a:prstGeom prst="rect">
            <a:avLst/>
          </a:prstGeom>
        </p:spPr>
      </p:pic>
    </p:spTree>
    <p:extLst>
      <p:ext uri="{BB962C8B-B14F-4D97-AF65-F5344CB8AC3E}">
        <p14:creationId xmlns:p14="http://schemas.microsoft.com/office/powerpoint/2010/main" val="296122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TM03457475[[fn=Frame]]</Template>
  <TotalTime>744</TotalTime>
  <Words>363</Words>
  <Application>Microsoft Office PowerPoint</Application>
  <PresentationFormat>On-screen Show (4:3)</PresentationFormat>
  <Paragraphs>72</Paragraphs>
  <Slides>13</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Calibri</vt:lpstr>
      <vt:lpstr>Corbel</vt:lpstr>
      <vt:lpstr>NikoshBAN</vt:lpstr>
      <vt:lpstr>SutonnyMJ</vt:lpstr>
      <vt:lpstr>Times New Roman</vt:lpstr>
      <vt:lpstr>Wingdings 2</vt:lpstr>
      <vt:lpstr>Frame</vt:lpstr>
      <vt:lpstr>আজকের ক্লাসে সবাইকে স্বাগতম</vt:lpstr>
      <vt:lpstr>শিক্ষক পরিচিতি</vt:lpstr>
      <vt:lpstr>PowerPoint Presentation</vt:lpstr>
      <vt:lpstr>শিখনফল</vt:lpstr>
      <vt:lpstr>PowerPoint Presentation</vt:lpstr>
      <vt:lpstr>PowerPoint Presentation</vt:lpstr>
      <vt:lpstr>PowerPoint Presentation</vt:lpstr>
      <vt:lpstr>PowerPoint Presentation</vt:lpstr>
      <vt:lpstr>PowerPoint Presentation</vt:lpstr>
      <vt:lpstr>PowerPoint Presentation</vt:lpstr>
      <vt:lpstr>সিসিটিভি এর ব্যবহার</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Rahim</dc:creator>
  <cp:lastModifiedBy>shafiqul islam</cp:lastModifiedBy>
  <cp:revision>226</cp:revision>
  <dcterms:created xsi:type="dcterms:W3CDTF">2015-03-31T15:15:49Z</dcterms:created>
  <dcterms:modified xsi:type="dcterms:W3CDTF">2026-10-02T02:58:52Z</dcterms:modified>
</cp:coreProperties>
</file>