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02-Oct-26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57200" y="457200"/>
            <a:ext cx="1097280" cy="1097280"/>
          </a:xfrm>
          <a:prstGeom prst="ellipse">
            <a:avLst/>
          </a:prstGeom>
          <a:solidFill>
            <a:srgbClr val="23B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548640"/>
            <a:ext cx="822960" cy="822960"/>
          </a:xfrm>
          <a:prstGeom prst="ellipse">
            <a:avLst/>
          </a:prstGeom>
          <a:solidFill>
            <a:srgbClr val="F5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31520" y="5760720"/>
            <a:ext cx="640080" cy="640080"/>
          </a:xfrm>
          <a:prstGeom prst="ellipse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1064240" y="5486400"/>
            <a:ext cx="914400" cy="914400"/>
          </a:xfrm>
          <a:prstGeom prst="ellipse">
            <a:avLst/>
          </a:prstGeom>
          <a:solidFill>
            <a:srgbClr val="6F4E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31520"/>
            <a:ext cx="1088136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FFFFFF"/>
                </a:solidFill>
                <a:latin typeface="Noto Sans Bengali"/>
              </a:defRPr>
            </a:pPr>
            <a:r>
              <a:t>মাইটোসিস কোষবিভাজন পদ্ধতি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475914"/>
            <a:ext cx="5827237" cy="257506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Aft>
                <a:spcPts val="800"/>
              </a:spcAft>
              <a:defRPr sz="2400">
                <a:solidFill>
                  <a:srgbClr val="FFFFFF"/>
                </a:solidFill>
                <a:latin typeface="Noto Sans Bengali"/>
              </a:defRPr>
            </a:pPr>
            <a:r>
              <a:rPr sz="5400"/>
              <a:t>শ্রেণিঃ ৮ম  |  বিষয়ঃ বিজ্ঞান</a:t>
            </a:r>
          </a:p>
          <a:p>
            <a:pPr algn="ctr">
              <a:spcAft>
                <a:spcPts val="800"/>
              </a:spcAft>
              <a:defRPr sz="2400">
                <a:solidFill>
                  <a:srgbClr val="FFFFFF"/>
                </a:solidFill>
                <a:latin typeface="Noto Sans Bengali"/>
              </a:defRPr>
            </a:pPr>
            <a:r>
              <a:rPr sz="5400"/>
              <a:t>অধ্যায়ঃ ২য়  |  পাঠ–২</a:t>
            </a:r>
          </a:p>
          <a:p>
            <a:pPr algn="ctr">
              <a:spcAft>
                <a:spcPts val="800"/>
              </a:spcAft>
              <a:defRPr sz="2100">
                <a:solidFill>
                  <a:srgbClr val="FFFFFF"/>
                </a:solidFill>
                <a:latin typeface="Noto Sans Bengali"/>
              </a:defRPr>
            </a:pPr>
            <a:endParaRPr sz="4000"/>
          </a:p>
        </p:txBody>
      </p:sp>
      <p:pic>
        <p:nvPicPr>
          <p:cNvPr id="9" name="Picture 8" descr="Pic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4685" y="1554480"/>
            <a:ext cx="3495235" cy="43690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6603106" y="2947243"/>
            <a:ext cx="4918334" cy="23288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spcAft>
                <a:spcPts val="800"/>
              </a:spcAft>
              <a:defRPr sz="2100">
                <a:solidFill>
                  <a:srgbClr val="FFFFFF"/>
                </a:solidFill>
                <a:latin typeface="Noto Sans Bengali"/>
              </a:defRPr>
            </a:pPr>
            <a:r>
              <a:rPr lang="as-IN" sz="4400" dirty="0" smtClean="0">
                <a:solidFill>
                  <a:srgbClr val="FF0000"/>
                </a:solidFill>
              </a:rPr>
              <a:t>শিক্ষকঃ মোঃ নাজুমল হোসাইন</a:t>
            </a:r>
          </a:p>
          <a:p>
            <a:pPr algn="ctr">
              <a:spcAft>
                <a:spcPts val="800"/>
              </a:spcAft>
              <a:defRPr sz="2100">
                <a:solidFill>
                  <a:srgbClr val="FFFFFF"/>
                </a:solidFill>
                <a:latin typeface="Noto Sans Bengali"/>
              </a:defRPr>
            </a:pPr>
            <a:r>
              <a:rPr lang="as-IN" sz="4400" dirty="0" smtClean="0">
                <a:solidFill>
                  <a:srgbClr val="FF0000"/>
                </a:solidFill>
              </a:rPr>
              <a:t>সহকারি শিক্ষক, ভৌতবিজ্ঞান</a:t>
            </a:r>
          </a:p>
          <a:p>
            <a:pPr algn="ctr">
              <a:spcAft>
                <a:spcPts val="800"/>
              </a:spcAft>
              <a:defRPr sz="2100">
                <a:solidFill>
                  <a:srgbClr val="FFFFFF"/>
                </a:solidFill>
                <a:latin typeface="Noto Sans Bengali"/>
              </a:defRPr>
            </a:pPr>
            <a:r>
              <a:rPr lang="as-IN" sz="4400" dirty="0" smtClean="0">
                <a:solidFill>
                  <a:srgbClr val="FF0000"/>
                </a:solidFill>
              </a:rPr>
              <a:t>বনগাঁও উচ্চ বিদ্যালয়</a:t>
            </a:r>
            <a:endParaRPr sz="40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79 -0.33209 C 0.03397 -0.34088 0.03358 -0.3506 0.03111 -0.35869 C 0.01692 -0.4061 0.02941 -0.36378 0.01718 -0.38529 C 0.01262 -0.39361 0.00963 -0.40471 0.00455 -0.41211 C -0.00742 -0.42969 -0.02148 -0.44264 -0.03462 -0.45698 C -0.04595 -0.46947 -0.05714 -0.48334 -0.06925 -0.49398 C -0.07914 -0.50277 -0.09606 -0.51017 -0.10491 -0.51456 C -0.11779 -0.52104 -0.13094 -0.52821 -0.14422 -0.53075 C -0.15697 -0.53838 -0.16882 -0.53954 -0.18222 -0.54116 C -0.27294 -0.53769 -0.25928 -0.54301 -0.30678 -0.53075 C -0.32097 -0.5185 -0.30548 -0.53006 -0.32527 -0.52243 C -0.33229 -0.51988 -0.33906 -0.51549 -0.34596 -0.51248 C -0.35026 -0.51063 -0.35442 -0.50832 -0.35872 -0.50624 C -0.36028 -0.50554 -0.36171 -0.50485 -0.36327 -0.50416 C -0.3664 -0.50277 -0.37251 -0.50023 -0.37251 -0.50023 C -0.38097 -0.49283 -0.38995 -0.4882 -0.39907 -0.48381 C -0.40544 -0.47687 -0.41013 -0.47363 -0.41755 -0.47132 C -0.42471 -0.46507 -0.43226 -0.46091 -0.43941 -0.45513 C -0.45165 -0.44542 -0.43902 -0.4512 -0.451 -0.4468 C -0.45725 -0.43917 -0.46349 -0.43131 -0.47065 -0.42645 C -0.47625 -0.41836 -0.48523 -0.41258 -0.49018 -0.40379 C -0.50215 -0.38251 -0.4825 -0.41697 -0.49942 -0.38945 C -0.50723 -0.37673 -0.51386 -0.36193 -0.52245 -0.3506 C -0.52506 -0.33903 -0.52935 -0.33371 -0.53287 -0.32377 C -0.53469 -0.31868 -0.53534 -0.31221 -0.53742 -0.30758 C -0.53898 -0.30411 -0.54068 -0.30087 -0.54211 -0.29717 C -0.54849 -0.28006 -0.5507 -0.26225 -0.55825 -0.24606 C -0.55903 -0.24121 -0.55955 -0.23635 -0.56059 -0.23172 C -0.5615 -0.22756 -0.56319 -0.22386 -0.56397 -0.21947 C -0.56476 -0.21484 -0.56437 -0.20952 -0.56515 -0.2049 C -0.56606 -0.19935 -0.56749 -0.19403 -0.56866 -0.18871 C -0.56957 -0.17021 -0.57087 -0.15171 -0.57204 -0.1332 C -0.57087 -0.06174 -0.57465 0.02706 -0.55708 0.09621 C -0.55304 0.13137 -0.5464 0.16374 -0.53859 0.19658 C -0.53495 0.21162 -0.53378 0.22989 -0.52714 0.24168 C -0.52324 0.26226 -0.51751 0.27961 -0.51217 0.29903 C -0.50957 0.30828 -0.50501 0.31522 -0.50176 0.32378 C -0.4907 0.35269 -0.47924 0.37628 -0.46024 0.38715 C -0.44631 0.40403 -0.43043 0.41305 -0.41403 0.41999 C -0.40102 0.43456 -0.388 0.43779 -0.37368 0.44473 C -0.36353 0.44959 -0.35533 0.45745 -0.34492 0.46115 C -0.33529 0.46948 -0.32605 0.47133 -0.31602 0.47734 C -0.30548 0.48359 -0.29728 0.48775 -0.28609 0.48983 C -0.28062 0.49284 -0.27555 0.49746 -0.26995 0.50001 C -0.26774 0.50093 -0.25017 0.50394 -0.24912 0.50417 C -0.22544 0.51434 -0.19966 0.51226 -0.17532 0.51434 C -0.16686 0.51643 -0.15827 0.51735 -0.14994 0.52036 C -0.1476 0.52128 -0.14539 0.52383 -0.14305 0.52452 C -0.1312 0.52753 -0.10725 0.53076 -0.10725 0.53076 C -0.03983 0.52961 -0.01276 0.53539 0.03918 0.51643 C 0.05063 0.48914 0.07093 0.45838 0.08863 0.44473 C 0.12521 0.41675 0.07809 0.45468 0.11402 0.43039 C 0.12469 0.42322 0.1338 0.41097 0.14421 0.40357 C 0.14642 0.39362 0.14916 0.37813 0.15228 0.36888 C 0.15384 0.36425 0.15632 0.36101 0.15801 0.35662 C 0.1623 0.34598 0.1666 0.33141 0.16946 0.31962 C 0.17063 0.31569 0.17089 0.31129 0.17181 0.30736 C 0.17311 0.30181 0.17493 0.29649 0.17649 0.29094 C 0.17792 0.27568 0.17922 0.26273 0.18222 0.24792 C 0.18495 0.20815 0.18495 0.21462 0.18456 0.14755 C 0.18417 0.06915 0.19107 -0.01295 0.16256 -0.07585 C 0.15632 -0.08949 0.15189 -0.10684 0.14187 -0.11285 C 0.13016 -0.12927 0.10204 -0.14523 0.08759 -0.14962 C 0.07302 -0.15957 0.05792 -0.16512 0.04256 -0.17021 C 0.02772 -0.18061 0.01236 -0.18593 -0.00352 -0.18871 C -0.01705 -0.18801 -0.03046 -0.18963 -0.04387 -0.18663 C -0.0466 -0.18593 -0.04829 -0.18061 -0.05076 -0.1783 C -0.06157 -0.16813 -0.0699 -0.16188 -0.07953 -0.14754 C -0.1079 -0.10499 -0.1312 -0.06128 -0.1476 -0.00208 C -0.14877 0.01596 -0.1502 0.02776 -0.15346 0.0451 C -0.15307 0.06823 -0.15333 0.09159 -0.15229 0.11471 C -0.15177 0.12767 -0.14617 0.14594 -0.14305 0.15773 C -0.13849 0.17461 -0.13341 0.1952 -0.12573 0.20907 C -0.11897 0.22133 -0.11142 0.22526 -0.1027 0.2315 C -0.08356 0.24538 -0.06443 0.25093 -0.04387 0.25394 C -0.0177 0.26249 -0.01015 0.25764 0.02186 0.25001 C 0.04256 0.2278 0.04698 0.19335 0.05063 0.15357 C 0.05128 0.14131 0.0531 0.12905 0.0531 0.1168 C 0.0531 0.09228 0.05297 0.06754 0.05193 0.04302 C 0.05063 0.01134 0.03241 0.00417 0.01835 -0.00208 C 0.00286 -0.00023 -0.00235 -0.00925 -0.00235 0.01828 L -5.54471E-7 8.97317E-6 " pathEditMode="relative" ptsTypes="ffffffffffffffffffffffffffffffffffffffffffffffffffffffffffffffffffffffffffffffffAA">
                                      <p:cBhvr>
                                        <p:cTn id="1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educational_infographic_poster_in_bengal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02920"/>
            <a:ext cx="11201400" cy="59893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280" y="5806440"/>
            <a:ext cx="99669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000" b="1">
                <a:solidFill>
                  <a:srgbClr val="142341"/>
                </a:solidFill>
                <a:latin typeface="Noto Sans Bengali"/>
              </a:defRPr>
            </a:pPr>
            <a:r>
              <a:t>শ্রেণিঃ ৮ম  |  বিষয়ঃ বিজ্ঞান  |  অধ্যায়ঃ ২য়  |  পাঠ–২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42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2478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91440"/>
            <a:ext cx="11247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মাইটোসিস কী?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73952"/>
            <a:ext cx="11612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646E"/>
                </a:solidFill>
                <a:latin typeface="Noto Sans Bengali"/>
              </a:defRPr>
            </a:pPr>
            <a:r>
              <a:t>মোঃ নাজুমল হোসাইন | সহকারি শিক্ষক, ভৌতবিজ্ঞান | বনগাঁও উচ্চ বিদ্যালয়     2</a:t>
            </a:r>
          </a:p>
        </p:txBody>
      </p:sp>
      <p:pic>
        <p:nvPicPr>
          <p:cNvPr id="6" name="Picture 5" descr="মাইটোসিস_সংজ্ঞা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97280"/>
            <a:ext cx="4846320" cy="44805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06440" y="1508760"/>
            <a:ext cx="5394960" cy="3474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1">
                <a:solidFill>
                  <a:srgbClr val="232830"/>
                </a:solidFill>
                <a:latin typeface="Noto Sans Bengali"/>
              </a:defRPr>
            </a:pPr>
            <a:r>
              <a:t>যে কোষবিভাজনে একটি মাতৃকোষ বিভাজিত হয়ে দুটি সমসংখ্যক ক্রোমোসোমবিশিষ্ট অপত্য কোষ সৃষ্টি করে, তাকে মাইটোসিস বলে।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42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26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91440"/>
            <a:ext cx="11247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মাইটোসিসের চারটি প্রধান ধাপ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73952"/>
            <a:ext cx="11612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646E"/>
                </a:solidFill>
                <a:latin typeface="Noto Sans Bengali"/>
              </a:defRPr>
            </a:pPr>
            <a:r>
              <a:t>মোঃ নাজুমল হোসাইন | সহকারি শিক্ষক, ভৌতবিজ্ঞান | বনগাঁও উচ্চ বিদ্যালয়     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143000"/>
            <a:ext cx="5440680" cy="21488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478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170432"/>
            <a:ext cx="5074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2478CD"/>
                </a:solidFill>
                <a:latin typeface="Noto Sans Bengali"/>
              </a:defRPr>
            </a:pPr>
            <a:r>
              <a:t>প্রোফেজ</a:t>
            </a:r>
          </a:p>
        </p:txBody>
      </p:sp>
      <p:pic>
        <p:nvPicPr>
          <p:cNvPr id="8" name="Picture 7" descr="প্রোফে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1554480"/>
            <a:ext cx="5120640" cy="16002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72200" y="1143000"/>
            <a:ext cx="5440680" cy="21488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6B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55080" y="1170432"/>
            <a:ext cx="5074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26B4BE"/>
                </a:solidFill>
                <a:latin typeface="Noto Sans Bengali"/>
              </a:defRPr>
            </a:pPr>
            <a:r>
              <a:t>মেটাফেজ</a:t>
            </a:r>
          </a:p>
        </p:txBody>
      </p:sp>
      <p:pic>
        <p:nvPicPr>
          <p:cNvPr id="11" name="Picture 10" descr="মেটাফেজ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92" y="1554480"/>
            <a:ext cx="5120640" cy="16002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502920" y="3703320"/>
            <a:ext cx="5440680" cy="21488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087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3730752"/>
            <a:ext cx="5074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F0871E"/>
                </a:solidFill>
                <a:latin typeface="Noto Sans Bengali"/>
              </a:defRPr>
            </a:pPr>
            <a:r>
              <a:t>অ্যানাফেজ</a:t>
            </a:r>
          </a:p>
        </p:txBody>
      </p:sp>
      <p:pic>
        <p:nvPicPr>
          <p:cNvPr id="14" name="Picture 13" descr="অ্যানাফেজ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4114800"/>
            <a:ext cx="5120640" cy="16002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172200" y="3703320"/>
            <a:ext cx="5440680" cy="214884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6E4B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55080" y="3730752"/>
            <a:ext cx="5074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>
                <a:solidFill>
                  <a:srgbClr val="6E4BA5"/>
                </a:solidFill>
                <a:latin typeface="Noto Sans Bengali"/>
              </a:defRPr>
            </a:pPr>
            <a:r>
              <a:t>টেলোফেজ</a:t>
            </a:r>
          </a:p>
        </p:txBody>
      </p:sp>
      <p:pic>
        <p:nvPicPr>
          <p:cNvPr id="17" name="Picture 16" descr="টেলোফেজ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792" y="4114800"/>
            <a:ext cx="5120640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42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2478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91440"/>
            <a:ext cx="11247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প্রোফেজ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73952"/>
            <a:ext cx="11612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646E"/>
                </a:solidFill>
                <a:latin typeface="Noto Sans Bengali"/>
              </a:defRPr>
            </a:pPr>
            <a:r>
              <a:t>মোঃ নাজুমল হোসাইন | সহকারি শিক্ষক, ভৌতবিজ্ঞান | বনগাঁও উচ্চ বিদ্যালয়     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097280"/>
            <a:ext cx="5669280" cy="507492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2478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প্রোফে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17320"/>
            <a:ext cx="5212080" cy="45262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0" y="1234440"/>
            <a:ext cx="5257800" cy="4663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478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0" y="1554480"/>
            <a:ext cx="4709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1">
                <a:solidFill>
                  <a:srgbClr val="2478CD"/>
                </a:solidFill>
                <a:latin typeface="Noto Sans Bengali"/>
              </a:defRPr>
            </a:pPr>
            <a:r>
              <a:t>ক্রোমোসোম স্পষ্ট হয়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2468880"/>
            <a:ext cx="457200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300" b="0">
                <a:solidFill>
                  <a:srgbClr val="232830"/>
                </a:solidFill>
                <a:latin typeface="Noto Sans Bengali"/>
              </a:defRPr>
            </a:pPr>
            <a:r>
              <a:t>• ক্রোমাটিন জালিকা সংকুচিত হয়ে ক্রোমোসোমে পরিণত হয়।</a:t>
            </a:r>
            <a:br/>
            <a:r>
              <a:t>• নিউক্লিয়ার মেমব্রেন বিলুপ্ত হতে থাকে।</a:t>
            </a:r>
            <a:br/>
            <a:r>
              <a:t>• স্পিন্ডল তন্তু গঠিত হয়।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42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26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91440"/>
            <a:ext cx="11247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মেটাফেজ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73952"/>
            <a:ext cx="11612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646E"/>
                </a:solidFill>
                <a:latin typeface="Noto Sans Bengali"/>
              </a:defRPr>
            </a:pPr>
            <a:r>
              <a:t>মোঃ নাজুমল হোসাইন | সহকারি শিক্ষক, ভৌতবিজ্ঞান | বনগাঁও উচ্চ বিদ্যালয়     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097280"/>
            <a:ext cx="5669280" cy="507492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26B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মেটাফে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17320"/>
            <a:ext cx="5212080" cy="45262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0" y="1234440"/>
            <a:ext cx="5257800" cy="4663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6B4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0" y="1554480"/>
            <a:ext cx="4709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1">
                <a:solidFill>
                  <a:srgbClr val="26B4BE"/>
                </a:solidFill>
                <a:latin typeface="Noto Sans Bengali"/>
              </a:defRPr>
            </a:pPr>
            <a:r>
              <a:t>ক্রোমোসোম মধ্যভাগে সারিবদ্ধ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2468880"/>
            <a:ext cx="457200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300" b="0">
                <a:solidFill>
                  <a:srgbClr val="232830"/>
                </a:solidFill>
                <a:latin typeface="Noto Sans Bengali"/>
              </a:defRPr>
            </a:pPr>
            <a:r>
              <a:t>• ক্রোমোসোমগুলো কোষের মধ্যবর্তী অঞ্চলে অবস্থান করে।</a:t>
            </a:r>
            <a:br/>
            <a:r>
              <a:t>• স্পিন্ডল তন্তু সেন্ট্রোমিয়ারের সঙ্গে যুক্ত হয়।</a:t>
            </a:r>
            <a:br/>
            <a:r>
              <a:t>• বিষুবীয় অঞ্চলে সারিবদ্ধ থাকে।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42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F0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91440"/>
            <a:ext cx="11247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অ্যানাফেজ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73952"/>
            <a:ext cx="11612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646E"/>
                </a:solidFill>
                <a:latin typeface="Noto Sans Bengali"/>
              </a:defRPr>
            </a:pPr>
            <a:r>
              <a:t>মোঃ নাজুমল হোসাইন | সহকারি শিক্ষক, ভৌতবিজ্ঞান | বনগাঁও উচ্চ বিদ্যালয়     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097280"/>
            <a:ext cx="5669280" cy="507492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087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অ্যানাফে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17320"/>
            <a:ext cx="5212080" cy="45262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0" y="1234440"/>
            <a:ext cx="5257800" cy="4663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087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0" y="1554480"/>
            <a:ext cx="4709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1">
                <a:solidFill>
                  <a:srgbClr val="F0871E"/>
                </a:solidFill>
                <a:latin typeface="Noto Sans Bengali"/>
              </a:defRPr>
            </a:pPr>
            <a:r>
              <a:t>ক্রোমাটিড পৃথক হয়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2468880"/>
            <a:ext cx="457200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300" b="0">
                <a:solidFill>
                  <a:srgbClr val="232830"/>
                </a:solidFill>
                <a:latin typeface="Noto Sans Bengali"/>
              </a:defRPr>
            </a:pPr>
            <a:r>
              <a:t>• সেন্ট্রোমিয়ার বিভক্ত হয়।</a:t>
            </a:r>
            <a:br/>
            <a:r>
              <a:t>• ক্রোমাটিডগুলো পৃথক হয়ে যায়।</a:t>
            </a:r>
            <a:br/>
            <a:r>
              <a:t>• বিপরীত মেরুর দিকে অগ্রসর হয়।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42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6E4B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91440"/>
            <a:ext cx="11247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টেলোফেজ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73952"/>
            <a:ext cx="11612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646E"/>
                </a:solidFill>
                <a:latin typeface="Noto Sans Bengali"/>
              </a:defRPr>
            </a:pPr>
            <a:r>
              <a:t>মোঃ নাজুমল হোসাইন | সহকারি শিক্ষক, ভৌতবিজ্ঞান | বনগাঁও উচ্চ বিদ্যালয়     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097280"/>
            <a:ext cx="5669280" cy="507492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6E4B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টেলোফে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417320"/>
            <a:ext cx="5212080" cy="45262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0" y="1234440"/>
            <a:ext cx="5257800" cy="4663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6E4B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0" y="1554480"/>
            <a:ext cx="4709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1">
                <a:solidFill>
                  <a:srgbClr val="6E4BA5"/>
                </a:solidFill>
                <a:latin typeface="Noto Sans Bengali"/>
              </a:defRPr>
            </a:pPr>
            <a:r>
              <a:t>নতুন নিউক্লিয়াস গঠিত হয়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2468880"/>
            <a:ext cx="457200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2300" b="0">
                <a:solidFill>
                  <a:srgbClr val="232830"/>
                </a:solidFill>
                <a:latin typeface="Noto Sans Bengali"/>
              </a:defRPr>
            </a:pPr>
            <a:r>
              <a:t>• ক্রোমাটিডগুলো ক্রোমোসোমে পরিণত হয়।</a:t>
            </a:r>
            <a:br/>
            <a:r>
              <a:t>• নতুন নিউক্লিয়ার মেমব্রেন গঠিত হয়।</a:t>
            </a:r>
            <a:br/>
            <a:r>
              <a:t>• নিউক্লিওলাস পুনরায় সৃষ্টি হয়।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42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2191695" cy="64008"/>
          </a:xfrm>
          <a:prstGeom prst="rect">
            <a:avLst/>
          </a:prstGeom>
          <a:solidFill>
            <a:srgbClr val="2DA0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91440"/>
            <a:ext cx="11247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সাইটোকাইনেসিস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6473952"/>
            <a:ext cx="11612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A646E"/>
                </a:solidFill>
                <a:latin typeface="Noto Sans Bengali"/>
              </a:defRPr>
            </a:pPr>
            <a:r>
              <a:t>মোঃ নাজুমল হোসাইন | সহকারি শিক্ষক, ভৌতবিজ্ঞান | বনগাঁও উচ্চ বিদ্যালয়     8</a:t>
            </a:r>
          </a:p>
        </p:txBody>
      </p:sp>
      <p:pic>
        <p:nvPicPr>
          <p:cNvPr id="6" name="Picture 5" descr="সাইটোকাইনেসিস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325880"/>
            <a:ext cx="4937760" cy="43891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89320" y="1463040"/>
            <a:ext cx="4846320" cy="4023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700" b="1">
                <a:solidFill>
                  <a:srgbClr val="232830"/>
                </a:solidFill>
                <a:latin typeface="Noto Sans Bengali"/>
              </a:defRPr>
            </a:pPr>
            <a:r>
              <a:t>নিউক্লিয়াসের বিভাজনের পর সাইটোপ্লাজম বিভাজিত হয়ে দুটি পৃথক অপত্য কোষ সৃষ্টি করে।</a:t>
            </a:r>
            <a:br/>
            <a:r>
              <a:t/>
            </a:r>
            <a:br/>
            <a:r>
              <a:t>এ প্রক্রিয়াকে সাইটোকাইনেসিস বলে।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23B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কোষবিভাজন কী?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000" b="1">
                <a:solidFill>
                  <a:srgbClr val="1E232A"/>
                </a:solidFill>
                <a:latin typeface="Noto Sans Bengali"/>
              </a:defRPr>
            </a:pPr>
            <a:r>
              <a:t>কোনো একটি মাতৃকোষ বিভাজিত হয়ে</a:t>
            </a:r>
            <a:br/>
            <a:r>
              <a:t>এক বা একাধিক নতুন কোষ সৃষ্টি করার প্রক্রিয়াকে</a:t>
            </a:r>
            <a:br/>
            <a:r>
              <a:t>কোষবিভাজন বলে।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4572000"/>
            <a:ext cx="4572000" cy="960120"/>
          </a:xfrm>
          <a:prstGeom prst="roundRect">
            <a:avLst/>
          </a:prstGeom>
          <a:solidFill>
            <a:srgbClr val="1E70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600" b="1">
                <a:solidFill>
                  <a:srgbClr val="FFFFFF"/>
                </a:solidFill>
                <a:latin typeface="Noto Sans Bengali"/>
              </a:defRPr>
            </a:pPr>
            <a:r>
              <a:t>মাইটোসিস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0760" y="4572000"/>
            <a:ext cx="4572000" cy="960120"/>
          </a:xfrm>
          <a:prstGeom prst="roundRect">
            <a:avLst/>
          </a:prstGeom>
          <a:solidFill>
            <a:srgbClr val="6F4E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600" b="1">
                <a:solidFill>
                  <a:srgbClr val="FFFFFF"/>
                </a:solidFill>
                <a:latin typeface="Noto Sans Bengali"/>
              </a:defRPr>
            </a:pPr>
            <a:r>
              <a:t>মিয়োসিস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1E70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মাইটোসিস কী?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234440"/>
            <a:ext cx="1069848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900" b="1">
                <a:solidFill>
                  <a:srgbClr val="1E232A"/>
                </a:solidFill>
                <a:latin typeface="Noto Sans Bengali"/>
              </a:defRPr>
            </a:pPr>
            <a:r>
              <a:t>যে কোষবিভাজন প্রক্রিয়ায় একটি মাতৃকোষ</a:t>
            </a:r>
            <a:br/>
            <a:r>
              <a:t>বিভাজিত হয়ে সমসংখ্যক ক্রোমোসোমবিশিষ্ট</a:t>
            </a:r>
            <a:br/>
            <a:r>
              <a:t>দুটি অপত্য কোষ সৃষ্টি করে, তাকে মাইটোসিস বলে।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4572000"/>
            <a:ext cx="8138160" cy="1005840"/>
          </a:xfrm>
          <a:prstGeom prst="roundRect">
            <a:avLst/>
          </a:prstGeom>
          <a:solidFill>
            <a:srgbClr val="1E70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000" b="1">
                <a:solidFill>
                  <a:srgbClr val="FFFFFF"/>
                </a:solidFill>
                <a:latin typeface="Noto Sans Bengali"/>
              </a:defRPr>
            </a:pPr>
            <a:r>
              <a:t>১ মাতৃকোষ  →  ২টি অপত্য কোষ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মাইটোসিসের বৈশিষ্ট্য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106984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0" rIns="228600" rtlCol="0" anchor="ctr"/>
          <a:lstStyle/>
          <a:p>
            <a:pPr algn="ctr">
              <a:spcAft>
                <a:spcPts val="1400"/>
              </a:spcAft>
              <a:defRPr sz="2300">
                <a:solidFill>
                  <a:srgbClr val="1E232A"/>
                </a:solidFill>
                <a:latin typeface="Noto Sans Bengali"/>
              </a:defRPr>
            </a:pPr>
            <a:r>
              <a:t>●  একটি মাতৃকোষ থেকে দুটি অপত্য কোষ সৃষ্টি হয়।</a:t>
            </a:r>
          </a:p>
          <a:p>
            <a:pPr>
              <a:spcAft>
                <a:spcPts val="1400"/>
              </a:spcAft>
              <a:defRPr sz="2300">
                <a:solidFill>
                  <a:srgbClr val="1E232A"/>
                </a:solidFill>
                <a:latin typeface="Noto Sans Bengali"/>
              </a:defRPr>
            </a:pPr>
            <a:r>
              <a:t>●  অপত্য কোষে ক্রোমোসোম সংখ্যা মাতৃকোষের সমান থাকে।</a:t>
            </a:r>
          </a:p>
          <a:p>
            <a:pPr>
              <a:spcAft>
                <a:spcPts val="1400"/>
              </a:spcAft>
              <a:defRPr sz="2300">
                <a:solidFill>
                  <a:srgbClr val="1E232A"/>
                </a:solidFill>
                <a:latin typeface="Noto Sans Bengali"/>
              </a:defRPr>
            </a:pPr>
            <a:r>
              <a:t>●  সাধারণত দেহকোষে মাইটোসিস ঘটে।</a:t>
            </a:r>
          </a:p>
          <a:p>
            <a:pPr>
              <a:spcAft>
                <a:spcPts val="1400"/>
              </a:spcAft>
              <a:defRPr sz="2300">
                <a:solidFill>
                  <a:srgbClr val="1E232A"/>
                </a:solidFill>
                <a:latin typeface="Noto Sans Bengali"/>
              </a:defRPr>
            </a:pPr>
            <a:r>
              <a:t>●  জীবের বৃদ্ধি ও ক্ষয়পূরণে গুরুত্বপূর্ণ ভূমিকা রাখে।</a:t>
            </a:r>
          </a:p>
          <a:p>
            <a:pPr>
              <a:spcAft>
                <a:spcPts val="1400"/>
              </a:spcAft>
              <a:defRPr sz="2300">
                <a:solidFill>
                  <a:srgbClr val="1E232A"/>
                </a:solidFill>
                <a:latin typeface="Noto Sans Bengali"/>
              </a:defRPr>
            </a:pPr>
            <a:r>
              <a:t>●  অপত্য কোষগুলো মাতৃকোষের প্রায় অনুরূপ হয়।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F5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মাইটোসিসের প্রধান ধাপ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5212080" cy="1874519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1E70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rIns="182880" rtlCol="0" anchor="ctr"/>
          <a:lstStyle/>
          <a:p>
            <a:pPr algn="ctr">
              <a:defRPr sz="2500" b="1">
                <a:solidFill>
                  <a:srgbClr val="1E70BF"/>
                </a:solidFill>
                <a:latin typeface="Noto Sans Bengali"/>
              </a:defRPr>
            </a:pPr>
            <a:r>
              <a:t>১. প্রোফেজ</a:t>
            </a:r>
          </a:p>
          <a:p>
            <a:pPr algn="ctr">
              <a:defRPr sz="1900">
                <a:solidFill>
                  <a:srgbClr val="1E232A"/>
                </a:solidFill>
                <a:latin typeface="Noto Sans Bengali"/>
              </a:defRPr>
            </a:pPr>
            <a:r>
              <a:t>ক্রোমোসোম স্পষ্ট হয়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55080" y="1371600"/>
            <a:ext cx="5212080" cy="1874519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3B7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rIns="182880" rtlCol="0" anchor="ctr"/>
          <a:lstStyle/>
          <a:p>
            <a:pPr algn="ctr">
              <a:defRPr sz="2500" b="1">
                <a:solidFill>
                  <a:srgbClr val="23B7C4"/>
                </a:solidFill>
                <a:latin typeface="Noto Sans Bengali"/>
              </a:defRPr>
            </a:pPr>
            <a:r>
              <a:t>২. মেটাফেজ</a:t>
            </a:r>
          </a:p>
          <a:p>
            <a:pPr algn="ctr">
              <a:defRPr sz="1900">
                <a:solidFill>
                  <a:srgbClr val="1E232A"/>
                </a:solidFill>
                <a:latin typeface="Noto Sans Bengali"/>
              </a:defRPr>
            </a:pPr>
            <a:r>
              <a:t>মধ্যভাগে সারিবদ্ধ হয়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657600"/>
            <a:ext cx="5212080" cy="1874519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5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rIns="182880" rtlCol="0" anchor="ctr"/>
          <a:lstStyle/>
          <a:p>
            <a:pPr algn="ctr">
              <a:defRPr sz="2500" b="1">
                <a:solidFill>
                  <a:srgbClr val="F58C28"/>
                </a:solidFill>
                <a:latin typeface="Noto Sans Bengali"/>
              </a:defRPr>
            </a:pPr>
            <a:r>
              <a:t>৩. অ্যানাফেজ</a:t>
            </a:r>
          </a:p>
          <a:p>
            <a:pPr algn="ctr">
              <a:defRPr sz="1900">
                <a:solidFill>
                  <a:srgbClr val="1E232A"/>
                </a:solidFill>
                <a:latin typeface="Noto Sans Bengali"/>
              </a:defRPr>
            </a:pPr>
            <a:r>
              <a:t>ক্রোমাটিড পৃথক হয়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3657600"/>
            <a:ext cx="5212080" cy="1874519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EA0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rIns="182880" rtlCol="0" anchor="ctr"/>
          <a:lstStyle/>
          <a:p>
            <a:pPr algn="ctr">
              <a:defRPr sz="2500" b="1">
                <a:solidFill>
                  <a:srgbClr val="2EA043"/>
                </a:solidFill>
                <a:latin typeface="Noto Sans Bengali"/>
              </a:defRPr>
            </a:pPr>
            <a:r>
              <a:t>৪. টেলোফেজ</a:t>
            </a:r>
          </a:p>
          <a:p>
            <a:pPr algn="ctr">
              <a:defRPr sz="1900">
                <a:solidFill>
                  <a:srgbClr val="1E232A"/>
                </a:solidFill>
                <a:latin typeface="Noto Sans Bengali"/>
              </a:defRPr>
            </a:pPr>
            <a:r>
              <a:t>নতুন নিউক্লিয়াস গঠিত হয়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1E70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প্রোফেজ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106984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0" rIns="228600" rtlCol="0" anchor="ctr"/>
          <a:lstStyle/>
          <a:p>
            <a:pPr algn="ctr">
              <a:spcAft>
                <a:spcPts val="1400"/>
              </a:spcAft>
              <a:defRPr sz="2500">
                <a:solidFill>
                  <a:srgbClr val="1E232A"/>
                </a:solidFill>
                <a:latin typeface="Noto Sans Bengali"/>
              </a:defRPr>
            </a:pPr>
            <a:r>
              <a:t>●  ক্রোমাটিন জালিকা সংকুচিত হয়ে মোটা ও খাটো ক্রোমোসোমে পরিণত হয়।</a:t>
            </a:r>
          </a:p>
          <a:p>
            <a:pPr>
              <a:spcAft>
                <a:spcPts val="1400"/>
              </a:spcAft>
              <a:defRPr sz="2500">
                <a:solidFill>
                  <a:srgbClr val="1E232A"/>
                </a:solidFill>
                <a:latin typeface="Noto Sans Bengali"/>
              </a:defRPr>
            </a:pPr>
            <a:r>
              <a:t>●  নিউক্লিওলাস ধীরে ধীরে বিলুপ্ত হয়।</a:t>
            </a:r>
          </a:p>
          <a:p>
            <a:pPr>
              <a:spcAft>
                <a:spcPts val="1400"/>
              </a:spcAft>
              <a:defRPr sz="2500">
                <a:solidFill>
                  <a:srgbClr val="1E232A"/>
                </a:solidFill>
                <a:latin typeface="Noto Sans Bengali"/>
              </a:defRPr>
            </a:pPr>
            <a:r>
              <a:t>●  নিউক্লিয়ার মেমব্রেন বিলুপ্ত হতে থাকে।</a:t>
            </a:r>
          </a:p>
          <a:p>
            <a:pPr>
              <a:spcAft>
                <a:spcPts val="1400"/>
              </a:spcAft>
              <a:defRPr sz="2500">
                <a:solidFill>
                  <a:srgbClr val="1E232A"/>
                </a:solidFill>
                <a:latin typeface="Noto Sans Bengali"/>
              </a:defRPr>
            </a:pPr>
            <a:r>
              <a:t>●  স্পিন্ডল তন্তু গঠিত হয়।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23B7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মেটাফেজ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106984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0" rIns="228600" rtlCol="0" anchor="ctr"/>
          <a:lstStyle/>
          <a:p>
            <a:pPr algn="ctr">
              <a:spcAft>
                <a:spcPts val="1400"/>
              </a:spcAft>
              <a:defRPr sz="2600">
                <a:solidFill>
                  <a:srgbClr val="1E232A"/>
                </a:solidFill>
                <a:latin typeface="Noto Sans Bengali"/>
              </a:defRPr>
            </a:pPr>
            <a:r>
              <a:t>●  ক্রোমোসোমগুলো কোষের মধ্যবর্তী অঞ্চলে অবস্থান করে।</a:t>
            </a:r>
          </a:p>
          <a:p>
            <a:pPr>
              <a:spcAft>
                <a:spcPts val="1400"/>
              </a:spcAft>
              <a:defRPr sz="2600">
                <a:solidFill>
                  <a:srgbClr val="1E232A"/>
                </a:solidFill>
                <a:latin typeface="Noto Sans Bengali"/>
              </a:defRPr>
            </a:pPr>
            <a:r>
              <a:t>●  স্পিন্ডল তন্তু ক্রোমোসোমের সেন্ট্রোমিয়ারের সঙ্গে যুক্ত হয়।</a:t>
            </a:r>
          </a:p>
          <a:p>
            <a:pPr>
              <a:spcAft>
                <a:spcPts val="1400"/>
              </a:spcAft>
              <a:defRPr sz="2600">
                <a:solidFill>
                  <a:srgbClr val="1E232A"/>
                </a:solidFill>
                <a:latin typeface="Noto Sans Bengali"/>
              </a:defRPr>
            </a:pPr>
            <a:r>
              <a:t>●  ক্রোমোসোমগুলো বিষুবীয় অঞ্চলে সারিবদ্ধ থাকে।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F58C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অ্যানাফেজ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106984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0" rIns="228600" rtlCol="0" anchor="ctr"/>
          <a:lstStyle/>
          <a:p>
            <a:pPr algn="ctr">
              <a:spcAft>
                <a:spcPts val="1400"/>
              </a:spcAft>
              <a:defRPr sz="2700">
                <a:solidFill>
                  <a:srgbClr val="1E232A"/>
                </a:solidFill>
                <a:latin typeface="Noto Sans Bengali"/>
              </a:defRPr>
            </a:pPr>
            <a:r>
              <a:t>●  প্রতিটি ক্রোমোসোমের সেন্ট্রোমিয়ার বিভক্ত হয়।</a:t>
            </a:r>
          </a:p>
          <a:p>
            <a:pPr>
              <a:spcAft>
                <a:spcPts val="1400"/>
              </a:spcAft>
              <a:defRPr sz="2700">
                <a:solidFill>
                  <a:srgbClr val="1E232A"/>
                </a:solidFill>
                <a:latin typeface="Noto Sans Bengali"/>
              </a:defRPr>
            </a:pPr>
            <a:r>
              <a:t>●  ক্রোমাটিডগুলো পৃথক হয়ে যায়।</a:t>
            </a:r>
          </a:p>
          <a:p>
            <a:pPr>
              <a:spcAft>
                <a:spcPts val="1400"/>
              </a:spcAft>
              <a:defRPr sz="2700">
                <a:solidFill>
                  <a:srgbClr val="1E232A"/>
                </a:solidFill>
                <a:latin typeface="Noto Sans Bengali"/>
              </a:defRPr>
            </a:pPr>
            <a:r>
              <a:t>●  ক্রোমাটিডগুলো বিপরীত মেরুর দিকে অগ্রসর হয়।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2EA0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টেলোফেজ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106984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0" rIns="228600" rtlCol="0" anchor="ctr"/>
          <a:lstStyle/>
          <a:p>
            <a:pPr algn="ctr">
              <a:spcAft>
                <a:spcPts val="1400"/>
              </a:spcAft>
              <a:defRPr sz="2400">
                <a:solidFill>
                  <a:srgbClr val="1E232A"/>
                </a:solidFill>
                <a:latin typeface="Noto Sans Bengali"/>
              </a:defRPr>
            </a:pPr>
            <a:r>
              <a:t>●  বিপরীত মেরুতে পৌঁছে ক্রোমাটিডগুলো ক্রোমোসোমে পরিণত হয়।</a:t>
            </a:r>
          </a:p>
          <a:p>
            <a:pPr>
              <a:spcAft>
                <a:spcPts val="1400"/>
              </a:spcAft>
              <a:defRPr sz="2400">
                <a:solidFill>
                  <a:srgbClr val="1E232A"/>
                </a:solidFill>
                <a:latin typeface="Noto Sans Bengali"/>
              </a:defRPr>
            </a:pPr>
            <a:r>
              <a:t>●  প্রতিটি মেরুতে নতুন নিউক্লিয়ার মেমব্রেন গঠিত হয়।</a:t>
            </a:r>
          </a:p>
          <a:p>
            <a:pPr>
              <a:spcAft>
                <a:spcPts val="1400"/>
              </a:spcAft>
              <a:defRPr sz="2400">
                <a:solidFill>
                  <a:srgbClr val="1E232A"/>
                </a:solidFill>
                <a:latin typeface="Noto Sans Bengali"/>
              </a:defRPr>
            </a:pPr>
            <a:r>
              <a:t>●  নিউক্লিওলাস পুনরায় সৃষ্টি হয়।</a:t>
            </a:r>
          </a:p>
          <a:p>
            <a:pPr>
              <a:spcAft>
                <a:spcPts val="1400"/>
              </a:spcAft>
              <a:defRPr sz="2400">
                <a:solidFill>
                  <a:srgbClr val="1E232A"/>
                </a:solidFill>
                <a:latin typeface="Noto Sans Bengali"/>
              </a:defRPr>
            </a:pPr>
            <a:r>
              <a:t>●  স্পিন্ডল তন্তু বিলুপ্ত হয়।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6F4E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সাইটোকাইনেসিস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69848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100" b="1">
                <a:solidFill>
                  <a:srgbClr val="1E232A"/>
                </a:solidFill>
                <a:latin typeface="Noto Sans Bengali"/>
              </a:defRPr>
            </a:pPr>
            <a:r>
              <a:t>নিউক্লিয়াসের বিভাজনের পর সাইটোপ্লাজম বিভাজিত হয়ে</a:t>
            </a:r>
            <a:br/>
            <a:r>
              <a:t>দুটি পৃথক অপত্য কোষ সৃষ্টি করে।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4572000"/>
            <a:ext cx="8503920" cy="914400"/>
          </a:xfrm>
          <a:prstGeom prst="roundRect">
            <a:avLst/>
          </a:prstGeom>
          <a:solidFill>
            <a:srgbClr val="6F4E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এ প্রক্রিয়াকে সাইটোকাইনেসিস বলে।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CF3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মাইটোসিসের গুরুত্ব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106984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0" rIns="228600" rtlCol="0" anchor="ctr"/>
          <a:lstStyle/>
          <a:p>
            <a:pPr algn="ctr">
              <a:spcAft>
                <a:spcPts val="1400"/>
              </a:spcAft>
              <a:defRPr sz="2300">
                <a:solidFill>
                  <a:srgbClr val="1E232A"/>
                </a:solidFill>
                <a:latin typeface="Noto Sans Bengali"/>
              </a:defRPr>
            </a:pPr>
            <a:r>
              <a:t>●  জীবের দৈহিক বৃদ্ধি ঘটে।</a:t>
            </a:r>
          </a:p>
          <a:p>
            <a:pPr>
              <a:spcAft>
                <a:spcPts val="1400"/>
              </a:spcAft>
              <a:defRPr sz="2300">
                <a:solidFill>
                  <a:srgbClr val="1E232A"/>
                </a:solidFill>
                <a:latin typeface="Noto Sans Bengali"/>
              </a:defRPr>
            </a:pPr>
            <a:r>
              <a:t>●  ক্ষতস্থান পূরণ হয়।</a:t>
            </a:r>
          </a:p>
          <a:p>
            <a:pPr>
              <a:spcAft>
                <a:spcPts val="1400"/>
              </a:spcAft>
              <a:defRPr sz="2300">
                <a:solidFill>
                  <a:srgbClr val="1E232A"/>
                </a:solidFill>
                <a:latin typeface="Noto Sans Bengali"/>
              </a:defRPr>
            </a:pPr>
            <a:r>
              <a:t>●  পুরোনো ও মৃত কোষের পরিবর্তে নতুন কোষ সৃষ্টি হয়।</a:t>
            </a:r>
          </a:p>
          <a:p>
            <a:pPr>
              <a:spcAft>
                <a:spcPts val="1400"/>
              </a:spcAft>
              <a:defRPr sz="2300">
                <a:solidFill>
                  <a:srgbClr val="1E232A"/>
                </a:solidFill>
                <a:latin typeface="Noto Sans Bengali"/>
              </a:defRPr>
            </a:pPr>
            <a:r>
              <a:t>●  অযৌন প্রজননে সহায়তা করে।</a:t>
            </a:r>
          </a:p>
          <a:p>
            <a:pPr>
              <a:spcAft>
                <a:spcPts val="1400"/>
              </a:spcAft>
              <a:defRPr sz="2300">
                <a:solidFill>
                  <a:srgbClr val="1E232A"/>
                </a:solidFill>
                <a:latin typeface="Noto Sans Bengali"/>
              </a:defRPr>
            </a:pPr>
            <a:r>
              <a:t>●  ক্রোমোসোম সংখ্যা প্রজন্মের পর প্রজন্মে অপরিবর্তিত রাখতে সাহায্য করে।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FFE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সহজে মনে রাখি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1069848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3100" b="1">
                <a:solidFill>
                  <a:srgbClr val="1E232A"/>
                </a:solidFill>
                <a:latin typeface="Noto Sans Bengali"/>
              </a:defRPr>
            </a:pPr>
            <a:r>
              <a:t>প্রোফেজ  →  মেটাফেজ  →  অ্যানাফেজ  →  টেলোফেজ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3931920"/>
            <a:ext cx="8321040" cy="1143000"/>
          </a:xfrm>
          <a:prstGeom prst="round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400" b="1">
                <a:solidFill>
                  <a:srgbClr val="FFFFFF"/>
                </a:solidFill>
                <a:latin typeface="Noto Sans Bengali"/>
              </a:defRPr>
            </a:pPr>
            <a:r>
              <a:t>P  →  M  →  A  →  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166360"/>
            <a:ext cx="1069848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E70BF"/>
                </a:solidFill>
                <a:latin typeface="Noto Sans Bengali"/>
              </a:defRPr>
            </a:pPr>
            <a:r>
              <a:t>১ মাতৃকোষ  →  ২টি অপত্য কোষ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2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86384"/>
            <a:ext cx="12191695" cy="73152"/>
          </a:xfrm>
          <a:prstGeom prst="rect">
            <a:avLst/>
          </a:prstGeom>
          <a:solidFill>
            <a:srgbClr val="1E70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37160"/>
            <a:ext cx="11155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মূল্যায়ন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6473952"/>
            <a:ext cx="11521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5F6973"/>
                </a:solidFill>
                <a:latin typeface="Noto Sans Bengali"/>
              </a:defRPr>
            </a:pPr>
            <a:r>
              <a:t>মোঃ নাজুমল হোসাইন  |  সহকারি শিক্ষক, ভৌতবিজ্ঞান  |  বনগাঁও উচ্চ বিদ্যালয়     •     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10698480" cy="4663440"/>
          </a:xfrm>
          <a:prstGeom prst="roundRect">
            <a:avLst/>
          </a:prstGeom>
          <a:solidFill>
            <a:srgbClr val="FFFFFF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20040" rIns="228600" rtlCol="0" anchor="ctr"/>
          <a:lstStyle/>
          <a:p>
            <a:pPr algn="ctr">
              <a:spcAft>
                <a:spcPts val="1400"/>
              </a:spcAft>
              <a:defRPr sz="2200">
                <a:solidFill>
                  <a:srgbClr val="1E232A"/>
                </a:solidFill>
                <a:latin typeface="Noto Sans Bengali"/>
              </a:defRPr>
            </a:pPr>
            <a:r>
              <a:t>●  প্রশ্ন: মাইটোসিস কোষবিভাজন কী?</a:t>
            </a:r>
          </a:p>
          <a:p>
            <a:pPr>
              <a:spcAft>
                <a:spcPts val="1400"/>
              </a:spcAft>
              <a:defRPr sz="2200">
                <a:solidFill>
                  <a:srgbClr val="1E232A"/>
                </a:solidFill>
                <a:latin typeface="Noto Sans Bengali"/>
              </a:defRPr>
            </a:pPr>
            <a:r>
              <a:t>●  উত্তর: একটি মাতৃকোষ বিভাজিত হয়ে সমসংখ্যক ক্রোমোসোমবিশিষ্ট দুটি অপত্য কোষ সৃষ্টি করলে তাকে মাইটোসিস কোষবিভাজন বলে।</a:t>
            </a:r>
          </a:p>
          <a:p>
            <a:pPr>
              <a:spcAft>
                <a:spcPts val="1400"/>
              </a:spcAft>
              <a:defRPr sz="2200">
                <a:solidFill>
                  <a:srgbClr val="1E232A"/>
                </a:solidFill>
                <a:latin typeface="Noto Sans Bengali"/>
              </a:defRPr>
            </a:pPr>
            <a:r>
              <a:t>●  প্রশ্ন: মাইটোসিসের প্রধান ধাপ কয়টি?</a:t>
            </a:r>
          </a:p>
          <a:p>
            <a:pPr>
              <a:spcAft>
                <a:spcPts val="1400"/>
              </a:spcAft>
              <a:defRPr sz="2200">
                <a:solidFill>
                  <a:srgbClr val="1E232A"/>
                </a:solidFill>
                <a:latin typeface="Noto Sans Bengali"/>
              </a:defRPr>
            </a:pPr>
            <a:r>
              <a:t>●  উত্তর: চারটি— প্রোফেজ, মেটাফেজ, অ্যানাফেজ ও টেলোফেজ।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6418" y="1828800"/>
            <a:ext cx="6683240" cy="278537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Noto Sans Bengali"/>
              </a:defRPr>
            </a:pPr>
            <a:r>
              <a:rPr sz="11500"/>
              <a:t>ধন্যবাদ</a:t>
            </a:r>
          </a:p>
          <a:p>
            <a:pPr algn="ctr">
              <a:defRPr sz="2700">
                <a:solidFill>
                  <a:srgbClr val="FFE066"/>
                </a:solidFill>
                <a:latin typeface="Noto Sans Bengali"/>
              </a:defRPr>
            </a:pPr>
            <a:r>
              <a:rPr sz="6000"/>
              <a:t>মাইটোসিস কোষবিভাজন পদ্ধতি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715</Words>
  <Application>Microsoft Macintosh PowerPoint</Application>
  <PresentationFormat>Custom</PresentationFormat>
  <Paragraphs>107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PPCC</dc:creator>
  <dc:description>generated using python-pptx</dc:description>
  <cp:lastModifiedBy>PPCC</cp:lastModifiedBy>
  <cp:revision>5</cp:revision>
  <dcterms:created xsi:type="dcterms:W3CDTF">2013-01-27T09:14:16Z</dcterms:created>
  <dcterms:modified xsi:type="dcterms:W3CDTF">2026-10-02T03:58:20Z</dcterms:modified>
</cp:coreProperties>
</file>