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69" r:id="rId2"/>
    <p:sldId id="270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1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Hind Siliguri" panose="020B0604020202020204" charset="0"/>
      <p:regular r:id="rId21"/>
      <p:bold r:id="rId22"/>
    </p:embeddedFont>
    <p:embeddedFont>
      <p:font typeface="SolaimanLipi" panose="02000500020000020004" pitchFamily="2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8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0133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5761F6F5-F3EB-4091-82E8-81DDFFACE1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85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6239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259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3472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7289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443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8008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9628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80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7441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2791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2504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4389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3781425" y="271463"/>
            <a:ext cx="4343400" cy="20574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kern="700" spc="-150" dirty="0" err="1" smtClean="0">
                <a:solidFill>
                  <a:srgbClr val="FF00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স্বাগত</a:t>
            </a:r>
            <a:r>
              <a:rPr lang="en-US" sz="4800" kern="700" spc="-150" dirty="0" err="1">
                <a:solidFill>
                  <a:srgbClr val="FF00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</a:t>
            </a:r>
            <a:endParaRPr lang="en-US" sz="4800" kern="700" spc="-150" dirty="0">
              <a:solidFill>
                <a:srgbClr val="FF00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1026" name="Picture 2" descr="https://encrypted-tbn0.gstatic.com/images?q=tbn:ANd9GcTdtK2Ihpsj0cUm_uJaksJgE7elcW3Z7o5-v9FnIpF0bA&amp;s=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071" y="3170873"/>
            <a:ext cx="3876929" cy="292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357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5000">
        <p15:prstTrans prst="curtains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4313" y="1662113"/>
            <a:ext cx="3962400" cy="350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মো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.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মনিরুজ্জামান</a:t>
            </a:r>
            <a:endParaRPr lang="en-US" sz="3600" spc="-150" dirty="0" smtClean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প্রভাষক</a:t>
            </a:r>
            <a:endParaRPr lang="en-US" sz="3600" spc="-150" dirty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যমুনা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কলেজ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হাতিয়া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bn-BD" sz="3600" spc="-150" dirty="0" smtClean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76713" y="238125"/>
            <a:ext cx="3048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000" dirty="0" smtClean="0">
                <a:solidFill>
                  <a:srgbClr val="FFFF00"/>
                </a:solidFill>
              </a:rPr>
              <a:t>পরিচিতি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4" b="37739"/>
          <a:stretch/>
        </p:blipFill>
        <p:spPr>
          <a:xfrm>
            <a:off x="7790867" y="1773365"/>
            <a:ext cx="3065929" cy="3282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29235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475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09600" y="2076450"/>
            <a:ext cx="3562350" cy="36195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609600" y="4171950"/>
            <a:ext cx="762000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762000" y="2133600"/>
            <a:ext cx="33528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একাদশ-দ্বাদশ শ্রেণী | বাংলা সাহিত্য পাঠ ও পূর্ণাঙ্গ বিশ্লেষণ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609600" y="2667000"/>
            <a:ext cx="223777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সুচেতনা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609600" y="3505200"/>
            <a:ext cx="17335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— জীবনানন্দ দাশ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609600" y="4476750"/>
            <a:ext cx="65436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 কবিতা, চরণভিত্তিক গভীর ব্যাখ্যা, কাব্যের মূলসুর, অনুধাবনমূলক মূল্যায়ন ও বাড়ির কাজ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7527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609600" y="2843212"/>
            <a:ext cx="3505200" cy="2505075"/>
          </a:xfrm>
          <a:prstGeom prst="roundRect">
            <a:avLst>
              <a:gd name="adj" fmla="val 608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4343400" y="2971800"/>
            <a:ext cx="3505200" cy="2247900"/>
          </a:xfrm>
          <a:prstGeom prst="roundRect">
            <a:avLst>
              <a:gd name="adj" fmla="val 677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8077200" y="2971800"/>
            <a:ext cx="3505200" cy="2247900"/>
          </a:xfrm>
          <a:prstGeom prst="roundRect">
            <a:avLst>
              <a:gd name="adj" fmla="val 677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925" y="315753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7725" y="3286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1525" y="3286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9175" y="3281362"/>
            <a:ext cx="26670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05362" y="3409950"/>
            <a:ext cx="1619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515350" y="340995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 উদ্দেশ্য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পাঠের শিখনফল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923925" y="3805237"/>
            <a:ext cx="312039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পরিচয় ও প্রেক্ষাপট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923925" y="4262437"/>
            <a:ext cx="29718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জীবনানন্দ দাশের কাব্যশৈলী ও দ্বিতীয় বিশ্বযুদ্ধের সামাজিক সংকট অনুধাবন করতে পারবে।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4657725" y="3933825"/>
            <a:ext cx="312039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চরণভিত্তিক ভাবার্থ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4657725" y="4391025"/>
            <a:ext cx="2971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'দূরতর দ্বীপ', 'পৃথিবীর অসুখ' ও 'অনন্ত সূর্যোদয়'-এর রূপক অর্থ ব্যাখ্যা করতে পারবে।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8391525" y="3933825"/>
            <a:ext cx="312039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আশাবাদী মূলভাব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8391525" y="4391025"/>
            <a:ext cx="2971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অন্ধকার অতিক্রম করে শুভচেতনার মাধ্যমে সুন্দর আগামী গড়ার চেতনা অর্জন করবে।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/>
          <p:nvPr/>
        </p:nvSpPr>
        <p:spPr>
          <a:xfrm>
            <a:off x="4114800" y="2300287"/>
            <a:ext cx="74676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4114800" y="3509962"/>
            <a:ext cx="74676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114800" y="4719637"/>
            <a:ext cx="74676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114800" y="3309937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4114800" y="2300287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4114800" y="2300287"/>
            <a:ext cx="476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11572875" y="2300287"/>
            <a:ext cx="95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4114800" y="4519612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4114800" y="3509962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4114800" y="3509962"/>
            <a:ext cx="476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11572875" y="3509962"/>
            <a:ext cx="95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4114800" y="5729287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4114800" y="4719637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5"/>
          <p:cNvSpPr/>
          <p:nvPr/>
        </p:nvSpPr>
        <p:spPr>
          <a:xfrm>
            <a:off x="4114800" y="4719637"/>
            <a:ext cx="476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11572875" y="4719637"/>
            <a:ext cx="95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257425"/>
            <a:ext cx="3048000" cy="35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" y="2266950"/>
            <a:ext cx="302895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পরিচিতি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জীবনানন্দ দাশ (১৮৯৯ – ১৯৫৪)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4391025" y="2500312"/>
            <a:ext cx="74009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জন্ম ও সাহিত্যধারা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4391025" y="2843212"/>
            <a:ext cx="70485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১৮৯৯ সালে বরিশালে জন্ম। রবীন্দ্র-উত্তর বাংলা সাহিত্যের অন্যতম প্রধান আধুনিক কবি।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4391025" y="3709987"/>
            <a:ext cx="74009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কাব্যিক উপাধি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4391025" y="4052887"/>
            <a:ext cx="70485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অন্নদাশঙ্কর রায় তাঁকে 'চিত্ররূপময় কবি' এবং বুদ্ধদেব বসু 'নির্জনতম কবি' হিসেবে অভিহিত করেন।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4391025" y="4919662"/>
            <a:ext cx="74009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বিখ্যাত কাব্যগ্রন্থ</a:t>
            </a:r>
            <a:endParaRPr/>
          </a:p>
        </p:txBody>
      </p:sp>
      <p:sp>
        <p:nvSpPr>
          <p:cNvPr id="139" name="Google Shape;139;p15"/>
          <p:cNvSpPr txBox="1"/>
          <p:nvPr/>
        </p:nvSpPr>
        <p:spPr>
          <a:xfrm>
            <a:off x="4391025" y="5262562"/>
            <a:ext cx="70485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ঝরা পালক, ধূসর পাণ্ডুলিপি, বনলতা সেন, মহাপৃথিবী, সাতটি তারার তিমি, রূপসী বাংলা।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609600" y="3243262"/>
            <a:ext cx="3505200" cy="1628775"/>
          </a:xfrm>
          <a:prstGeom prst="roundRect">
            <a:avLst>
              <a:gd name="adj" fmla="val 9356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4343400" y="3243262"/>
            <a:ext cx="3505200" cy="1628775"/>
          </a:xfrm>
          <a:prstGeom prst="roundRect">
            <a:avLst>
              <a:gd name="adj" fmla="val 9356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8077200" y="3114675"/>
            <a:ext cx="3505200" cy="1885950"/>
          </a:xfrm>
          <a:prstGeom prst="roundRect">
            <a:avLst>
              <a:gd name="adj" fmla="val 808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609600" y="4862512"/>
            <a:ext cx="35052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609600" y="3243262"/>
            <a:ext cx="3505200" cy="381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609600" y="3243262"/>
            <a:ext cx="9525" cy="16287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4105275" y="3243262"/>
            <a:ext cx="9525" cy="16287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4343400" y="4862512"/>
            <a:ext cx="35052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4343400" y="3243262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4343400" y="3243262"/>
            <a:ext cx="9525" cy="16287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/>
          <p:nvPr/>
        </p:nvSpPr>
        <p:spPr>
          <a:xfrm>
            <a:off x="7839075" y="3243262"/>
            <a:ext cx="9525" cy="16287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/>
          <p:nvPr/>
        </p:nvSpPr>
        <p:spPr>
          <a:xfrm>
            <a:off x="8077200" y="4991100"/>
            <a:ext cx="35052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8077200" y="3114675"/>
            <a:ext cx="35052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8077200" y="3114675"/>
            <a:ext cx="9525" cy="18859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6"/>
          <p:cNvSpPr/>
          <p:nvPr/>
        </p:nvSpPr>
        <p:spPr>
          <a:xfrm>
            <a:off x="11572875" y="3114675"/>
            <a:ext cx="9525" cy="18859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 বিষয়বস্তু</a:t>
            </a:r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'সুচেতনা' কবিতার মূলচেতনা</a:t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923925" y="3586162"/>
            <a:ext cx="312039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শুভ চেতনার রূপক</a:t>
            </a:r>
            <a:endParaRPr/>
          </a:p>
        </p:txBody>
      </p:sp>
      <p:sp>
        <p:nvSpPr>
          <p:cNvPr id="162" name="Google Shape;162;p16"/>
          <p:cNvSpPr txBox="1"/>
          <p:nvPr/>
        </p:nvSpPr>
        <p:spPr>
          <a:xfrm>
            <a:off x="923925" y="4043362"/>
            <a:ext cx="2971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'সুচেতনা' হলো মানুষের অন্তরের শাশ্বত শুভ বুদ্ধি, বিবেক ও মানবিক চেতনার প্রতীক।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4657725" y="3586162"/>
            <a:ext cx="312039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সমকালের সংকট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4657725" y="4043362"/>
            <a:ext cx="2971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যুদ্ধ, রক্তপাত ও হিংসা বর্তমান পৃথিবীর চরম অসুখ; কিন্তু এটিই মানবসভ্যতার শেষ সত্য নয়।</a:t>
            </a:r>
            <a:endParaRPr/>
          </a:p>
        </p:txBody>
      </p:sp>
      <p:sp>
        <p:nvSpPr>
          <p:cNvPr id="165" name="Google Shape;165;p16"/>
          <p:cNvSpPr txBox="1"/>
          <p:nvPr/>
        </p:nvSpPr>
        <p:spPr>
          <a:xfrm>
            <a:off x="8391525" y="3457575"/>
            <a:ext cx="312039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মুক্তি ও সূর্যোদয়</a:t>
            </a:r>
            <a:endParaRPr/>
          </a:p>
        </p:txBody>
      </p:sp>
      <p:sp>
        <p:nvSpPr>
          <p:cNvPr id="166" name="Google Shape;166;p16"/>
          <p:cNvSpPr txBox="1"/>
          <p:nvPr/>
        </p:nvSpPr>
        <p:spPr>
          <a:xfrm>
            <a:off x="8391525" y="3914775"/>
            <a:ext cx="29718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মনীষীদের পথ ধরে এবং প্রগতিশীল মানুষের নিরন্তর প্রচেষ্টায় অন্ধকারের বুকে সূর্যোদয় ঘটবে।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/>
          <p:nvPr/>
        </p:nvSpPr>
        <p:spPr>
          <a:xfrm>
            <a:off x="609600" y="2362200"/>
            <a:ext cx="7010400" cy="1714500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609600" y="4267200"/>
            <a:ext cx="7010400" cy="1409700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609600" y="4067175"/>
            <a:ext cx="70104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609600" y="2362200"/>
            <a:ext cx="70104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609600" y="2362200"/>
            <a:ext cx="47625" cy="17145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7610475" y="2362200"/>
            <a:ext cx="9525" cy="17145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609600" y="5667375"/>
            <a:ext cx="70104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7"/>
          <p:cNvSpPr/>
          <p:nvPr/>
        </p:nvSpPr>
        <p:spPr>
          <a:xfrm>
            <a:off x="609600" y="4267200"/>
            <a:ext cx="70104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7"/>
          <p:cNvSpPr/>
          <p:nvPr/>
        </p:nvSpPr>
        <p:spPr>
          <a:xfrm>
            <a:off x="609600" y="4267200"/>
            <a:ext cx="47625" cy="14097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7"/>
          <p:cNvSpPr/>
          <p:nvPr/>
        </p:nvSpPr>
        <p:spPr>
          <a:xfrm>
            <a:off x="7610475" y="4267200"/>
            <a:ext cx="9525" cy="14097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2900" y="2305050"/>
            <a:ext cx="36195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72425" y="2314575"/>
            <a:ext cx="3600450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7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কবিতার ব্যাখ্যা | পর্ব ১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শুভ চেতনার স্বরুপ ও পরম সত্য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923925" y="2600325"/>
            <a:ext cx="6515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"সুচেতনা, তুমি এক দূরতর দ্বীপ / বিকেলের নক্ষত্রের কাছে; / সেইখানে দারুচিনি-বানানীর ফাঁকে / নির্জনতা আছে।"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923925" y="3286125"/>
            <a:ext cx="65151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ব্যাখ্যা: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সুচেতনা আসলে শুভ বোধের প্রতীক। কোলাহলমুক্ত স্নিগ্ধ নির্জনতায় এই দূরবর্তী সুচেতনার বিস্তার হলেও তা সর্বত্র সহজলভ্য নয়।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923925" y="4505325"/>
            <a:ext cx="6515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97706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"এই পৃথিবীর রণ রক্ত সফলতা / সত্য; তবু শেষ সত্য নয়।"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923925" y="4886325"/>
            <a:ext cx="65151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ব্যাখ্যা: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মানবসভ্যতার ইতিহাসে যুদ্ধ, হিংসা ও রক্তপাত প্রতীয়মান সত্য হলেও এই ধ্বংসাত্মক রূপটি পৃথিবীর শেষ পরিণতি বা পরম সত্য নয়।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/>
          <p:nvPr/>
        </p:nvSpPr>
        <p:spPr>
          <a:xfrm>
            <a:off x="609600" y="2809875"/>
            <a:ext cx="10972800" cy="1114425"/>
          </a:xfrm>
          <a:prstGeom prst="roundRect">
            <a:avLst>
              <a:gd name="adj" fmla="val 1367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8"/>
          <p:cNvSpPr/>
          <p:nvPr/>
        </p:nvSpPr>
        <p:spPr>
          <a:xfrm>
            <a:off x="609600" y="4114800"/>
            <a:ext cx="10972800" cy="1114425"/>
          </a:xfrm>
          <a:prstGeom prst="roundRect">
            <a:avLst>
              <a:gd name="adj" fmla="val 1367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8"/>
          <p:cNvSpPr/>
          <p:nvPr/>
        </p:nvSpPr>
        <p:spPr>
          <a:xfrm>
            <a:off x="609600" y="3914775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8"/>
          <p:cNvSpPr/>
          <p:nvPr/>
        </p:nvSpPr>
        <p:spPr>
          <a:xfrm>
            <a:off x="609600" y="2809875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8"/>
          <p:cNvSpPr/>
          <p:nvPr/>
        </p:nvSpPr>
        <p:spPr>
          <a:xfrm>
            <a:off x="609600" y="2809875"/>
            <a:ext cx="57150" cy="1114425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11572875" y="2809875"/>
            <a:ext cx="9525" cy="11144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609600" y="52197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/>
          <p:nvPr/>
        </p:nvSpPr>
        <p:spPr>
          <a:xfrm>
            <a:off x="609600" y="41148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609600" y="4114800"/>
            <a:ext cx="57150" cy="11144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11572875" y="4114800"/>
            <a:ext cx="9525" cy="11144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কবিতার ব্যাখ্যা | পর্ব ২</a:t>
            </a:r>
            <a:endParaRPr/>
          </a:p>
        </p:txBody>
      </p:sp>
      <p:sp>
        <p:nvSpPr>
          <p:cNvPr id="204" name="Google Shape;204;p18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প্রতিকূল বাস্তবতা ও পৃথিবীর কাছে ঋণ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971550" y="3048000"/>
            <a:ext cx="10391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C2626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"আজকে অনেক রুঢ় রৌদ্রে ঘুরে প্রাণ / পৃথিবীর মানুষকে মানুষের মতো ভালোবাসা দিতে গিয়ে..."</a:t>
            </a:r>
            <a:endParaRPr/>
          </a:p>
        </p:txBody>
      </p:sp>
      <p:sp>
        <p:nvSpPr>
          <p:cNvPr id="206" name="Google Shape;206;p18"/>
          <p:cNvSpPr txBox="1"/>
          <p:nvPr/>
        </p:nvSpPr>
        <p:spPr>
          <a:xfrm>
            <a:off x="971550" y="3409950"/>
            <a:ext cx="10391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 বক্তব্য: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সত্য, প্রেম ও কল্যাণ প্রতিষ্ঠা করতে গিয়ে রক্তক্ষয় ও স্বজন হারানোর বেদনা সহ্য করতে হয়। প্রতিকূল পরিস্থিতির মধ্য দিয়েই ভালোবাসার পথে পৌঁছাতে হয়।</a:t>
            </a: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971550" y="4352925"/>
            <a:ext cx="10391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"পৃথিবীর গভীর গভীরতর অসুখ এখন; / মানুষ তবুও ঋণী পৃথিবীরই কাছে।"</a:t>
            </a:r>
            <a:endParaRPr/>
          </a:p>
        </p:txBody>
      </p:sp>
      <p:sp>
        <p:nvSpPr>
          <p:cNvPr id="208" name="Google Shape;208;p18"/>
          <p:cNvSpPr txBox="1"/>
          <p:nvPr/>
        </p:nvSpPr>
        <p:spPr>
          <a:xfrm>
            <a:off x="971550" y="4714875"/>
            <a:ext cx="10391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 বক্তব্য: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বর্তমান বিশ্ব যুদ্ধ ও হিংসায় আক্রান্ত— যা পৃথিবীর 'গভীরতর অসুখ'। তবে মানুষ শুভবুদ্ধিকে ধারণ করে প্রগতির পথে চলে বলেই পৃথিবীর নিকট চিরঋণী।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"/>
          <p:cNvSpPr/>
          <p:nvPr/>
        </p:nvSpPr>
        <p:spPr>
          <a:xfrm>
            <a:off x="609600" y="2400300"/>
            <a:ext cx="5353050" cy="323850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6229350" y="2400300"/>
            <a:ext cx="5353050" cy="323850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925" y="3202781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43675" y="3186112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987" y="3298031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38925" y="3281362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কবিতার ব্যাখ্যা | পর্ব ৩</a:t>
            </a:r>
            <a:endParaRPr/>
          </a:p>
        </p:txBody>
      </p:sp>
      <p:sp>
        <p:nvSpPr>
          <p:cNvPr id="220" name="Google Shape;220;p19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পৃথিবীর ক্রমমুক্তি ও সুদূরপ্রসারী প্রত্যয়</a:t>
            </a:r>
            <a:endParaRPr/>
          </a:p>
        </p:txBody>
      </p:sp>
      <p:sp>
        <p:nvSpPr>
          <p:cNvPr id="221" name="Google Shape;221;p19"/>
          <p:cNvSpPr txBox="1"/>
          <p:nvPr/>
        </p:nvSpPr>
        <p:spPr>
          <a:xfrm>
            <a:off x="923925" y="3736181"/>
            <a:ext cx="48196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"এ-পথেই পৃথিবীর ক্রমমুক্তি হবে; / সে অনেক শতাব্দীর মনীষীর কাজ;"</a:t>
            </a:r>
            <a:endParaRPr/>
          </a:p>
        </p:txBody>
      </p:sp>
      <p:sp>
        <p:nvSpPr>
          <p:cNvPr id="222" name="Google Shape;222;p19"/>
          <p:cNvSpPr txBox="1"/>
          <p:nvPr/>
        </p:nvSpPr>
        <p:spPr>
          <a:xfrm>
            <a:off x="923925" y="4107656"/>
            <a:ext cx="481965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ব্যাখ্যা: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শুভচেতনার আলো জ্বালিয়ে সমাজ থেকে নেতিবাচকতা দূর করা একদিনের কাজ নয়; যুগে যুগে মনীষীদের দীর্ঘ প্রচেষ্টায় মানবজাতি ধাপে ধাপে মুক্তি পাবে।</a:t>
            </a:r>
            <a:endParaRPr/>
          </a:p>
        </p:txBody>
      </p:sp>
      <p:sp>
        <p:nvSpPr>
          <p:cNvPr id="223" name="Google Shape;223;p19"/>
          <p:cNvSpPr txBox="1"/>
          <p:nvPr/>
        </p:nvSpPr>
        <p:spPr>
          <a:xfrm>
            <a:off x="6543675" y="3719512"/>
            <a:ext cx="48196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6A34A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"আমাদের মতো ক্লান্ত ক্লান্তিহীন নাবিকের হাতে / গ’ড়ে দেবো... অন্তিম প্রভাতে।"</a:t>
            </a:r>
            <a:endParaRPr/>
          </a:p>
        </p:txBody>
      </p:sp>
      <p:sp>
        <p:nvSpPr>
          <p:cNvPr id="224" name="Google Shape;224;p19"/>
          <p:cNvSpPr txBox="1"/>
          <p:nvPr/>
        </p:nvSpPr>
        <p:spPr>
          <a:xfrm>
            <a:off x="6543675" y="4367212"/>
            <a:ext cx="48196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ব্যাখ্যা: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প্রগতিশীল মানুষ জীবনসংগ্রামে 'ক্লান্ত' হলেও সংকল্পে 'ক্লান্তিহীন'। সুদূর অন্তিম প্রভাতে তারা সূর্যকরোজ্জ্বল ও ব্যাধিমুক্ত সুন্দর মানবসমাজ গড়ে তুলবে।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"/>
          <p:cNvSpPr/>
          <p:nvPr/>
        </p:nvSpPr>
        <p:spPr>
          <a:xfrm>
            <a:off x="609600" y="2671762"/>
            <a:ext cx="10972800" cy="1114425"/>
          </a:xfrm>
          <a:prstGeom prst="roundRect">
            <a:avLst>
              <a:gd name="adj" fmla="val 1367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0"/>
          <p:cNvSpPr/>
          <p:nvPr/>
        </p:nvSpPr>
        <p:spPr>
          <a:xfrm>
            <a:off x="609600" y="3976687"/>
            <a:ext cx="10972800" cy="1390650"/>
          </a:xfrm>
          <a:prstGeom prst="roundRect">
            <a:avLst>
              <a:gd name="adj" fmla="val 1095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609600" y="377666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0"/>
          <p:cNvSpPr/>
          <p:nvPr/>
        </p:nvSpPr>
        <p:spPr>
          <a:xfrm>
            <a:off x="609600" y="267176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0"/>
          <p:cNvSpPr/>
          <p:nvPr/>
        </p:nvSpPr>
        <p:spPr>
          <a:xfrm>
            <a:off x="609600" y="2671762"/>
            <a:ext cx="57150" cy="11144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0"/>
          <p:cNvSpPr/>
          <p:nvPr/>
        </p:nvSpPr>
        <p:spPr>
          <a:xfrm>
            <a:off x="11572875" y="2671762"/>
            <a:ext cx="9525" cy="11144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0"/>
          <p:cNvSpPr/>
          <p:nvPr/>
        </p:nvSpPr>
        <p:spPr>
          <a:xfrm>
            <a:off x="609600" y="535781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0"/>
          <p:cNvSpPr/>
          <p:nvPr/>
        </p:nvSpPr>
        <p:spPr>
          <a:xfrm>
            <a:off x="609600" y="3976687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0"/>
          <p:cNvSpPr/>
          <p:nvPr/>
        </p:nvSpPr>
        <p:spPr>
          <a:xfrm>
            <a:off x="609600" y="3976687"/>
            <a:ext cx="57150" cy="139065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0"/>
          <p:cNvSpPr/>
          <p:nvPr/>
        </p:nvSpPr>
        <p:spPr>
          <a:xfrm>
            <a:off x="11572875" y="3976687"/>
            <a:ext cx="9525" cy="13906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0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কবিতার ব্যাখ্যা | পর্ব ৪</a:t>
            </a:r>
            <a:endParaRPr/>
          </a:p>
        </p:txBody>
      </p:sp>
      <p:sp>
        <p:nvSpPr>
          <p:cNvPr id="240" name="Google Shape;240;p20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মাটির টান ও অনন্ত সূর্যোদয়</a:t>
            </a:r>
            <a:endParaRPr/>
          </a:p>
        </p:txBody>
      </p:sp>
      <p:sp>
        <p:nvSpPr>
          <p:cNvPr id="241" name="Google Shape;241;p20"/>
          <p:cNvSpPr txBox="1"/>
          <p:nvPr/>
        </p:nvSpPr>
        <p:spPr>
          <a:xfrm>
            <a:off x="971550" y="2909887"/>
            <a:ext cx="10391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59669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"মাটি-পৃথিবীর টানে মানবজন্মের ঘরে কখন এসেছি... এসে যে গভীরতর লাভ হলো সে-সব বুঝেছি"</a:t>
            </a:r>
            <a:endParaRPr/>
          </a:p>
        </p:txBody>
      </p:sp>
      <p:sp>
        <p:nvSpPr>
          <p:cNvPr id="242" name="Google Shape;242;p20"/>
          <p:cNvSpPr txBox="1"/>
          <p:nvPr/>
        </p:nvSpPr>
        <p:spPr>
          <a:xfrm>
            <a:off x="971550" y="3271837"/>
            <a:ext cx="10391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ভাবার্থ: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পৃথিবীর অন্যায়-অবিচারে সাময়িক হতাশা এলেও মাটির টান, প্রকৃতির স্নেহ ও শুভচেতনার অভিজ্ঞতায় কবি উপলব্ধি করেছেন মানবজন্ম অত্যন্ত অর্থপূর্ণ।</a:t>
            </a:r>
            <a:endParaRPr/>
          </a:p>
        </p:txBody>
      </p:sp>
      <p:sp>
        <p:nvSpPr>
          <p:cNvPr id="243" name="Google Shape;243;p20"/>
          <p:cNvSpPr txBox="1"/>
          <p:nvPr/>
        </p:nvSpPr>
        <p:spPr>
          <a:xfrm>
            <a:off x="971550" y="4214812"/>
            <a:ext cx="10391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7C3AED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"দেখেছি যা হ'লো হবে মানুষের যা হবার নয়— / শ্বাশত রাত্রির বুকে সকলি অনন্ত সূর্যোদয়।"</a:t>
            </a:r>
            <a:endParaRPr/>
          </a:p>
        </p:txBody>
      </p:sp>
      <p:sp>
        <p:nvSpPr>
          <p:cNvPr id="244" name="Google Shape;244;p20"/>
          <p:cNvSpPr txBox="1"/>
          <p:nvPr/>
        </p:nvSpPr>
        <p:spPr>
          <a:xfrm>
            <a:off x="971550" y="4576762"/>
            <a:ext cx="1039177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ভাবার্থ: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'শ্বাশত রাত্রি' বা চিরন্তন অন্ধকারের অন্তরালেই লুকিয়ে থাকে 'অনন্ত সূর্যোদয়' বা মুক্তির প্রদীপ। অন্যায় কেটে শুভচেতনায় নিশ্চিত নতুন আলোকময় পৃথিবী উদিত হবে।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"/>
          <p:cNvSpPr/>
          <p:nvPr/>
        </p:nvSpPr>
        <p:spPr>
          <a:xfrm>
            <a:off x="609600" y="3038475"/>
            <a:ext cx="2600325" cy="2038350"/>
          </a:xfrm>
          <a:prstGeom prst="roundRect">
            <a:avLst>
              <a:gd name="adj" fmla="val 747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1"/>
          <p:cNvSpPr/>
          <p:nvPr/>
        </p:nvSpPr>
        <p:spPr>
          <a:xfrm>
            <a:off x="3400425" y="3038475"/>
            <a:ext cx="2600325" cy="2038350"/>
          </a:xfrm>
          <a:prstGeom prst="roundRect">
            <a:avLst>
              <a:gd name="adj" fmla="val 747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1"/>
          <p:cNvSpPr/>
          <p:nvPr/>
        </p:nvSpPr>
        <p:spPr>
          <a:xfrm>
            <a:off x="6191250" y="3038475"/>
            <a:ext cx="2600325" cy="2038350"/>
          </a:xfrm>
          <a:prstGeom prst="roundRect">
            <a:avLst>
              <a:gd name="adj" fmla="val 747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1"/>
          <p:cNvSpPr/>
          <p:nvPr/>
        </p:nvSpPr>
        <p:spPr>
          <a:xfrm>
            <a:off x="8982075" y="3038475"/>
            <a:ext cx="2600325" cy="2038350"/>
          </a:xfrm>
          <a:prstGeom prst="roundRect">
            <a:avLst>
              <a:gd name="adj" fmla="val 747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1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সারসংক্ষেপ</a:t>
            </a:r>
            <a:endParaRPr/>
          </a:p>
        </p:txBody>
      </p:sp>
      <p:sp>
        <p:nvSpPr>
          <p:cNvPr id="254" name="Google Shape;254;p21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'সুচেতনা' কবিতার মূল ভাবসূত্র</a:t>
            </a:r>
            <a:endParaRPr/>
          </a:p>
        </p:txBody>
      </p:sp>
      <p:sp>
        <p:nvSpPr>
          <p:cNvPr id="255" name="Google Shape;255;p21"/>
          <p:cNvSpPr txBox="1"/>
          <p:nvPr/>
        </p:nvSpPr>
        <p:spPr>
          <a:xfrm>
            <a:off x="534590" y="33147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০১</a:t>
            </a:r>
            <a:endParaRPr/>
          </a:p>
        </p:txBody>
      </p:sp>
      <p:sp>
        <p:nvSpPr>
          <p:cNvPr id="256" name="Google Shape;256;p21"/>
          <p:cNvSpPr txBox="1"/>
          <p:nvPr/>
        </p:nvSpPr>
        <p:spPr>
          <a:xfrm>
            <a:off x="465832" y="3924300"/>
            <a:ext cx="288786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শুভচেতনা</a:t>
            </a:r>
            <a:endParaRPr/>
          </a:p>
        </p:txBody>
      </p:sp>
      <p:sp>
        <p:nvSpPr>
          <p:cNvPr id="257" name="Google Shape;257;p21"/>
          <p:cNvSpPr txBox="1"/>
          <p:nvPr/>
        </p:nvSpPr>
        <p:spPr>
          <a:xfrm>
            <a:off x="534590" y="43053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বিচ্ছিন্ন হলেও অন্তরের গভীরে প্রতিষ্ঠিত নীতি ও সুবুদ্ধি</a:t>
            </a:r>
            <a:endParaRPr/>
          </a:p>
        </p:txBody>
      </p:sp>
      <p:sp>
        <p:nvSpPr>
          <p:cNvPr id="258" name="Google Shape;258;p21"/>
          <p:cNvSpPr txBox="1"/>
          <p:nvPr/>
        </p:nvSpPr>
        <p:spPr>
          <a:xfrm>
            <a:off x="3325415" y="33147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০২</a:t>
            </a:r>
            <a:endParaRPr/>
          </a:p>
        </p:txBody>
      </p:sp>
      <p:sp>
        <p:nvSpPr>
          <p:cNvPr id="259" name="Google Shape;259;p21"/>
          <p:cNvSpPr txBox="1"/>
          <p:nvPr/>
        </p:nvSpPr>
        <p:spPr>
          <a:xfrm>
            <a:off x="3256657" y="3924300"/>
            <a:ext cx="288786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সামাজিক ঋণ</a:t>
            </a:r>
            <a:endParaRPr/>
          </a:p>
        </p:txBody>
      </p:sp>
      <p:sp>
        <p:nvSpPr>
          <p:cNvPr id="260" name="Google Shape;260;p21"/>
          <p:cNvSpPr txBox="1"/>
          <p:nvPr/>
        </p:nvSpPr>
        <p:spPr>
          <a:xfrm>
            <a:off x="3325415" y="43053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অসুখ ও হানাহানি সত্ত্বেও মানুষের প্রগতির প্রতি ঋণপ্রমাণ</a:t>
            </a:r>
            <a:endParaRPr/>
          </a:p>
        </p:txBody>
      </p:sp>
      <p:sp>
        <p:nvSpPr>
          <p:cNvPr id="261" name="Google Shape;261;p21"/>
          <p:cNvSpPr txBox="1"/>
          <p:nvPr/>
        </p:nvSpPr>
        <p:spPr>
          <a:xfrm>
            <a:off x="6116240" y="33147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০৩</a:t>
            </a:r>
            <a:endParaRPr/>
          </a:p>
        </p:txBody>
      </p:sp>
      <p:sp>
        <p:nvSpPr>
          <p:cNvPr id="262" name="Google Shape;262;p21"/>
          <p:cNvSpPr txBox="1"/>
          <p:nvPr/>
        </p:nvSpPr>
        <p:spPr>
          <a:xfrm>
            <a:off x="6047482" y="3924300"/>
            <a:ext cx="288786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ক্লান্ত নাবিক</a:t>
            </a:r>
            <a:endParaRPr/>
          </a:p>
        </p:txBody>
      </p:sp>
      <p:sp>
        <p:nvSpPr>
          <p:cNvPr id="263" name="Google Shape;263;p21"/>
          <p:cNvSpPr txBox="1"/>
          <p:nvPr/>
        </p:nvSpPr>
        <p:spPr>
          <a:xfrm>
            <a:off x="6116240" y="43053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যুগে যুগে প্রগতিশীল মানুষের নিরবচ্ছিন্ন সংগ্রাম</a:t>
            </a:r>
            <a:endParaRPr/>
          </a:p>
        </p:txBody>
      </p:sp>
      <p:sp>
        <p:nvSpPr>
          <p:cNvPr id="264" name="Google Shape;264;p21"/>
          <p:cNvSpPr txBox="1"/>
          <p:nvPr/>
        </p:nvSpPr>
        <p:spPr>
          <a:xfrm>
            <a:off x="8907065" y="33147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০৪</a:t>
            </a:r>
            <a:endParaRPr/>
          </a:p>
        </p:txBody>
      </p:sp>
      <p:sp>
        <p:nvSpPr>
          <p:cNvPr id="265" name="Google Shape;265;p21"/>
          <p:cNvSpPr txBox="1"/>
          <p:nvPr/>
        </p:nvSpPr>
        <p:spPr>
          <a:xfrm>
            <a:off x="8838307" y="3924300"/>
            <a:ext cx="288786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অনন্ত সূর্যোদয়</a:t>
            </a:r>
            <a:endParaRPr/>
          </a:p>
        </p:txBody>
      </p:sp>
      <p:sp>
        <p:nvSpPr>
          <p:cNvPr id="266" name="Google Shape;266;p21"/>
          <p:cNvSpPr txBox="1"/>
          <p:nvPr/>
        </p:nvSpPr>
        <p:spPr>
          <a:xfrm>
            <a:off x="8907065" y="4305300"/>
            <a:ext cx="275034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অন্ধকার দূর করে শুভ ও আলোকময় ভবিষ্যৎ বিনির্মাণ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2"/>
          <p:cNvSpPr/>
          <p:nvPr/>
        </p:nvSpPr>
        <p:spPr>
          <a:xfrm>
            <a:off x="609600" y="2386012"/>
            <a:ext cx="10972800" cy="1000125"/>
          </a:xfrm>
          <a:prstGeom prst="roundRect">
            <a:avLst>
              <a:gd name="adj" fmla="val 1142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609600" y="3538537"/>
            <a:ext cx="10972800" cy="1000125"/>
          </a:xfrm>
          <a:prstGeom prst="roundRect">
            <a:avLst>
              <a:gd name="adj" fmla="val 1142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2"/>
          <p:cNvSpPr/>
          <p:nvPr/>
        </p:nvSpPr>
        <p:spPr>
          <a:xfrm>
            <a:off x="609600" y="4691062"/>
            <a:ext cx="10972800" cy="1000125"/>
          </a:xfrm>
          <a:prstGeom prst="roundRect">
            <a:avLst>
              <a:gd name="adj" fmla="val 1142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2"/>
          <p:cNvSpPr/>
          <p:nvPr/>
        </p:nvSpPr>
        <p:spPr>
          <a:xfrm>
            <a:off x="609600" y="337661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609600" y="238601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609600" y="2386012"/>
            <a:ext cx="47625" cy="1000125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2"/>
          <p:cNvSpPr/>
          <p:nvPr/>
        </p:nvSpPr>
        <p:spPr>
          <a:xfrm>
            <a:off x="11572875" y="2386012"/>
            <a:ext cx="9525" cy="10001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2"/>
          <p:cNvSpPr/>
          <p:nvPr/>
        </p:nvSpPr>
        <p:spPr>
          <a:xfrm>
            <a:off x="609600" y="4529137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/>
          <p:nvPr/>
        </p:nvSpPr>
        <p:spPr>
          <a:xfrm>
            <a:off x="609600" y="3538537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2"/>
          <p:cNvSpPr/>
          <p:nvPr/>
        </p:nvSpPr>
        <p:spPr>
          <a:xfrm>
            <a:off x="609600" y="3538537"/>
            <a:ext cx="47625" cy="10001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2"/>
          <p:cNvSpPr/>
          <p:nvPr/>
        </p:nvSpPr>
        <p:spPr>
          <a:xfrm>
            <a:off x="11572875" y="3538537"/>
            <a:ext cx="9525" cy="10001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2"/>
          <p:cNvSpPr/>
          <p:nvPr/>
        </p:nvSpPr>
        <p:spPr>
          <a:xfrm>
            <a:off x="609600" y="568166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609600" y="469106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/>
          <p:nvPr/>
        </p:nvSpPr>
        <p:spPr>
          <a:xfrm>
            <a:off x="609600" y="4691062"/>
            <a:ext cx="47625" cy="10001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2"/>
          <p:cNvSpPr/>
          <p:nvPr/>
        </p:nvSpPr>
        <p:spPr>
          <a:xfrm>
            <a:off x="11572875" y="4691062"/>
            <a:ext cx="9525" cy="10001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2"/>
          <p:cNvSpPr txBox="1"/>
          <p:nvPr/>
        </p:nvSpPr>
        <p:spPr>
          <a:xfrm>
            <a:off x="609600" y="5334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অনুধাবনমূলক প্রশ্নাবলী</a:t>
            </a:r>
            <a:endParaRPr/>
          </a:p>
        </p:txBody>
      </p:sp>
      <p:sp>
        <p:nvSpPr>
          <p:cNvPr id="287" name="Google Shape;287;p22"/>
          <p:cNvSpPr txBox="1"/>
          <p:nvPr/>
        </p:nvSpPr>
        <p:spPr>
          <a:xfrm>
            <a:off x="609600" y="857250"/>
            <a:ext cx="115824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পরীক্ষোপযোগী মূল মূল্যায়ন</a:t>
            </a:r>
            <a:endParaRPr/>
          </a:p>
        </p:txBody>
      </p:sp>
      <p:sp>
        <p:nvSpPr>
          <p:cNvPr id="288" name="Google Shape;288;p22"/>
          <p:cNvSpPr txBox="1"/>
          <p:nvPr/>
        </p:nvSpPr>
        <p:spPr>
          <a:xfrm>
            <a:off x="923925" y="2586037"/>
            <a:ext cx="110013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"রণ রক্ত সফলতা সত্য; তবু শেষ সত্য নয়"— ব্যাখ্যা করো।</a:t>
            </a:r>
            <a:endParaRPr/>
          </a:p>
        </p:txBody>
      </p:sp>
      <p:sp>
        <p:nvSpPr>
          <p:cNvPr id="289" name="Google Shape;289;p22"/>
          <p:cNvSpPr txBox="1"/>
          <p:nvPr/>
        </p:nvSpPr>
        <p:spPr>
          <a:xfrm>
            <a:off x="923925" y="2919412"/>
            <a:ext cx="10477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উত্তর:</a:t>
            </a:r>
            <a:r>
              <a:rPr lang="en-US" sz="1275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যুদ্ধ ও সংঘাত সাময়িক বাস্তবতা হলেও তা সভ্যতার মূল উদ্দেশ্য নয়; মানবপ্রেম ও শুভবোধই চিরন্তন সত্য।</a:t>
            </a:r>
            <a:endParaRPr/>
          </a:p>
        </p:txBody>
      </p:sp>
      <p:sp>
        <p:nvSpPr>
          <p:cNvPr id="290" name="Google Shape;290;p22"/>
          <p:cNvSpPr txBox="1"/>
          <p:nvPr/>
        </p:nvSpPr>
        <p:spPr>
          <a:xfrm>
            <a:off x="923925" y="3738562"/>
            <a:ext cx="110013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"পৃথিবীর গভীর গভীরতর অসুখ এখন"— উক্তিটি কী নির্দেশ করে?</a:t>
            </a:r>
            <a:endParaRPr/>
          </a:p>
        </p:txBody>
      </p:sp>
      <p:sp>
        <p:nvSpPr>
          <p:cNvPr id="291" name="Google Shape;291;p22"/>
          <p:cNvSpPr txBox="1"/>
          <p:nvPr/>
        </p:nvSpPr>
        <p:spPr>
          <a:xfrm>
            <a:off x="923925" y="4071937"/>
            <a:ext cx="10477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উত্তর:</a:t>
            </a:r>
            <a:r>
              <a:rPr lang="en-US" sz="1275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সমকালের যুদ্ধ, নৈতিক অবক্ষয়, হিংসা ও সামাজিক অস্থিরতাকেই কবি 'পৃথিবীর অসুখ' হিসেবে প্রকাশ করেছেন।</a:t>
            </a:r>
            <a:endParaRPr/>
          </a:p>
        </p:txBody>
      </p:sp>
      <p:sp>
        <p:nvSpPr>
          <p:cNvPr id="292" name="Google Shape;292;p22"/>
          <p:cNvSpPr txBox="1"/>
          <p:nvPr/>
        </p:nvSpPr>
        <p:spPr>
          <a:xfrm>
            <a:off x="923925" y="4891087"/>
            <a:ext cx="110013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"শ্বাশত রাত্রির বুকে সকলি অনন্ত সূর্যোদয়"— চরণের ভাবার্থ কী?</a:t>
            </a:r>
            <a:endParaRPr/>
          </a:p>
        </p:txBody>
      </p:sp>
      <p:sp>
        <p:nvSpPr>
          <p:cNvPr id="293" name="Google Shape;293;p22"/>
          <p:cNvSpPr txBox="1"/>
          <p:nvPr/>
        </p:nvSpPr>
        <p:spPr>
          <a:xfrm>
            <a:off x="923925" y="5224462"/>
            <a:ext cx="10477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উত্তর:</a:t>
            </a:r>
            <a:r>
              <a:rPr lang="en-US" sz="1275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অন্ধকারের অন্তরালেই মুক্তির আলো বিদ্যমান। শুভচেতনার বিকাশে একদিন সব অশুভের অবসান ঘটবে।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"/>
          <p:cNvSpPr/>
          <p:nvPr/>
        </p:nvSpPr>
        <p:spPr>
          <a:xfrm>
            <a:off x="5567362" y="1897409"/>
            <a:ext cx="1057275" cy="36195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3"/>
          <p:cNvSpPr/>
          <p:nvPr/>
        </p:nvSpPr>
        <p:spPr>
          <a:xfrm>
            <a:off x="5810250" y="4293840"/>
            <a:ext cx="571500" cy="28575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3"/>
          <p:cNvSpPr txBox="1"/>
          <p:nvPr/>
        </p:nvSpPr>
        <p:spPr>
          <a:xfrm>
            <a:off x="5614987" y="1954559"/>
            <a:ext cx="9620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বাড়ির কাজ</a:t>
            </a:r>
            <a:endParaRPr/>
          </a:p>
        </p:txBody>
      </p:sp>
      <p:sp>
        <p:nvSpPr>
          <p:cNvPr id="301" name="Google Shape;301;p23"/>
          <p:cNvSpPr txBox="1"/>
          <p:nvPr/>
        </p:nvSpPr>
        <p:spPr>
          <a:xfrm>
            <a:off x="470296" y="2487959"/>
            <a:ext cx="11251406" cy="89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"পৃথিবীর গভীরতর অসুখ সত্ত্বেও কীভাবে শুভচেতনায় নতুন সূর্যোদয় ঘটবে— 'সুচেতনা' কবিতার আলোকে আলোচনা করো।"</a:t>
            </a:r>
            <a:endParaRPr/>
          </a:p>
        </p:txBody>
      </p:sp>
      <p:sp>
        <p:nvSpPr>
          <p:cNvPr id="302" name="Google Shape;302;p23"/>
          <p:cNvSpPr txBox="1"/>
          <p:nvPr/>
        </p:nvSpPr>
        <p:spPr>
          <a:xfrm>
            <a:off x="2797968" y="3608040"/>
            <a:ext cx="659606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উক্ত প্রশ্নের উত্তর ১৫০–২০০ শব্দের মধ্যে প্রস্তুত করে পরবর্তী ক্লাসে জমা দেবে।</a:t>
            </a:r>
            <a:endParaRPr/>
          </a:p>
        </p:txBody>
      </p:sp>
      <p:sp>
        <p:nvSpPr>
          <p:cNvPr id="303" name="Google Shape;303;p23"/>
          <p:cNvSpPr txBox="1"/>
          <p:nvPr/>
        </p:nvSpPr>
        <p:spPr>
          <a:xfrm>
            <a:off x="5600700" y="4589115"/>
            <a:ext cx="99060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ধন্যবাদ!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"/>
          <p:cNvSpPr/>
          <p:nvPr/>
        </p:nvSpPr>
        <p:spPr>
          <a:xfrm>
            <a:off x="771906" y="3668795"/>
            <a:ext cx="6086094" cy="168432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3"/>
          <p:cNvSpPr txBox="1"/>
          <p:nvPr/>
        </p:nvSpPr>
        <p:spPr>
          <a:xfrm>
            <a:off x="1549908" y="2275683"/>
            <a:ext cx="4855544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ধন্যবাদ</a:t>
            </a:r>
            <a:r>
              <a:rPr lang="en-US" sz="96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!</a:t>
            </a:r>
            <a:endParaRPr sz="9600" dirty="0"/>
          </a:p>
        </p:txBody>
      </p:sp>
      <p:pic>
        <p:nvPicPr>
          <p:cNvPr id="2050" name="Picture 2" descr="Rose Flower Gif romantic gif flowers - Gifay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941" y="93916"/>
            <a:ext cx="3720744" cy="658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5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770</Words>
  <Application>Microsoft Office PowerPoint</Application>
  <PresentationFormat>Widescreen</PresentationFormat>
  <Paragraphs>85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Vrinda</vt:lpstr>
      <vt:lpstr>Calibri</vt:lpstr>
      <vt:lpstr>Hind Siliguri</vt:lpstr>
      <vt:lpstr>SolaimanLipi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zaman</cp:lastModifiedBy>
  <cp:revision>5</cp:revision>
  <dcterms:modified xsi:type="dcterms:W3CDTF">2026-10-05T14:52:37Z</dcterms:modified>
</cp:coreProperties>
</file>