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71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8" d="100"/>
          <a:sy n="88" d="100"/>
        </p:scale>
        <p:origin x="46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0476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7582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6.png"/><Relationship Id="rId18" Type="http://schemas.openxmlformats.org/officeDocument/2006/relationships/image" Target="../media/image6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17" Type="http://schemas.openxmlformats.org/officeDocument/2006/relationships/image" Target="../media/image60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59.png"/><Relationship Id="rId20" Type="http://schemas.openxmlformats.org/officeDocument/2006/relationships/image" Target="../media/image6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5" Type="http://schemas.openxmlformats.org/officeDocument/2006/relationships/image" Target="../media/image58.png"/><Relationship Id="rId10" Type="http://schemas.openxmlformats.org/officeDocument/2006/relationships/image" Target="../media/image53.png"/><Relationship Id="rId19" Type="http://schemas.openxmlformats.org/officeDocument/2006/relationships/image" Target="../media/image62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Relationship Id="rId14" Type="http://schemas.openxmlformats.org/officeDocument/2006/relationships/image" Target="../media/image5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74.png"/><Relationship Id="rId18" Type="http://schemas.openxmlformats.org/officeDocument/2006/relationships/image" Target="../media/image79.png"/><Relationship Id="rId3" Type="http://schemas.openxmlformats.org/officeDocument/2006/relationships/image" Target="../media/image64.png"/><Relationship Id="rId21" Type="http://schemas.openxmlformats.org/officeDocument/2006/relationships/image" Target="../media/image82.png"/><Relationship Id="rId7" Type="http://schemas.openxmlformats.org/officeDocument/2006/relationships/image" Target="../media/image68.png"/><Relationship Id="rId12" Type="http://schemas.openxmlformats.org/officeDocument/2006/relationships/image" Target="../media/image73.png"/><Relationship Id="rId17" Type="http://schemas.openxmlformats.org/officeDocument/2006/relationships/image" Target="../media/image78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77.png"/><Relationship Id="rId20" Type="http://schemas.openxmlformats.org/officeDocument/2006/relationships/image" Target="../media/image8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png"/><Relationship Id="rId11" Type="http://schemas.openxmlformats.org/officeDocument/2006/relationships/image" Target="../media/image72.png"/><Relationship Id="rId5" Type="http://schemas.openxmlformats.org/officeDocument/2006/relationships/image" Target="../media/image66.png"/><Relationship Id="rId15" Type="http://schemas.openxmlformats.org/officeDocument/2006/relationships/image" Target="../media/image76.png"/><Relationship Id="rId10" Type="http://schemas.openxmlformats.org/officeDocument/2006/relationships/image" Target="../media/image71.png"/><Relationship Id="rId19" Type="http://schemas.openxmlformats.org/officeDocument/2006/relationships/image" Target="../media/image80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Relationship Id="rId14" Type="http://schemas.openxmlformats.org/officeDocument/2006/relationships/image" Target="../media/image7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83.png"/><Relationship Id="rId7" Type="http://schemas.openxmlformats.org/officeDocument/2006/relationships/image" Target="../media/image87.png"/><Relationship Id="rId12" Type="http://schemas.openxmlformats.org/officeDocument/2006/relationships/image" Target="../media/image9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6.png"/><Relationship Id="rId11" Type="http://schemas.openxmlformats.org/officeDocument/2006/relationships/image" Target="../media/image91.png"/><Relationship Id="rId5" Type="http://schemas.openxmlformats.org/officeDocument/2006/relationships/image" Target="../media/image85.png"/><Relationship Id="rId10" Type="http://schemas.openxmlformats.org/officeDocument/2006/relationships/image" Target="../media/image90.png"/><Relationship Id="rId4" Type="http://schemas.openxmlformats.org/officeDocument/2006/relationships/image" Target="../media/image84.png"/><Relationship Id="rId9" Type="http://schemas.openxmlformats.org/officeDocument/2006/relationships/image" Target="../media/image8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93.png"/><Relationship Id="rId7" Type="http://schemas.openxmlformats.org/officeDocument/2006/relationships/image" Target="../media/image97.png"/><Relationship Id="rId12" Type="http://schemas.openxmlformats.org/officeDocument/2006/relationships/image" Target="../media/image10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6.png"/><Relationship Id="rId11" Type="http://schemas.openxmlformats.org/officeDocument/2006/relationships/image" Target="../media/image101.png"/><Relationship Id="rId5" Type="http://schemas.openxmlformats.org/officeDocument/2006/relationships/image" Target="../media/image95.png"/><Relationship Id="rId10" Type="http://schemas.openxmlformats.org/officeDocument/2006/relationships/image" Target="../media/image100.png"/><Relationship Id="rId4" Type="http://schemas.openxmlformats.org/officeDocument/2006/relationships/image" Target="../media/image94.png"/><Relationship Id="rId9" Type="http://schemas.openxmlformats.org/officeDocument/2006/relationships/image" Target="../media/image9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103.png"/><Relationship Id="rId7" Type="http://schemas.openxmlformats.org/officeDocument/2006/relationships/image" Target="../media/image10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6.png"/><Relationship Id="rId11" Type="http://schemas.openxmlformats.org/officeDocument/2006/relationships/image" Target="../media/image111.png"/><Relationship Id="rId5" Type="http://schemas.openxmlformats.org/officeDocument/2006/relationships/image" Target="../media/image105.png"/><Relationship Id="rId10" Type="http://schemas.openxmlformats.org/officeDocument/2006/relationships/image" Target="../media/image110.png"/><Relationship Id="rId4" Type="http://schemas.openxmlformats.org/officeDocument/2006/relationships/image" Target="../media/image104.png"/><Relationship Id="rId9" Type="http://schemas.openxmlformats.org/officeDocument/2006/relationships/image" Target="../media/image10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3" Type="http://schemas.openxmlformats.org/officeDocument/2006/relationships/image" Target="../media/image112.png"/><Relationship Id="rId7" Type="http://schemas.openxmlformats.org/officeDocument/2006/relationships/image" Target="../media/image1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113.png"/><Relationship Id="rId9" Type="http://schemas.openxmlformats.org/officeDocument/2006/relationships/image" Target="../media/image11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3" Type="http://schemas.openxmlformats.org/officeDocument/2006/relationships/image" Target="../media/image119.png"/><Relationship Id="rId7" Type="http://schemas.openxmlformats.org/officeDocument/2006/relationships/image" Target="../media/image123.png"/><Relationship Id="rId12" Type="http://schemas.openxmlformats.org/officeDocument/2006/relationships/image" Target="../media/image1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2.png"/><Relationship Id="rId11" Type="http://schemas.openxmlformats.org/officeDocument/2006/relationships/image" Target="../media/image127.png"/><Relationship Id="rId5" Type="http://schemas.openxmlformats.org/officeDocument/2006/relationships/image" Target="../media/image121.png"/><Relationship Id="rId10" Type="http://schemas.openxmlformats.org/officeDocument/2006/relationships/image" Target="../media/image126.png"/><Relationship Id="rId4" Type="http://schemas.openxmlformats.org/officeDocument/2006/relationships/image" Target="../media/image120.png"/><Relationship Id="rId9" Type="http://schemas.openxmlformats.org/officeDocument/2006/relationships/image" Target="../media/image12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png"/><Relationship Id="rId13" Type="http://schemas.openxmlformats.org/officeDocument/2006/relationships/image" Target="../media/image139.png"/><Relationship Id="rId3" Type="http://schemas.openxmlformats.org/officeDocument/2006/relationships/image" Target="../media/image129.png"/><Relationship Id="rId7" Type="http://schemas.openxmlformats.org/officeDocument/2006/relationships/image" Target="../media/image133.png"/><Relationship Id="rId12" Type="http://schemas.openxmlformats.org/officeDocument/2006/relationships/image" Target="../media/image13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2.png"/><Relationship Id="rId11" Type="http://schemas.openxmlformats.org/officeDocument/2006/relationships/image" Target="../media/image137.png"/><Relationship Id="rId5" Type="http://schemas.openxmlformats.org/officeDocument/2006/relationships/image" Target="../media/image131.png"/><Relationship Id="rId10" Type="http://schemas.openxmlformats.org/officeDocument/2006/relationships/image" Target="../media/image136.png"/><Relationship Id="rId4" Type="http://schemas.openxmlformats.org/officeDocument/2006/relationships/image" Target="../media/image130.png"/><Relationship Id="rId9" Type="http://schemas.openxmlformats.org/officeDocument/2006/relationships/image" Target="../media/image135.png"/><Relationship Id="rId14" Type="http://schemas.openxmlformats.org/officeDocument/2006/relationships/image" Target="../media/image14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3" Type="http://schemas.openxmlformats.org/officeDocument/2006/relationships/image" Target="../media/image141.png"/><Relationship Id="rId7" Type="http://schemas.openxmlformats.org/officeDocument/2006/relationships/image" Target="../media/image14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4.png"/><Relationship Id="rId5" Type="http://schemas.openxmlformats.org/officeDocument/2006/relationships/image" Target="../media/image143.png"/><Relationship Id="rId4" Type="http://schemas.openxmlformats.org/officeDocument/2006/relationships/image" Target="../media/image142.png"/><Relationship Id="rId9" Type="http://schemas.openxmlformats.org/officeDocument/2006/relationships/image" Target="../media/image1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633978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0"/>
            <a:ext cx="6339783" cy="68580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endParaRPr lang="en-US" sz="1350" dirty="0"/>
          </a:p>
        </p:txBody>
      </p:sp>
      <p:sp>
        <p:nvSpPr>
          <p:cNvPr id="5" name="Shape 1"/>
          <p:cNvSpPr/>
          <p:nvPr/>
        </p:nvSpPr>
        <p:spPr>
          <a:xfrm>
            <a:off x="6343650" y="0"/>
            <a:ext cx="5848350" cy="6858000"/>
          </a:xfrm>
          <a:prstGeom prst="rect">
            <a:avLst/>
          </a:prstGeom>
          <a:solidFill>
            <a:srgbClr val="FDFDEF"/>
          </a:solidFill>
          <a:ln/>
        </p:spPr>
      </p:sp>
      <p:sp>
        <p:nvSpPr>
          <p:cNvPr id="6" name="Text 2"/>
          <p:cNvSpPr txBox="1"/>
          <p:nvPr/>
        </p:nvSpPr>
        <p:spPr>
          <a:xfrm>
            <a:off x="10477498" y="0"/>
            <a:ext cx="1714500" cy="17145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endParaRPr lang="en-US" sz="13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>
            <a:alphaModFix amt="14000"/>
          </a:blip>
          <a:stretch>
            <a:fillRect/>
          </a:stretch>
        </p:blipFill>
        <p:spPr>
          <a:xfrm>
            <a:off x="0" y="0"/>
            <a:ext cx="590550" cy="590550"/>
          </a:xfrm>
          <a:prstGeom prst="rect">
            <a:avLst/>
          </a:prstGeom>
        </p:spPr>
      </p:pic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6980" y="6543675"/>
            <a:ext cx="4785420" cy="9525"/>
          </a:xfrm>
          <a:prstGeom prst="rect">
            <a:avLst/>
          </a:prstGeom>
        </p:spPr>
      </p:pic>
      <p:pic>
        <p:nvPicPr>
          <p:cNvPr id="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5340" y="392906"/>
            <a:ext cx="4229100" cy="5638800"/>
          </a:xfrm>
          <a:prstGeom prst="rect">
            <a:avLst/>
          </a:prstGeom>
        </p:spPr>
      </p:pic>
      <p:pic>
        <p:nvPicPr>
          <p:cNvPr id="10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69690" y="1078706"/>
            <a:ext cx="3200400" cy="4267200"/>
          </a:xfrm>
          <a:prstGeom prst="rect">
            <a:avLst/>
          </a:prstGeom>
        </p:spPr>
      </p:pic>
      <p:pic>
        <p:nvPicPr>
          <p:cNvPr id="11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69690" y="1078706"/>
            <a:ext cx="3200400" cy="4267200"/>
          </a:xfrm>
          <a:prstGeom prst="rect">
            <a:avLst/>
          </a:prstGeom>
        </p:spPr>
      </p:pic>
      <p:pic>
        <p:nvPicPr>
          <p:cNvPr id="12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84140" y="5850731"/>
            <a:ext cx="304800" cy="28575"/>
          </a:xfrm>
          <a:prstGeom prst="rect">
            <a:avLst/>
          </a:prstGeom>
        </p:spPr>
      </p:pic>
      <p:sp>
        <p:nvSpPr>
          <p:cNvPr id="13" name="Text 3"/>
          <p:cNvSpPr txBox="1"/>
          <p:nvPr/>
        </p:nvSpPr>
        <p:spPr>
          <a:xfrm>
            <a:off x="2886075" y="5848350"/>
            <a:ext cx="304800" cy="28575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4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65140" y="5836444"/>
            <a:ext cx="57150" cy="57150"/>
          </a:xfrm>
          <a:prstGeom prst="rect">
            <a:avLst/>
          </a:prstGeom>
        </p:spPr>
      </p:pic>
      <p:sp>
        <p:nvSpPr>
          <p:cNvPr id="15" name="Text 4"/>
          <p:cNvSpPr txBox="1"/>
          <p:nvPr/>
        </p:nvSpPr>
        <p:spPr>
          <a:xfrm>
            <a:off x="3267075" y="5838825"/>
            <a:ext cx="57150" cy="5715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16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398490" y="5836444"/>
            <a:ext cx="57150" cy="57150"/>
          </a:xfrm>
          <a:prstGeom prst="rect">
            <a:avLst/>
          </a:prstGeom>
        </p:spPr>
      </p:pic>
      <p:sp>
        <p:nvSpPr>
          <p:cNvPr id="17" name="Text 5"/>
          <p:cNvSpPr txBox="1"/>
          <p:nvPr/>
        </p:nvSpPr>
        <p:spPr>
          <a:xfrm>
            <a:off x="3400425" y="5838825"/>
            <a:ext cx="57150" cy="5715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8" name="Shape 6"/>
          <p:cNvSpPr/>
          <p:nvPr/>
        </p:nvSpPr>
        <p:spPr>
          <a:xfrm>
            <a:off x="6800850" y="1323975"/>
            <a:ext cx="609600" cy="38100"/>
          </a:xfrm>
          <a:prstGeom prst="roundRect">
            <a:avLst>
              <a:gd name="adj" fmla="val 50000"/>
            </a:avLst>
          </a:prstGeom>
          <a:solidFill>
            <a:srgbClr val="189796"/>
          </a:solidFill>
          <a:ln/>
        </p:spPr>
      </p:sp>
      <p:sp>
        <p:nvSpPr>
          <p:cNvPr id="19" name="Text 7"/>
          <p:cNvSpPr txBox="1"/>
          <p:nvPr/>
        </p:nvSpPr>
        <p:spPr>
          <a:xfrm>
            <a:off x="6796980" y="1631454"/>
            <a:ext cx="4785420" cy="104001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95"/>
              </a:lnSpc>
              <a:buNone/>
            </a:pPr>
            <a:r>
              <a:rPr lang="en-US" sz="3900" b="1" kern="0" spc="-78" dirty="0">
                <a:solidFill>
                  <a:srgbClr val="13302B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হোসাইন আহমদ</a:t>
            </a:r>
            <a:endParaRPr lang="en-US" sz="3900" dirty="0"/>
          </a:p>
          <a:p>
            <a:pPr marL="0" indent="0" algn="l">
              <a:lnSpc>
                <a:spcPts val="4095"/>
              </a:lnSpc>
              <a:spcAft>
                <a:spcPts val="1050"/>
              </a:spcAft>
              <a:buNone/>
            </a:pPr>
            <a:r>
              <a:rPr lang="en-US" sz="3900" b="1" kern="0" spc="-78" dirty="0">
                <a:solidFill>
                  <a:srgbClr val="13302B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মৌজুদী</a:t>
            </a:r>
            <a:endParaRPr lang="en-US" sz="3900" dirty="0"/>
          </a:p>
        </p:txBody>
      </p:sp>
      <p:sp>
        <p:nvSpPr>
          <p:cNvPr id="20" name="Text 8"/>
          <p:cNvSpPr txBox="1"/>
          <p:nvPr/>
        </p:nvSpPr>
        <p:spPr>
          <a:xfrm>
            <a:off x="7177980" y="2823865"/>
            <a:ext cx="4404420" cy="3238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spcAft>
                <a:spcPts val="2100"/>
              </a:spcAft>
              <a:buNone/>
            </a:pPr>
            <a:r>
              <a:rPr lang="en-US" sz="1800" b="1" dirty="0">
                <a:solidFill>
                  <a:srgbClr val="189796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সহকারি মৌলভী</a:t>
            </a:r>
            <a:endParaRPr lang="en-US" sz="1800" dirty="0"/>
          </a:p>
        </p:txBody>
      </p:sp>
      <p:pic>
        <p:nvPicPr>
          <p:cNvPr id="21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96980" y="3414415"/>
            <a:ext cx="4785420" cy="9525"/>
          </a:xfrm>
          <a:prstGeom prst="rect">
            <a:avLst/>
          </a:prstGeom>
        </p:spPr>
      </p:pic>
      <p:pic>
        <p:nvPicPr>
          <p:cNvPr id="22" name="Image 11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6980" y="3690640"/>
            <a:ext cx="381000" cy="381000"/>
          </a:xfrm>
          <a:prstGeom prst="rect">
            <a:avLst/>
          </a:prstGeom>
        </p:spPr>
      </p:pic>
      <p:pic>
        <p:nvPicPr>
          <p:cNvPr id="23" name="Image 12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892230" y="3804940"/>
            <a:ext cx="190500" cy="152400"/>
          </a:xfrm>
          <a:prstGeom prst="rect">
            <a:avLst/>
          </a:prstGeom>
        </p:spPr>
      </p:pic>
      <p:sp>
        <p:nvSpPr>
          <p:cNvPr id="24" name="Text 9"/>
          <p:cNvSpPr txBox="1"/>
          <p:nvPr/>
        </p:nvSpPr>
        <p:spPr>
          <a:xfrm>
            <a:off x="7311330" y="3719215"/>
            <a:ext cx="3395663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spcAft>
                <a:spcPts val="300"/>
              </a:spcAft>
              <a:buNone/>
            </a:pPr>
            <a:r>
              <a:rPr lang="en-US" sz="825" b="1" kern="0" spc="99" dirty="0">
                <a:solidFill>
                  <a:srgbClr val="9BA79D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প্রতিষ্ঠান</a:t>
            </a:r>
            <a:endParaRPr lang="en-US" sz="825" dirty="0"/>
          </a:p>
        </p:txBody>
      </p:sp>
      <p:sp>
        <p:nvSpPr>
          <p:cNvPr id="25" name="Text 10"/>
          <p:cNvSpPr txBox="1"/>
          <p:nvPr/>
        </p:nvSpPr>
        <p:spPr>
          <a:xfrm>
            <a:off x="7311330" y="3914477"/>
            <a:ext cx="3395663" cy="252859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66"/>
              </a:lnSpc>
              <a:buNone/>
            </a:pPr>
            <a:r>
              <a:rPr lang="en-US" sz="1425" dirty="0">
                <a:solidFill>
                  <a:srgbClr val="13302B"/>
                </a:solidFill>
                <a:latin typeface="Noto Sans Bengali" pitchFamily="34" charset="0"/>
                <a:ea typeface="Noto Sans Bengali" pitchFamily="34" charset="-122"/>
                <a:cs typeface="Noto Sans Bengali" pitchFamily="34" charset="-120"/>
              </a:rPr>
              <a:t>তাহিরপুর নয়মৌজা ইত্তেফাকিয়া ফাজিল মাদ্রাসা</a:t>
            </a:r>
            <a:endParaRPr lang="en-US" sz="1425" dirty="0"/>
          </a:p>
        </p:txBody>
      </p:sp>
      <p:pic>
        <p:nvPicPr>
          <p:cNvPr id="26" name="Image 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6980" y="4338786"/>
            <a:ext cx="381000" cy="381000"/>
          </a:xfrm>
          <a:prstGeom prst="rect">
            <a:avLst/>
          </a:prstGeom>
        </p:spPr>
      </p:pic>
      <p:pic>
        <p:nvPicPr>
          <p:cNvPr id="27" name="Image 14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930330" y="4453086"/>
            <a:ext cx="114300" cy="152400"/>
          </a:xfrm>
          <a:prstGeom prst="rect">
            <a:avLst/>
          </a:prstGeom>
        </p:spPr>
      </p:pic>
      <p:sp>
        <p:nvSpPr>
          <p:cNvPr id="28" name="Text 11"/>
          <p:cNvSpPr txBox="1"/>
          <p:nvPr/>
        </p:nvSpPr>
        <p:spPr>
          <a:xfrm>
            <a:off x="7311330" y="4367361"/>
            <a:ext cx="1068586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spcAft>
                <a:spcPts val="300"/>
              </a:spcAft>
              <a:buNone/>
            </a:pPr>
            <a:r>
              <a:rPr lang="en-US" sz="825" b="1" kern="0" spc="99" dirty="0">
                <a:solidFill>
                  <a:srgbClr val="9BA79D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অবস্থান</a:t>
            </a:r>
            <a:endParaRPr lang="en-US" sz="825" dirty="0"/>
          </a:p>
        </p:txBody>
      </p:sp>
      <p:sp>
        <p:nvSpPr>
          <p:cNvPr id="29" name="Text 12"/>
          <p:cNvSpPr txBox="1"/>
          <p:nvPr/>
        </p:nvSpPr>
        <p:spPr>
          <a:xfrm>
            <a:off x="7311330" y="4553099"/>
            <a:ext cx="1068586" cy="23991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13302B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নবীগঞ্জ, হবিগঞ্জ</a:t>
            </a:r>
            <a:endParaRPr lang="en-US" sz="1350" dirty="0"/>
          </a:p>
        </p:txBody>
      </p:sp>
      <p:pic>
        <p:nvPicPr>
          <p:cNvPr id="30" name="Image 15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796980" y="5135910"/>
            <a:ext cx="2112020" cy="395288"/>
          </a:xfrm>
          <a:prstGeom prst="rect">
            <a:avLst/>
          </a:prstGeom>
        </p:spPr>
      </p:pic>
      <p:sp>
        <p:nvSpPr>
          <p:cNvPr id="31" name="Text 13"/>
          <p:cNvSpPr txBox="1"/>
          <p:nvPr/>
        </p:nvSpPr>
        <p:spPr>
          <a:xfrm>
            <a:off x="7130355" y="5250210"/>
            <a:ext cx="1616720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spcBef>
                <a:spcPts val="2700"/>
              </a:spcBef>
              <a:buNone/>
            </a:pPr>
            <a:r>
              <a:rPr lang="en-US" sz="975" b="1" dirty="0">
                <a:solidFill>
                  <a:srgbClr val="9BA79D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ইসলামি শিক্ষা • নৈতিকতা • সেবা</a:t>
            </a:r>
            <a:endParaRPr lang="en-US" sz="975" dirty="0"/>
          </a:p>
        </p:txBody>
      </p:sp>
      <p:pic>
        <p:nvPicPr>
          <p:cNvPr id="32" name="Image 16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958905" y="5295454"/>
            <a:ext cx="76200" cy="76200"/>
          </a:xfrm>
          <a:prstGeom prst="rect">
            <a:avLst/>
          </a:prstGeom>
        </p:spPr>
      </p:pic>
      <p:sp>
        <p:nvSpPr>
          <p:cNvPr id="33" name="Text 14"/>
          <p:cNvSpPr txBox="1"/>
          <p:nvPr/>
        </p:nvSpPr>
        <p:spPr>
          <a:xfrm>
            <a:off x="6962775" y="5295900"/>
            <a:ext cx="76200" cy="762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34" name="Image 17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255639" y="5003006"/>
            <a:ext cx="1828502" cy="871538"/>
          </a:xfrm>
          <a:prstGeom prst="rect">
            <a:avLst/>
          </a:prstGeom>
        </p:spPr>
      </p:pic>
      <p:sp>
        <p:nvSpPr>
          <p:cNvPr id="35" name="Text 15"/>
          <p:cNvSpPr txBox="1"/>
          <p:nvPr/>
        </p:nvSpPr>
        <p:spPr>
          <a:xfrm>
            <a:off x="2822823" y="5355431"/>
            <a:ext cx="880318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b="1" kern="0" spc="78" dirty="0">
                <a:solidFill>
                  <a:srgbClr val="FDFDEF"/>
                </a:solidFill>
                <a:latin typeface="DM Sans" pitchFamily="34" charset="0"/>
                <a:ea typeface="DM Sans" pitchFamily="34" charset="-122"/>
                <a:cs typeface="DM Sans" pitchFamily="34" charset="-120"/>
              </a:rPr>
              <a:t> সহকারি মৌলভী</a:t>
            </a:r>
            <a:endParaRPr lang="en-US" sz="975" dirty="0"/>
          </a:p>
        </p:txBody>
      </p:sp>
      <p:pic>
        <p:nvPicPr>
          <p:cNvPr id="36" name="Image 18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636639" y="5381625"/>
            <a:ext cx="109984" cy="11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560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326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05609" y="1630263"/>
            <a:ext cx="5780782" cy="1809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75"/>
              </a:lnSpc>
              <a:spcAft>
                <a:spcPts val="1800"/>
              </a:spcAft>
              <a:buNone/>
            </a:pPr>
            <a:r>
              <a:rPr lang="en-US" sz="1050" b="1" kern="0" spc="210" dirty="0">
                <a:solidFill>
                  <a:srgbClr val="A7B0B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إبتدائية خمسة — عربية ثانية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3205609" y="2039838"/>
            <a:ext cx="5780633" cy="1903809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650"/>
              </a:lnSpc>
              <a:buNone/>
            </a:pPr>
            <a:r>
              <a:rPr lang="en-US" sz="4650" b="1" kern="0" spc="-116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ইবতেদায়ী ৫ম শ্রেণি</a:t>
            </a:r>
            <a:endParaRPr lang="en-US" sz="4650" dirty="0"/>
          </a:p>
          <a:p>
            <a:pPr marL="0" indent="0" algn="ctr">
              <a:lnSpc>
                <a:spcPts val="5850"/>
              </a:lnSpc>
              <a:spcAft>
                <a:spcPts val="1350"/>
              </a:spcAft>
              <a:buNone/>
            </a:pPr>
            <a:r>
              <a:rPr lang="en-US" sz="4650" b="1" kern="0" spc="-116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আরবি ২য় পত্র </a:t>
            </a:r>
            <a:r>
              <a:rPr lang="en-US" sz="5850" b="1" kern="0" spc="-116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فعل ماضي</a:t>
            </a:r>
            <a:endParaRPr lang="en-US" sz="4650" dirty="0"/>
          </a:p>
        </p:txBody>
      </p:sp>
      <p:sp>
        <p:nvSpPr>
          <p:cNvPr id="6" name="Text 2"/>
          <p:cNvSpPr txBox="1"/>
          <p:nvPr/>
        </p:nvSpPr>
        <p:spPr>
          <a:xfrm>
            <a:off x="3205609" y="4115098"/>
            <a:ext cx="5780782" cy="32191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35"/>
              </a:lnSpc>
              <a:spcBef>
                <a:spcPts val="900"/>
              </a:spcBef>
              <a:buNone/>
            </a:pPr>
            <a:r>
              <a:rPr lang="en-US" sz="1950" b="1" kern="0" spc="-39" dirty="0">
                <a:solidFill>
                  <a:srgbClr val="A7B0BE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রূপান্তর, অর্থ ও সিগাহ ধরার নিয়ম • ফন্ট ২৮ • কালারফুল ক্লাস</a:t>
            </a:r>
            <a:endParaRPr lang="en-US" sz="19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1684" y="4779913"/>
            <a:ext cx="2083891" cy="466725"/>
          </a:xfrm>
          <a:prstGeom prst="rect">
            <a:avLst/>
          </a:prstGeom>
        </p:spPr>
      </p:pic>
      <p:sp>
        <p:nvSpPr>
          <p:cNvPr id="8" name="Text 3"/>
          <p:cNvSpPr txBox="1"/>
          <p:nvPr/>
        </p:nvSpPr>
        <p:spPr>
          <a:xfrm>
            <a:off x="4640759" y="4913263"/>
            <a:ext cx="1645741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25"/>
              </a:lnSpc>
              <a:buNone/>
            </a:pPr>
            <a:r>
              <a:rPr lang="en-US" sz="1350" dirty="0">
                <a:solidFill>
                  <a:srgbClr val="E8E6E2">
                    <a:alpha val="9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উস্তাদ: </a:t>
            </a:r>
            <a:r>
              <a:rPr lang="en-US" sz="1350" b="1" dirty="0">
                <a:solidFill>
                  <a:srgbClr val="C28A5A">
                    <a:alpha val="9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হোসাইন আহমেদ</a:t>
            </a:r>
            <a:endParaRPr lang="en-US" sz="1350" dirty="0"/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7025" y="4779913"/>
            <a:ext cx="1093291" cy="466725"/>
          </a:xfrm>
          <a:prstGeom prst="rect">
            <a:avLst/>
          </a:prstGeom>
        </p:spPr>
      </p:pic>
      <p:sp>
        <p:nvSpPr>
          <p:cNvPr id="10" name="Text 4"/>
          <p:cNvSpPr txBox="1"/>
          <p:nvPr/>
        </p:nvSpPr>
        <p:spPr>
          <a:xfrm>
            <a:off x="6896100" y="4913263"/>
            <a:ext cx="655141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3262B">
                    <a:alpha val="9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১৪ সিগাহ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2326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457200"/>
            <a:ext cx="11125200" cy="53994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253"/>
              </a:lnSpc>
              <a:buNone/>
            </a:pPr>
            <a:r>
              <a:rPr lang="en-US" sz="4050" b="1" kern="0" spc="-81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فعل ماضي কাকে বলে? </a:t>
            </a:r>
            <a:r>
              <a:rPr lang="en-US" sz="4050" b="1" kern="0" spc="-81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সংজ্ঞা ও আলামত</a:t>
            </a:r>
            <a:endParaRPr lang="en-US" sz="40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225748"/>
            <a:ext cx="5410200" cy="2155031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90575" y="1444823"/>
            <a:ext cx="4895850" cy="19704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2"/>
              </a:lnSpc>
              <a:spcAft>
                <a:spcPts val="750"/>
              </a:spcAft>
              <a:buNone/>
            </a:pPr>
            <a:r>
              <a:rPr lang="en-US" sz="1350" b="1" kern="0" spc="-20" dirty="0">
                <a:solidFill>
                  <a:srgbClr val="C28A5A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সংজ্ঞা – Definition</a:t>
            </a:r>
            <a:endParaRPr lang="en-US" sz="1350" dirty="0"/>
          </a:p>
        </p:txBody>
      </p:sp>
      <p:sp>
        <p:nvSpPr>
          <p:cNvPr id="5" name="Text 2"/>
          <p:cNvSpPr txBox="1"/>
          <p:nvPr/>
        </p:nvSpPr>
        <p:spPr>
          <a:xfrm>
            <a:off x="962025" y="1746647"/>
            <a:ext cx="4724400" cy="607516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30"/>
              </a:lnSpc>
              <a:buNone/>
            </a:pPr>
            <a:r>
              <a:rPr lang="en-US" sz="1800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যে </a:t>
            </a:r>
            <a:r>
              <a:rPr lang="en-US" sz="1800" b="1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فعل</a:t>
            </a:r>
            <a:r>
              <a:rPr lang="en-US" sz="1800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দ্বারা অতীতে কোনো কাজ শেষ হয়েছে বোঝায় তাকে </a:t>
            </a:r>
            <a:r>
              <a:rPr lang="en-US" sz="1800" b="1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فعل ماضي</a:t>
            </a:r>
            <a:r>
              <a:rPr lang="en-US" sz="1800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বলে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790575" y="1870472"/>
            <a:ext cx="76200" cy="762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30"/>
              </a:lnSpc>
              <a:buNone/>
            </a:pP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962025" y="2458938"/>
            <a:ext cx="4724400" cy="29899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30"/>
              </a:lnSpc>
              <a:buNone/>
            </a:pPr>
            <a:r>
              <a:rPr lang="en-US" sz="1800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শেষ অক্ষরে সাধারণত </a:t>
            </a:r>
            <a:r>
              <a:rPr lang="en-US" sz="1800" b="1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فتح (যবর)</a:t>
            </a:r>
            <a:r>
              <a:rPr lang="en-US" sz="1800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থাকে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790575" y="2582763"/>
            <a:ext cx="76200" cy="762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30"/>
              </a:lnSpc>
              <a:buNone/>
            </a:pP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962025" y="2862709"/>
            <a:ext cx="4724400" cy="29899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30"/>
              </a:lnSpc>
              <a:buNone/>
            </a:pPr>
            <a:r>
              <a:rPr lang="en-US" sz="1800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সময় = অতীত, কাজ = সম্পন্ন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90575" y="2986534"/>
            <a:ext cx="76200" cy="762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30"/>
              </a:lnSpc>
              <a:buNone/>
            </a:pPr>
            <a:endParaRPr lang="en-US" sz="1800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3552230"/>
            <a:ext cx="2638425" cy="771525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704850" y="3714155"/>
            <a:ext cx="2295525" cy="47625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326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زمان ماضي </a:t>
            </a:r>
            <a:r>
              <a:rPr lang="en-US" sz="1050" dirty="0">
                <a:solidFill>
                  <a:srgbClr val="2326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অতীত কাল</a:t>
            </a:r>
            <a:endParaRPr lang="en-US" sz="150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175" y="3552230"/>
            <a:ext cx="2638425" cy="771525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3476625" y="3714155"/>
            <a:ext cx="2295525" cy="47625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2326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عمل تام </a:t>
            </a:r>
            <a:r>
              <a:rPr lang="en-US" sz="1050" dirty="0">
                <a:solidFill>
                  <a:srgbClr val="2326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সম্পন্ন কাজ</a:t>
            </a:r>
            <a:endParaRPr lang="en-US" sz="1500" dirty="0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8400" y="1225748"/>
            <a:ext cx="5410200" cy="236220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6505575" y="1521023"/>
            <a:ext cx="430560" cy="3619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3150"/>
              </a:lnSpc>
              <a:buNone/>
            </a:pPr>
            <a:r>
              <a:rPr lang="en-US" sz="210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نَصَرَ</a:t>
            </a:r>
            <a:endParaRPr lang="en-US" sz="2100" dirty="0"/>
          </a:p>
        </p:txBody>
      </p:sp>
      <p:sp>
        <p:nvSpPr>
          <p:cNvPr id="17" name="Text 11"/>
          <p:cNvSpPr txBox="1"/>
          <p:nvPr/>
        </p:nvSpPr>
        <p:spPr>
          <a:xfrm>
            <a:off x="10191750" y="1568648"/>
            <a:ext cx="1209675" cy="2571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A7B0B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সে সাহায্য করল</a:t>
            </a:r>
            <a:endParaRPr lang="en-US" sz="1500" dirty="0"/>
          </a:p>
        </p:txBody>
      </p:sp>
      <p:sp>
        <p:nvSpPr>
          <p:cNvPr id="18" name="Text 12"/>
          <p:cNvSpPr txBox="1"/>
          <p:nvPr/>
        </p:nvSpPr>
        <p:spPr>
          <a:xfrm>
            <a:off x="6505575" y="2054423"/>
            <a:ext cx="500955" cy="3619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3150"/>
              </a:lnSpc>
              <a:buNone/>
            </a:pPr>
            <a:r>
              <a:rPr lang="en-US" sz="210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كَتَبَ</a:t>
            </a:r>
            <a:endParaRPr lang="en-US" sz="2100" dirty="0"/>
          </a:p>
        </p:txBody>
      </p:sp>
      <p:sp>
        <p:nvSpPr>
          <p:cNvPr id="19" name="Text 13"/>
          <p:cNvSpPr txBox="1"/>
          <p:nvPr/>
        </p:nvSpPr>
        <p:spPr>
          <a:xfrm>
            <a:off x="10690175" y="2102048"/>
            <a:ext cx="711250" cy="2571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A7B0B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সে লিখল</a:t>
            </a:r>
            <a:endParaRPr lang="en-US" sz="1500" dirty="0"/>
          </a:p>
        </p:txBody>
      </p:sp>
      <p:sp>
        <p:nvSpPr>
          <p:cNvPr id="20" name="Text 14"/>
          <p:cNvSpPr txBox="1"/>
          <p:nvPr/>
        </p:nvSpPr>
        <p:spPr>
          <a:xfrm>
            <a:off x="6505575" y="2587823"/>
            <a:ext cx="571946" cy="3619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3150"/>
              </a:lnSpc>
              <a:buNone/>
            </a:pPr>
            <a:r>
              <a:rPr lang="en-US" sz="210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ذَهَبَ</a:t>
            </a:r>
            <a:endParaRPr lang="en-US" sz="2100" dirty="0"/>
          </a:p>
        </p:txBody>
      </p:sp>
      <p:sp>
        <p:nvSpPr>
          <p:cNvPr id="21" name="Text 15"/>
          <p:cNvSpPr txBox="1"/>
          <p:nvPr/>
        </p:nvSpPr>
        <p:spPr>
          <a:xfrm>
            <a:off x="10821739" y="2635448"/>
            <a:ext cx="579686" cy="2571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A7B0B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সে গেল</a:t>
            </a:r>
            <a:endParaRPr lang="en-US" sz="1500" dirty="0"/>
          </a:p>
        </p:txBody>
      </p:sp>
      <p:sp>
        <p:nvSpPr>
          <p:cNvPr id="22" name="Text 16"/>
          <p:cNvSpPr txBox="1"/>
          <p:nvPr/>
        </p:nvSpPr>
        <p:spPr>
          <a:xfrm>
            <a:off x="6505575" y="3121223"/>
            <a:ext cx="4895850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spcBef>
                <a:spcPts val="1200"/>
              </a:spcBef>
              <a:buNone/>
            </a:pPr>
            <a:r>
              <a:rPr lang="en-US" sz="1200" dirty="0">
                <a:solidFill>
                  <a:srgbClr val="A7B0B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আলামত: শেষে যবর — نَ صَ رَ = نَصَرَ</a:t>
            </a:r>
            <a:endParaRPr lang="en-US" sz="1200" dirty="0"/>
          </a:p>
        </p:txBody>
      </p:sp>
      <p:sp>
        <p:nvSpPr>
          <p:cNvPr id="23" name="Shape 17"/>
          <p:cNvSpPr/>
          <p:nvPr/>
        </p:nvSpPr>
        <p:spPr>
          <a:xfrm>
            <a:off x="6248400" y="3743325"/>
            <a:ext cx="5410200" cy="1019175"/>
          </a:xfrm>
          <a:prstGeom prst="roundRect">
            <a:avLst>
              <a:gd name="adj" fmla="val 18692"/>
            </a:avLst>
          </a:prstGeom>
          <a:solidFill>
            <a:srgbClr val="C28A5A"/>
          </a:solidFill>
          <a:ln/>
        </p:spPr>
      </p:sp>
      <p:sp>
        <p:nvSpPr>
          <p:cNvPr id="24" name="Text 18"/>
          <p:cNvSpPr txBox="1"/>
          <p:nvPr/>
        </p:nvSpPr>
        <p:spPr>
          <a:xfrm>
            <a:off x="6496050" y="3949898"/>
            <a:ext cx="4914900" cy="19704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2"/>
              </a:lnSpc>
              <a:spcAft>
                <a:spcPts val="750"/>
              </a:spcAft>
              <a:buNone/>
            </a:pPr>
            <a:r>
              <a:rPr lang="en-US" sz="1350" b="1" kern="0" spc="-20" dirty="0">
                <a:solidFill>
                  <a:srgbClr val="23262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মনে রাখো</a:t>
            </a:r>
            <a:endParaRPr lang="en-US" sz="1350" dirty="0"/>
          </a:p>
        </p:txBody>
      </p:sp>
      <p:sp>
        <p:nvSpPr>
          <p:cNvPr id="25" name="Text 19"/>
          <p:cNvSpPr txBox="1"/>
          <p:nvPr/>
        </p:nvSpPr>
        <p:spPr>
          <a:xfrm>
            <a:off x="6667500" y="4251722"/>
            <a:ext cx="4743450" cy="29899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30"/>
              </a:lnSpc>
              <a:buNone/>
            </a:pPr>
            <a:r>
              <a:rPr lang="en-US" sz="1800" dirty="0">
                <a:solidFill>
                  <a:srgbClr val="2326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فعل + অতীত = ماضي</a:t>
            </a:r>
            <a:endParaRPr lang="en-US" sz="1800" dirty="0"/>
          </a:p>
        </p:txBody>
      </p:sp>
      <p:sp>
        <p:nvSpPr>
          <p:cNvPr id="26" name="Text 20"/>
          <p:cNvSpPr txBox="1"/>
          <p:nvPr/>
        </p:nvSpPr>
        <p:spPr>
          <a:xfrm>
            <a:off x="6496050" y="4375547"/>
            <a:ext cx="76200" cy="762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30"/>
              </a:lnSpc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326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457200"/>
            <a:ext cx="11125200" cy="52000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095"/>
              </a:lnSpc>
              <a:buNone/>
            </a:pPr>
            <a:r>
              <a:rPr lang="en-US" sz="3900" b="1" kern="0" spc="-78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فعل ماضي এর প্রকারভেদ — </a:t>
            </a:r>
            <a:r>
              <a:rPr lang="en-US" sz="3900" b="1" kern="0" spc="-78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২ প্রকার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205805"/>
            <a:ext cx="5448300" cy="5194995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819150" y="1491555"/>
            <a:ext cx="4876800" cy="1809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spcAft>
                <a:spcPts val="1050"/>
              </a:spcAft>
              <a:buNone/>
            </a:pPr>
            <a:r>
              <a:rPr lang="en-US" sz="1050" b="1" kern="0" spc="158" dirty="0">
                <a:solidFill>
                  <a:srgbClr val="23262B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০১ • معروف</a:t>
            </a:r>
            <a:endParaRPr lang="en-US" sz="1050" dirty="0"/>
          </a:p>
        </p:txBody>
      </p:sp>
      <p:sp>
        <p:nvSpPr>
          <p:cNvPr id="5" name="Text 2"/>
          <p:cNvSpPr txBox="1"/>
          <p:nvPr/>
        </p:nvSpPr>
        <p:spPr>
          <a:xfrm>
            <a:off x="819150" y="1805880"/>
            <a:ext cx="4876800" cy="35049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60"/>
              </a:lnSpc>
              <a:spcAft>
                <a:spcPts val="600"/>
              </a:spcAft>
              <a:buNone/>
            </a:pPr>
            <a:r>
              <a:rPr lang="en-US" sz="2400" b="1" kern="0" spc="-36" dirty="0">
                <a:solidFill>
                  <a:srgbClr val="23262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فعل ماضي معروف</a:t>
            </a:r>
            <a:endParaRPr lang="en-US" sz="2400" dirty="0"/>
          </a:p>
        </p:txBody>
      </p:sp>
      <p:sp>
        <p:nvSpPr>
          <p:cNvPr id="6" name="Shape 3"/>
          <p:cNvSpPr/>
          <p:nvPr/>
        </p:nvSpPr>
        <p:spPr>
          <a:xfrm>
            <a:off x="819150" y="2228850"/>
            <a:ext cx="457200" cy="38100"/>
          </a:xfrm>
          <a:prstGeom prst="roundRect">
            <a:avLst>
              <a:gd name="adj" fmla="val 50000"/>
            </a:avLst>
          </a:prstGeom>
          <a:solidFill>
            <a:srgbClr val="C28A5A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19150" y="2375446"/>
            <a:ext cx="4876800" cy="27324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28"/>
              </a:lnSpc>
              <a:buNone/>
            </a:pPr>
            <a:r>
              <a:rPr lang="en-US" sz="1650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কর্তা জানা থাকে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819150" y="2772519"/>
            <a:ext cx="4876800" cy="27324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28"/>
              </a:lnSpc>
              <a:buNone/>
            </a:pPr>
            <a:r>
              <a:rPr lang="en-US" sz="1650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গঠন: শেষে যবর — فَتَحَ</a:t>
            </a:r>
            <a:endParaRPr lang="en-US" sz="1650" dirty="0"/>
          </a:p>
        </p:txBody>
      </p:sp>
      <p:sp>
        <p:nvSpPr>
          <p:cNvPr id="9" name="Text 6"/>
          <p:cNvSpPr txBox="1"/>
          <p:nvPr/>
        </p:nvSpPr>
        <p:spPr>
          <a:xfrm>
            <a:off x="819150" y="3169593"/>
            <a:ext cx="4876800" cy="27324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28"/>
              </a:lnSpc>
              <a:buNone/>
            </a:pPr>
            <a:r>
              <a:rPr lang="en-US" sz="1650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কর্তা + কাজ দুটোই স্পষ্ট</a:t>
            </a:r>
            <a:endParaRPr lang="en-US" sz="1650" dirty="0"/>
          </a:p>
        </p:txBody>
      </p:sp>
      <p:sp>
        <p:nvSpPr>
          <p:cNvPr id="10" name="Text 7"/>
          <p:cNvSpPr txBox="1"/>
          <p:nvPr/>
        </p:nvSpPr>
        <p:spPr>
          <a:xfrm>
            <a:off x="819150" y="4991100"/>
            <a:ext cx="4876800" cy="3619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3150"/>
              </a:lnSpc>
              <a:spcBef>
                <a:spcPts val="600"/>
              </a:spcBef>
              <a:buNone/>
            </a:pPr>
            <a:r>
              <a:rPr lang="en-US" sz="2100" b="1" dirty="0">
                <a:solidFill>
                  <a:srgbClr val="2326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نَصَرَ زَيْدٌ</a:t>
            </a:r>
            <a:endParaRPr lang="en-US" sz="2100" dirty="0"/>
          </a:p>
        </p:txBody>
      </p:sp>
      <p:sp>
        <p:nvSpPr>
          <p:cNvPr id="11" name="Text 8"/>
          <p:cNvSpPr txBox="1"/>
          <p:nvPr/>
        </p:nvSpPr>
        <p:spPr>
          <a:xfrm>
            <a:off x="819150" y="5381625"/>
            <a:ext cx="4876800" cy="2571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2326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যায়েদ সাহায্য করল</a:t>
            </a:r>
            <a:endParaRPr lang="en-US" sz="1500" dirty="0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150" y="5753100"/>
            <a:ext cx="1027658" cy="38100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971550" y="5848350"/>
            <a:ext cx="722858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spcBef>
                <a:spcPts val="900"/>
              </a:spcBef>
              <a:buNone/>
            </a:pPr>
            <a:r>
              <a:rPr lang="en-US" sz="120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فاعل موجود</a:t>
            </a:r>
            <a:endParaRPr lang="en-US" sz="1200" dirty="0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0300" y="1205805"/>
            <a:ext cx="5448300" cy="5194995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6505575" y="1501080"/>
            <a:ext cx="4857750" cy="1809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spcAft>
                <a:spcPts val="1050"/>
              </a:spcAft>
              <a:buNone/>
            </a:pPr>
            <a:r>
              <a:rPr lang="en-US" sz="1050" b="1" kern="0" spc="158" dirty="0">
                <a:solidFill>
                  <a:srgbClr val="C28A5A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০২ • مجهول</a:t>
            </a:r>
            <a:endParaRPr lang="en-US" sz="1050" dirty="0"/>
          </a:p>
        </p:txBody>
      </p:sp>
      <p:sp>
        <p:nvSpPr>
          <p:cNvPr id="16" name="Text 11"/>
          <p:cNvSpPr txBox="1"/>
          <p:nvPr/>
        </p:nvSpPr>
        <p:spPr>
          <a:xfrm>
            <a:off x="6505575" y="1815405"/>
            <a:ext cx="4857750" cy="35049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60"/>
              </a:lnSpc>
              <a:spcAft>
                <a:spcPts val="600"/>
              </a:spcAft>
              <a:buNone/>
            </a:pPr>
            <a:r>
              <a:rPr lang="en-US" sz="2400" b="1" kern="0" spc="-36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فعل ماضي مجهول</a:t>
            </a:r>
            <a:endParaRPr lang="en-US" sz="2400" dirty="0"/>
          </a:p>
        </p:txBody>
      </p:sp>
      <p:sp>
        <p:nvSpPr>
          <p:cNvPr id="17" name="Shape 12"/>
          <p:cNvSpPr/>
          <p:nvPr/>
        </p:nvSpPr>
        <p:spPr>
          <a:xfrm>
            <a:off x="6505575" y="2238375"/>
            <a:ext cx="457200" cy="38100"/>
          </a:xfrm>
          <a:prstGeom prst="roundRect">
            <a:avLst>
              <a:gd name="adj" fmla="val 50000"/>
            </a:avLst>
          </a:prstGeom>
          <a:solidFill>
            <a:srgbClr val="C28A5A"/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6505575" y="2384971"/>
            <a:ext cx="4857750" cy="27324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28"/>
              </a:lnSpc>
              <a:buNone/>
            </a:pPr>
            <a:r>
              <a:rPr lang="en-US" sz="1650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কর্তা অজানা, কর্ম প্রধান</a:t>
            </a:r>
            <a:endParaRPr lang="en-US" sz="1650" dirty="0"/>
          </a:p>
        </p:txBody>
      </p:sp>
      <p:sp>
        <p:nvSpPr>
          <p:cNvPr id="19" name="Text 14"/>
          <p:cNvSpPr txBox="1"/>
          <p:nvPr/>
        </p:nvSpPr>
        <p:spPr>
          <a:xfrm>
            <a:off x="6505575" y="2782044"/>
            <a:ext cx="4857750" cy="27324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28"/>
              </a:lnSpc>
              <a:buNone/>
            </a:pPr>
            <a:r>
              <a:rPr lang="en-US" sz="1650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গঠন: প্রথমে ضمة, মাঝে كسرة</a:t>
            </a:r>
            <a:endParaRPr lang="en-US" sz="1650" dirty="0"/>
          </a:p>
        </p:txBody>
      </p:sp>
      <p:sp>
        <p:nvSpPr>
          <p:cNvPr id="20" name="Text 15"/>
          <p:cNvSpPr txBox="1"/>
          <p:nvPr/>
        </p:nvSpPr>
        <p:spPr>
          <a:xfrm>
            <a:off x="6505575" y="3179118"/>
            <a:ext cx="4857750" cy="27324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28"/>
              </a:lnSpc>
              <a:buNone/>
            </a:pPr>
            <a:r>
              <a:rPr lang="en-US" sz="1650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 نَ → نُ, صَ → صِ</a:t>
            </a:r>
            <a:endParaRPr lang="en-US" sz="1650" dirty="0"/>
          </a:p>
        </p:txBody>
      </p:sp>
      <p:sp>
        <p:nvSpPr>
          <p:cNvPr id="21" name="Text 16"/>
          <p:cNvSpPr txBox="1"/>
          <p:nvPr/>
        </p:nvSpPr>
        <p:spPr>
          <a:xfrm>
            <a:off x="6505575" y="4981575"/>
            <a:ext cx="4857750" cy="3619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3150"/>
              </a:lnSpc>
              <a:spcBef>
                <a:spcPts val="600"/>
              </a:spcBef>
              <a:buNone/>
            </a:pPr>
            <a:r>
              <a:rPr lang="en-US" sz="2100" b="1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نُصِرَ</a:t>
            </a:r>
            <a:endParaRPr lang="en-US" sz="2100" dirty="0"/>
          </a:p>
        </p:txBody>
      </p:sp>
      <p:sp>
        <p:nvSpPr>
          <p:cNvPr id="22" name="Text 17"/>
          <p:cNvSpPr txBox="1"/>
          <p:nvPr/>
        </p:nvSpPr>
        <p:spPr>
          <a:xfrm>
            <a:off x="6505575" y="5372100"/>
            <a:ext cx="4857750" cy="2571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তাকে সাহায্য করা হলো</a:t>
            </a:r>
            <a:endParaRPr lang="en-US" sz="1500" dirty="0"/>
          </a:p>
        </p:txBody>
      </p:sp>
      <p:pic>
        <p:nvPicPr>
          <p:cNvPr id="2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5575" y="5743575"/>
            <a:ext cx="934194" cy="38100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6657975" y="5838825"/>
            <a:ext cx="629394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spcBef>
                <a:spcPts val="900"/>
              </a:spcBef>
              <a:buNone/>
            </a:pPr>
            <a:r>
              <a:rPr lang="en-US" sz="1200" b="1" dirty="0">
                <a:solidFill>
                  <a:srgbClr val="2326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نائب فاعل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326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95300" y="419100"/>
            <a:ext cx="11201400" cy="509587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38"/>
              </a:lnSpc>
              <a:spcAft>
                <a:spcPts val="450"/>
              </a:spcAft>
              <a:buNone/>
            </a:pPr>
            <a:r>
              <a:rPr lang="en-US" sz="3750" b="1" kern="0" spc="-75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১৪ সিগাহ এর তালিকা — </a:t>
            </a:r>
            <a:r>
              <a:rPr lang="en-US" sz="3750" b="1" kern="0" spc="-75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গায়েব, হাজের, মুতাকাল্লিম</a:t>
            </a:r>
            <a:endParaRPr lang="en-US" sz="3750" dirty="0"/>
          </a:p>
        </p:txBody>
      </p:sp>
      <p:sp>
        <p:nvSpPr>
          <p:cNvPr id="3" name="Text 1"/>
          <p:cNvSpPr txBox="1"/>
          <p:nvPr/>
        </p:nvSpPr>
        <p:spPr>
          <a:xfrm>
            <a:off x="495300" y="1014413"/>
            <a:ext cx="11201400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spcAft>
                <a:spcPts val="1500"/>
              </a:spcAft>
              <a:buNone/>
            </a:pPr>
            <a:r>
              <a:rPr lang="en-US" sz="1350" dirty="0">
                <a:solidFill>
                  <a:srgbClr val="A7B0B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ফন্ট ২৮ • কালার কোড: গোলাপি = غائب, হলুদ = حاضر, বেগুনি = متكلم</a:t>
            </a:r>
            <a:endParaRPr lang="en-US" sz="13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1433513"/>
            <a:ext cx="3619500" cy="500538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733425" y="1681163"/>
            <a:ext cx="1571923" cy="6000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غائب — অনুপস্থিত</a:t>
            </a:r>
            <a:endParaRPr lang="en-US" sz="165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05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৩য় পুরুষ</a:t>
            </a:r>
            <a:endParaRPr lang="en-US" sz="1650" dirty="0"/>
          </a:p>
        </p:txBody>
      </p:sp>
      <p:sp>
        <p:nvSpPr>
          <p:cNvPr id="6" name="Text 3"/>
          <p:cNvSpPr txBox="1"/>
          <p:nvPr/>
        </p:nvSpPr>
        <p:spPr>
          <a:xfrm>
            <a:off x="3639741" y="1766888"/>
            <a:ext cx="236934" cy="4000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3150" b="1" dirty="0">
                <a:solidFill>
                  <a:srgbClr val="FF5A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৬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733425" y="2438400"/>
            <a:ext cx="3143250" cy="504825"/>
          </a:xfrm>
          <a:prstGeom prst="roundRect">
            <a:avLst>
              <a:gd name="adj" fmla="val 22642"/>
            </a:avLst>
          </a:prstGeom>
          <a:solidFill>
            <a:srgbClr val="EEEEDD">
              <a:alpha val="6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66775" y="2557463"/>
            <a:ext cx="219224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هو</a:t>
            </a:r>
            <a:endParaRPr lang="en-US" sz="1650" dirty="0"/>
          </a:p>
        </p:txBody>
      </p:sp>
      <p:sp>
        <p:nvSpPr>
          <p:cNvPr id="9" name="Text 6"/>
          <p:cNvSpPr txBox="1"/>
          <p:nvPr/>
        </p:nvSpPr>
        <p:spPr>
          <a:xfrm>
            <a:off x="3133874" y="2590800"/>
            <a:ext cx="609451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A7B0B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এক পুরুষ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733425" y="3019425"/>
            <a:ext cx="3143250" cy="504825"/>
          </a:xfrm>
          <a:prstGeom prst="roundRect">
            <a:avLst>
              <a:gd name="adj" fmla="val 22642"/>
            </a:avLst>
          </a:prstGeom>
          <a:solidFill>
            <a:srgbClr val="EEEEDD">
              <a:alpha val="6000"/>
            </a:srgbClr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66775" y="3138488"/>
            <a:ext cx="739080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هما مذكر</a:t>
            </a:r>
            <a:endParaRPr lang="en-US" sz="1650" dirty="0"/>
          </a:p>
        </p:txBody>
      </p:sp>
      <p:sp>
        <p:nvSpPr>
          <p:cNvPr id="12" name="Text 9"/>
          <p:cNvSpPr txBox="1"/>
          <p:nvPr/>
        </p:nvSpPr>
        <p:spPr>
          <a:xfrm>
            <a:off x="3199805" y="3171825"/>
            <a:ext cx="543520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A7B0B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দুই পুরুষ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733425" y="3600450"/>
            <a:ext cx="3143250" cy="504825"/>
          </a:xfrm>
          <a:prstGeom prst="roundRect">
            <a:avLst>
              <a:gd name="adj" fmla="val 22642"/>
            </a:avLst>
          </a:prstGeom>
          <a:solidFill>
            <a:srgbClr val="EEEEDD">
              <a:alpha val="6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866775" y="3719512"/>
            <a:ext cx="238125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هم</a:t>
            </a:r>
            <a:endParaRPr lang="en-US" sz="1650" dirty="0"/>
          </a:p>
        </p:txBody>
      </p:sp>
      <p:sp>
        <p:nvSpPr>
          <p:cNvPr id="15" name="Text 12"/>
          <p:cNvSpPr txBox="1"/>
          <p:nvPr/>
        </p:nvSpPr>
        <p:spPr>
          <a:xfrm>
            <a:off x="3177629" y="3752850"/>
            <a:ext cx="565696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A7B0B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সব পুরুষ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733425" y="4181475"/>
            <a:ext cx="3143250" cy="504825"/>
          </a:xfrm>
          <a:prstGeom prst="roundRect">
            <a:avLst>
              <a:gd name="adj" fmla="val 22642"/>
            </a:avLst>
          </a:prstGeom>
          <a:solidFill>
            <a:srgbClr val="EEEEDD">
              <a:alpha val="6000"/>
            </a:srgbClr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866775" y="4300538"/>
            <a:ext cx="274588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هي</a:t>
            </a:r>
            <a:endParaRPr lang="en-US" sz="1650" dirty="0"/>
          </a:p>
        </p:txBody>
      </p:sp>
      <p:sp>
        <p:nvSpPr>
          <p:cNvPr id="18" name="Text 15"/>
          <p:cNvSpPr txBox="1"/>
          <p:nvPr/>
        </p:nvSpPr>
        <p:spPr>
          <a:xfrm>
            <a:off x="3093839" y="4333875"/>
            <a:ext cx="649486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A7B0B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এক মহিলা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733425" y="4762500"/>
            <a:ext cx="3143250" cy="504825"/>
          </a:xfrm>
          <a:prstGeom prst="roundRect">
            <a:avLst>
              <a:gd name="adj" fmla="val 22642"/>
            </a:avLst>
          </a:prstGeom>
          <a:solidFill>
            <a:srgbClr val="EEEEDD">
              <a:alpha val="6000"/>
            </a:srgbClr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866775" y="4881563"/>
            <a:ext cx="842665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هما مؤنث</a:t>
            </a:r>
            <a:endParaRPr lang="en-US" sz="1650" dirty="0"/>
          </a:p>
        </p:txBody>
      </p:sp>
      <p:sp>
        <p:nvSpPr>
          <p:cNvPr id="21" name="Text 18"/>
          <p:cNvSpPr txBox="1"/>
          <p:nvPr/>
        </p:nvSpPr>
        <p:spPr>
          <a:xfrm>
            <a:off x="3159621" y="4914900"/>
            <a:ext cx="583704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A7B0B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দুই মহিলা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733425" y="5343525"/>
            <a:ext cx="3143250" cy="504825"/>
          </a:xfrm>
          <a:prstGeom prst="roundRect">
            <a:avLst>
              <a:gd name="adj" fmla="val 22642"/>
            </a:avLst>
          </a:prstGeom>
          <a:solidFill>
            <a:srgbClr val="EEEEDD">
              <a:alpha val="6000"/>
            </a:srgbClr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866775" y="5462588"/>
            <a:ext cx="273397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هن</a:t>
            </a:r>
            <a:endParaRPr lang="en-US" sz="1650" dirty="0"/>
          </a:p>
        </p:txBody>
      </p:sp>
      <p:sp>
        <p:nvSpPr>
          <p:cNvPr id="24" name="Text 21"/>
          <p:cNvSpPr txBox="1"/>
          <p:nvPr/>
        </p:nvSpPr>
        <p:spPr>
          <a:xfrm>
            <a:off x="3137595" y="5495925"/>
            <a:ext cx="605730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A7B0B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সব মহিলা</a:t>
            </a:r>
            <a:endParaRPr lang="en-US" sz="1200" dirty="0"/>
          </a:p>
        </p:txBody>
      </p:sp>
      <p:pic>
        <p:nvPicPr>
          <p:cNvPr id="2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6250" y="1433513"/>
            <a:ext cx="3619500" cy="5005388"/>
          </a:xfrm>
          <a:prstGeom prst="rect">
            <a:avLst/>
          </a:prstGeom>
        </p:spPr>
      </p:pic>
      <p:sp>
        <p:nvSpPr>
          <p:cNvPr id="26" name="Text 22"/>
          <p:cNvSpPr txBox="1"/>
          <p:nvPr/>
        </p:nvSpPr>
        <p:spPr>
          <a:xfrm>
            <a:off x="4524375" y="1681163"/>
            <a:ext cx="1412230" cy="6000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حاضر — উপস্থিত</a:t>
            </a:r>
            <a:endParaRPr lang="en-US" sz="165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05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২য় পুরুষ</a:t>
            </a:r>
            <a:endParaRPr lang="en-US" sz="1650" dirty="0"/>
          </a:p>
        </p:txBody>
      </p:sp>
      <p:sp>
        <p:nvSpPr>
          <p:cNvPr id="27" name="Text 23"/>
          <p:cNvSpPr txBox="1"/>
          <p:nvPr/>
        </p:nvSpPr>
        <p:spPr>
          <a:xfrm>
            <a:off x="7430691" y="1766888"/>
            <a:ext cx="236934" cy="4000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3150" b="1" dirty="0">
                <a:solidFill>
                  <a:srgbClr val="F5B7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৬</a:t>
            </a:r>
            <a:endParaRPr lang="en-US" sz="3150" dirty="0"/>
          </a:p>
        </p:txBody>
      </p:sp>
      <p:sp>
        <p:nvSpPr>
          <p:cNvPr id="28" name="Shape 24"/>
          <p:cNvSpPr/>
          <p:nvPr/>
        </p:nvSpPr>
        <p:spPr>
          <a:xfrm>
            <a:off x="4524375" y="2438400"/>
            <a:ext cx="3143250" cy="504825"/>
          </a:xfrm>
          <a:prstGeom prst="roundRect">
            <a:avLst>
              <a:gd name="adj" fmla="val 22642"/>
            </a:avLst>
          </a:prstGeom>
          <a:solidFill>
            <a:srgbClr val="EEEEDD">
              <a:alpha val="6000"/>
            </a:srgbClr>
          </a:solidFill>
          <a:ln/>
        </p:spPr>
      </p:sp>
      <p:sp>
        <p:nvSpPr>
          <p:cNvPr id="29" name="Text 25"/>
          <p:cNvSpPr txBox="1"/>
          <p:nvPr/>
        </p:nvSpPr>
        <p:spPr>
          <a:xfrm>
            <a:off x="4657725" y="2557463"/>
            <a:ext cx="334714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أنتَ</a:t>
            </a:r>
            <a:endParaRPr lang="en-US" sz="1650" dirty="0"/>
          </a:p>
        </p:txBody>
      </p:sp>
      <p:sp>
        <p:nvSpPr>
          <p:cNvPr id="30" name="Text 26"/>
          <p:cNvSpPr txBox="1"/>
          <p:nvPr/>
        </p:nvSpPr>
        <p:spPr>
          <a:xfrm>
            <a:off x="6787158" y="2590800"/>
            <a:ext cx="747117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A7B0B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তুমি ১ পুরুষ</a:t>
            </a:r>
            <a:endParaRPr lang="en-US" sz="1200" dirty="0"/>
          </a:p>
        </p:txBody>
      </p:sp>
      <p:sp>
        <p:nvSpPr>
          <p:cNvPr id="31" name="Shape 27"/>
          <p:cNvSpPr/>
          <p:nvPr/>
        </p:nvSpPr>
        <p:spPr>
          <a:xfrm>
            <a:off x="4524375" y="3019425"/>
            <a:ext cx="3143250" cy="504825"/>
          </a:xfrm>
          <a:prstGeom prst="roundRect">
            <a:avLst>
              <a:gd name="adj" fmla="val 22642"/>
            </a:avLst>
          </a:prstGeom>
          <a:solidFill>
            <a:srgbClr val="EEEEDD">
              <a:alpha val="6000"/>
            </a:srgbClr>
          </a:solidFill>
          <a:ln/>
        </p:spPr>
      </p:sp>
      <p:sp>
        <p:nvSpPr>
          <p:cNvPr id="32" name="Text 28"/>
          <p:cNvSpPr txBox="1"/>
          <p:nvPr/>
        </p:nvSpPr>
        <p:spPr>
          <a:xfrm>
            <a:off x="4657725" y="3138488"/>
            <a:ext cx="365968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أنتما</a:t>
            </a:r>
            <a:endParaRPr lang="en-US" sz="1650" dirty="0"/>
          </a:p>
        </p:txBody>
      </p:sp>
      <p:sp>
        <p:nvSpPr>
          <p:cNvPr id="33" name="Text 29"/>
          <p:cNvSpPr txBox="1"/>
          <p:nvPr/>
        </p:nvSpPr>
        <p:spPr>
          <a:xfrm>
            <a:off x="6603057" y="3171825"/>
            <a:ext cx="931218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A7B0B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তোমরা ২ পুরুষ</a:t>
            </a:r>
            <a:endParaRPr lang="en-US" sz="1200" dirty="0"/>
          </a:p>
        </p:txBody>
      </p:sp>
      <p:sp>
        <p:nvSpPr>
          <p:cNvPr id="34" name="Shape 30"/>
          <p:cNvSpPr/>
          <p:nvPr/>
        </p:nvSpPr>
        <p:spPr>
          <a:xfrm>
            <a:off x="4524375" y="3600450"/>
            <a:ext cx="3143250" cy="504825"/>
          </a:xfrm>
          <a:prstGeom prst="roundRect">
            <a:avLst>
              <a:gd name="adj" fmla="val 22642"/>
            </a:avLst>
          </a:prstGeom>
          <a:solidFill>
            <a:srgbClr val="EEEEDD">
              <a:alpha val="6000"/>
            </a:srgbClr>
          </a:solidFill>
          <a:ln/>
        </p:spPr>
      </p:sp>
      <p:sp>
        <p:nvSpPr>
          <p:cNvPr id="35" name="Text 31"/>
          <p:cNvSpPr txBox="1"/>
          <p:nvPr/>
        </p:nvSpPr>
        <p:spPr>
          <a:xfrm>
            <a:off x="4657725" y="3719512"/>
            <a:ext cx="301675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أنتم</a:t>
            </a:r>
            <a:endParaRPr lang="en-US" sz="1650" dirty="0"/>
          </a:p>
        </p:txBody>
      </p:sp>
      <p:sp>
        <p:nvSpPr>
          <p:cNvPr id="36" name="Text 32"/>
          <p:cNvSpPr txBox="1"/>
          <p:nvPr/>
        </p:nvSpPr>
        <p:spPr>
          <a:xfrm>
            <a:off x="6498580" y="3752850"/>
            <a:ext cx="1035695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A7B0B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তোমরা সব পুরুষ</a:t>
            </a:r>
            <a:endParaRPr lang="en-US" sz="1200" dirty="0"/>
          </a:p>
        </p:txBody>
      </p:sp>
      <p:sp>
        <p:nvSpPr>
          <p:cNvPr id="37" name="Shape 33"/>
          <p:cNvSpPr/>
          <p:nvPr/>
        </p:nvSpPr>
        <p:spPr>
          <a:xfrm>
            <a:off x="4524375" y="4181475"/>
            <a:ext cx="3143250" cy="504825"/>
          </a:xfrm>
          <a:prstGeom prst="roundRect">
            <a:avLst>
              <a:gd name="adj" fmla="val 22642"/>
            </a:avLst>
          </a:prstGeom>
          <a:solidFill>
            <a:srgbClr val="EEEEDD">
              <a:alpha val="6000"/>
            </a:srgbClr>
          </a:solidFill>
          <a:ln/>
        </p:spPr>
      </p:sp>
      <p:sp>
        <p:nvSpPr>
          <p:cNvPr id="38" name="Text 34"/>
          <p:cNvSpPr txBox="1"/>
          <p:nvPr/>
        </p:nvSpPr>
        <p:spPr>
          <a:xfrm>
            <a:off x="4657725" y="4300538"/>
            <a:ext cx="334714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أنتِ</a:t>
            </a:r>
            <a:endParaRPr lang="en-US" sz="1650" dirty="0"/>
          </a:p>
        </p:txBody>
      </p:sp>
      <p:sp>
        <p:nvSpPr>
          <p:cNvPr id="39" name="Text 35"/>
          <p:cNvSpPr txBox="1"/>
          <p:nvPr/>
        </p:nvSpPr>
        <p:spPr>
          <a:xfrm>
            <a:off x="6747123" y="4333875"/>
            <a:ext cx="787152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A7B0B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তুমি ১ মহিলা</a:t>
            </a:r>
            <a:endParaRPr lang="en-US" sz="1200" dirty="0"/>
          </a:p>
        </p:txBody>
      </p:sp>
      <p:sp>
        <p:nvSpPr>
          <p:cNvPr id="40" name="Shape 36"/>
          <p:cNvSpPr/>
          <p:nvPr/>
        </p:nvSpPr>
        <p:spPr>
          <a:xfrm>
            <a:off x="4524375" y="4762500"/>
            <a:ext cx="3143250" cy="504825"/>
          </a:xfrm>
          <a:prstGeom prst="roundRect">
            <a:avLst>
              <a:gd name="adj" fmla="val 22642"/>
            </a:avLst>
          </a:prstGeom>
          <a:solidFill>
            <a:srgbClr val="EEEEDD">
              <a:alpha val="6000"/>
            </a:srgbClr>
          </a:solidFill>
          <a:ln/>
        </p:spPr>
      </p:sp>
      <p:sp>
        <p:nvSpPr>
          <p:cNvPr id="41" name="Text 37"/>
          <p:cNvSpPr txBox="1"/>
          <p:nvPr/>
        </p:nvSpPr>
        <p:spPr>
          <a:xfrm>
            <a:off x="4657725" y="4881563"/>
            <a:ext cx="906066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أنتما مؤنث</a:t>
            </a:r>
            <a:endParaRPr lang="en-US" sz="1650" dirty="0"/>
          </a:p>
        </p:txBody>
      </p:sp>
      <p:sp>
        <p:nvSpPr>
          <p:cNvPr id="42" name="Text 38"/>
          <p:cNvSpPr txBox="1"/>
          <p:nvPr/>
        </p:nvSpPr>
        <p:spPr>
          <a:xfrm>
            <a:off x="6563023" y="4914900"/>
            <a:ext cx="971252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A7B0B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তোমরা ২ মহিলা</a:t>
            </a:r>
            <a:endParaRPr lang="en-US" sz="1200" dirty="0"/>
          </a:p>
        </p:txBody>
      </p:sp>
      <p:sp>
        <p:nvSpPr>
          <p:cNvPr id="43" name="Shape 39"/>
          <p:cNvSpPr/>
          <p:nvPr/>
        </p:nvSpPr>
        <p:spPr>
          <a:xfrm>
            <a:off x="4524375" y="5343525"/>
            <a:ext cx="3143250" cy="504825"/>
          </a:xfrm>
          <a:prstGeom prst="roundRect">
            <a:avLst>
              <a:gd name="adj" fmla="val 22642"/>
            </a:avLst>
          </a:prstGeom>
          <a:solidFill>
            <a:srgbClr val="EEEEDD">
              <a:alpha val="6000"/>
            </a:srgbClr>
          </a:solidFill>
          <a:ln/>
        </p:spPr>
      </p:sp>
      <p:sp>
        <p:nvSpPr>
          <p:cNvPr id="44" name="Text 40"/>
          <p:cNvSpPr txBox="1"/>
          <p:nvPr/>
        </p:nvSpPr>
        <p:spPr>
          <a:xfrm>
            <a:off x="4657725" y="5462588"/>
            <a:ext cx="336798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أنتن</a:t>
            </a:r>
            <a:endParaRPr lang="en-US" sz="1650" dirty="0"/>
          </a:p>
        </p:txBody>
      </p:sp>
      <p:sp>
        <p:nvSpPr>
          <p:cNvPr id="45" name="Text 41"/>
          <p:cNvSpPr txBox="1"/>
          <p:nvPr/>
        </p:nvSpPr>
        <p:spPr>
          <a:xfrm>
            <a:off x="6458545" y="5495925"/>
            <a:ext cx="1075730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A7B0B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তোমরা সব মহিলা</a:t>
            </a:r>
            <a:endParaRPr lang="en-US" sz="1200" dirty="0"/>
          </a:p>
        </p:txBody>
      </p:sp>
      <p:pic>
        <p:nvPicPr>
          <p:cNvPr id="4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7200" y="1433513"/>
            <a:ext cx="3619500" cy="5005388"/>
          </a:xfrm>
          <a:prstGeom prst="rect">
            <a:avLst/>
          </a:prstGeom>
        </p:spPr>
      </p:pic>
      <p:sp>
        <p:nvSpPr>
          <p:cNvPr id="47" name="Text 42"/>
          <p:cNvSpPr txBox="1"/>
          <p:nvPr/>
        </p:nvSpPr>
        <p:spPr>
          <a:xfrm>
            <a:off x="8315325" y="1681163"/>
            <a:ext cx="1152227" cy="6000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متكلم — বক্তা</a:t>
            </a:r>
            <a:endParaRPr lang="en-US" sz="1650" dirty="0"/>
          </a:p>
          <a:p>
            <a:pPr marL="0" indent="0" algn="l">
              <a:lnSpc>
                <a:spcPts val="2475"/>
              </a:lnSpc>
              <a:buNone/>
            </a:pPr>
            <a:r>
              <a:rPr lang="en-US" sz="105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১ম পুরুষ</a:t>
            </a:r>
            <a:endParaRPr lang="en-US" sz="1650" dirty="0"/>
          </a:p>
        </p:txBody>
      </p:sp>
      <p:sp>
        <p:nvSpPr>
          <p:cNvPr id="48" name="Text 43"/>
          <p:cNvSpPr txBox="1"/>
          <p:nvPr/>
        </p:nvSpPr>
        <p:spPr>
          <a:xfrm>
            <a:off x="11221641" y="1766888"/>
            <a:ext cx="236934" cy="4000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3150" b="1" dirty="0">
                <a:solidFill>
                  <a:srgbClr val="8B7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২</a:t>
            </a:r>
            <a:endParaRPr lang="en-US" sz="3150" dirty="0"/>
          </a:p>
        </p:txBody>
      </p:sp>
      <p:sp>
        <p:nvSpPr>
          <p:cNvPr id="49" name="Shape 44"/>
          <p:cNvSpPr/>
          <p:nvPr/>
        </p:nvSpPr>
        <p:spPr>
          <a:xfrm>
            <a:off x="8315325" y="2438400"/>
            <a:ext cx="3143250" cy="504825"/>
          </a:xfrm>
          <a:prstGeom prst="roundRect">
            <a:avLst>
              <a:gd name="adj" fmla="val 22642"/>
            </a:avLst>
          </a:prstGeom>
          <a:solidFill>
            <a:srgbClr val="EEEEDD">
              <a:alpha val="6000"/>
            </a:srgbClr>
          </a:solidFill>
          <a:ln/>
        </p:spPr>
      </p:sp>
      <p:sp>
        <p:nvSpPr>
          <p:cNvPr id="50" name="Text 45"/>
          <p:cNvSpPr txBox="1"/>
          <p:nvPr/>
        </p:nvSpPr>
        <p:spPr>
          <a:xfrm>
            <a:off x="8448675" y="2557463"/>
            <a:ext cx="166688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أنا</a:t>
            </a:r>
            <a:endParaRPr lang="en-US" sz="1650" dirty="0"/>
          </a:p>
        </p:txBody>
      </p:sp>
      <p:sp>
        <p:nvSpPr>
          <p:cNvPr id="51" name="Text 46"/>
          <p:cNvSpPr txBox="1"/>
          <p:nvPr/>
        </p:nvSpPr>
        <p:spPr>
          <a:xfrm>
            <a:off x="11013281" y="2590800"/>
            <a:ext cx="311944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A7B0B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আমি</a:t>
            </a:r>
            <a:endParaRPr lang="en-US" sz="1200" dirty="0"/>
          </a:p>
        </p:txBody>
      </p:sp>
      <p:sp>
        <p:nvSpPr>
          <p:cNvPr id="52" name="Shape 47"/>
          <p:cNvSpPr/>
          <p:nvPr/>
        </p:nvSpPr>
        <p:spPr>
          <a:xfrm>
            <a:off x="8315325" y="3019425"/>
            <a:ext cx="3143250" cy="504825"/>
          </a:xfrm>
          <a:prstGeom prst="roundRect">
            <a:avLst>
              <a:gd name="adj" fmla="val 22642"/>
            </a:avLst>
          </a:prstGeom>
          <a:solidFill>
            <a:srgbClr val="EEEEDD">
              <a:alpha val="6000"/>
            </a:srgbClr>
          </a:solidFill>
          <a:ln/>
        </p:spPr>
      </p:sp>
      <p:sp>
        <p:nvSpPr>
          <p:cNvPr id="53" name="Text 48"/>
          <p:cNvSpPr txBox="1"/>
          <p:nvPr/>
        </p:nvSpPr>
        <p:spPr>
          <a:xfrm>
            <a:off x="8448675" y="3138488"/>
            <a:ext cx="342900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475"/>
              </a:lnSpc>
              <a:buNone/>
            </a:pPr>
            <a:r>
              <a:rPr lang="en-US" sz="165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نحن</a:t>
            </a:r>
            <a:endParaRPr lang="en-US" sz="1650" dirty="0"/>
          </a:p>
        </p:txBody>
      </p:sp>
      <p:sp>
        <p:nvSpPr>
          <p:cNvPr id="54" name="Text 49"/>
          <p:cNvSpPr txBox="1"/>
          <p:nvPr/>
        </p:nvSpPr>
        <p:spPr>
          <a:xfrm>
            <a:off x="10922496" y="3171825"/>
            <a:ext cx="402729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A7B0B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আমরা</a:t>
            </a:r>
            <a:endParaRPr lang="en-US" sz="1200" dirty="0"/>
          </a:p>
        </p:txBody>
      </p:sp>
      <p:pic>
        <p:nvPicPr>
          <p:cNvPr id="5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15325" y="3767138"/>
            <a:ext cx="3143250" cy="600075"/>
          </a:xfrm>
          <a:prstGeom prst="rect">
            <a:avLst/>
          </a:prstGeom>
        </p:spPr>
      </p:pic>
      <p:sp>
        <p:nvSpPr>
          <p:cNvPr id="56" name="Text 50"/>
          <p:cNvSpPr txBox="1"/>
          <p:nvPr/>
        </p:nvSpPr>
        <p:spPr>
          <a:xfrm>
            <a:off x="10325844" y="3952875"/>
            <a:ext cx="942231" cy="3000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spcBef>
                <a:spcPts val="1350"/>
              </a:spcBef>
              <a:buNone/>
            </a:pPr>
            <a:r>
              <a:rPr lang="en-US" sz="1950" b="1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৬ + ৬ + ২ = ১৪</a:t>
            </a:r>
            <a:r>
              <a:rPr lang="en-US" sz="1500" b="1" dirty="0">
                <a:solidFill>
                  <a:srgbClr val="2326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মোট সিগাহ</a:t>
            </a:r>
            <a:endParaRPr lang="en-US" sz="1950" dirty="0"/>
          </a:p>
        </p:txBody>
      </p:sp>
      <p:sp>
        <p:nvSpPr>
          <p:cNvPr id="57" name="Text 51"/>
          <p:cNvSpPr txBox="1"/>
          <p:nvPr/>
        </p:nvSpPr>
        <p:spPr>
          <a:xfrm>
            <a:off x="8315325" y="4491038"/>
            <a:ext cx="3143250" cy="20374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80"/>
              </a:lnSpc>
              <a:spcBef>
                <a:spcPts val="900"/>
              </a:spcBef>
              <a:buNone/>
            </a:pPr>
            <a:r>
              <a:rPr lang="en-US" sz="1200" dirty="0">
                <a:solidFill>
                  <a:srgbClr val="A7B0B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সহজ সূত্র: ضمير মুখস্থ = সিগাহ মুখস্থ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2326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457200"/>
            <a:ext cx="11125200" cy="509587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38"/>
              </a:lnSpc>
              <a:buNone/>
            </a:pPr>
            <a:r>
              <a:rPr lang="en-US" sz="3750" b="1" kern="0" spc="-75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১৪ সিগাহ বণ্টন — </a:t>
            </a:r>
            <a:r>
              <a:rPr lang="en-US" sz="3750" b="1" kern="0" spc="-75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চিত্রে দেখি</a:t>
            </a:r>
            <a:endParaRPr lang="en-US" sz="37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119188"/>
            <a:ext cx="5972175" cy="5281613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25" y="1283494"/>
            <a:ext cx="5648325" cy="4953000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2275" y="1838771"/>
            <a:ext cx="4886325" cy="931515"/>
          </a:xfrm>
          <a:prstGeom prst="rect">
            <a:avLst/>
          </a:prstGeom>
        </p:spPr>
      </p:pic>
      <p:sp>
        <p:nvSpPr>
          <p:cNvPr id="6" name="Shape 1"/>
          <p:cNvSpPr/>
          <p:nvPr/>
        </p:nvSpPr>
        <p:spPr>
          <a:xfrm>
            <a:off x="6972300" y="2219325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E11D74"/>
          </a:solidFill>
          <a:ln/>
        </p:spPr>
      </p:sp>
      <p:sp>
        <p:nvSpPr>
          <p:cNvPr id="7" name="Text 2"/>
          <p:cNvSpPr txBox="1"/>
          <p:nvPr/>
        </p:nvSpPr>
        <p:spPr>
          <a:xfrm>
            <a:off x="7296150" y="2019746"/>
            <a:ext cx="3040261" cy="27429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kern="0" spc="-18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غائب - গায়েব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7296150" y="2360712"/>
            <a:ext cx="3040261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spcBef>
                <a:spcPts val="300"/>
              </a:spcBef>
              <a:buNone/>
            </a:pPr>
            <a:r>
              <a:rPr lang="en-US" sz="1350" dirty="0">
                <a:solidFill>
                  <a:srgbClr val="A7B0B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অনুপস্থিত • ৬টি সিগাহ</a:t>
            </a:r>
            <a:endParaRPr lang="en-US" sz="1350" dirty="0"/>
          </a:p>
        </p:txBody>
      </p:sp>
      <p:sp>
        <p:nvSpPr>
          <p:cNvPr id="9" name="Text 4"/>
          <p:cNvSpPr txBox="1"/>
          <p:nvPr/>
        </p:nvSpPr>
        <p:spPr>
          <a:xfrm>
            <a:off x="10488811" y="2085380"/>
            <a:ext cx="969764" cy="4381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3450" b="1" dirty="0">
                <a:solidFill>
                  <a:srgbClr val="E11D7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৪৩%</a:t>
            </a:r>
            <a:endParaRPr lang="en-US" sz="34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2275" y="2903637"/>
            <a:ext cx="4886325" cy="931515"/>
          </a:xfrm>
          <a:prstGeom prst="rect">
            <a:avLst/>
          </a:prstGeom>
        </p:spPr>
      </p:pic>
      <p:sp>
        <p:nvSpPr>
          <p:cNvPr id="11" name="Shape 5"/>
          <p:cNvSpPr/>
          <p:nvPr/>
        </p:nvSpPr>
        <p:spPr>
          <a:xfrm>
            <a:off x="6972300" y="3286125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F5B700"/>
          </a:solidFill>
          <a:ln/>
        </p:spPr>
      </p:sp>
      <p:sp>
        <p:nvSpPr>
          <p:cNvPr id="12" name="Text 6"/>
          <p:cNvSpPr txBox="1"/>
          <p:nvPr/>
        </p:nvSpPr>
        <p:spPr>
          <a:xfrm>
            <a:off x="7296150" y="3084612"/>
            <a:ext cx="3040261" cy="27429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kern="0" spc="-18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حاضر - হাজের</a:t>
            </a:r>
            <a:endParaRPr lang="en-US" sz="1800" dirty="0"/>
          </a:p>
        </p:txBody>
      </p:sp>
      <p:sp>
        <p:nvSpPr>
          <p:cNvPr id="13" name="Text 7"/>
          <p:cNvSpPr txBox="1"/>
          <p:nvPr/>
        </p:nvSpPr>
        <p:spPr>
          <a:xfrm>
            <a:off x="7296150" y="3425577"/>
            <a:ext cx="3040261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spcBef>
                <a:spcPts val="300"/>
              </a:spcBef>
              <a:buNone/>
            </a:pPr>
            <a:r>
              <a:rPr lang="en-US" sz="1350" dirty="0">
                <a:solidFill>
                  <a:srgbClr val="A7B0B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উপস্থিত • ৬টি সিগাহ</a:t>
            </a:r>
            <a:endParaRPr lang="en-US" sz="1350" dirty="0"/>
          </a:p>
        </p:txBody>
      </p:sp>
      <p:sp>
        <p:nvSpPr>
          <p:cNvPr id="14" name="Text 8"/>
          <p:cNvSpPr txBox="1"/>
          <p:nvPr/>
        </p:nvSpPr>
        <p:spPr>
          <a:xfrm>
            <a:off x="10488811" y="3150245"/>
            <a:ext cx="969764" cy="4381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3450" b="1" dirty="0">
                <a:solidFill>
                  <a:srgbClr val="F5B7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৪৩%</a:t>
            </a:r>
            <a:endParaRPr lang="en-US" sz="345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2275" y="3968502"/>
            <a:ext cx="4886325" cy="931515"/>
          </a:xfrm>
          <a:prstGeom prst="rect">
            <a:avLst/>
          </a:prstGeom>
        </p:spPr>
      </p:pic>
      <p:sp>
        <p:nvSpPr>
          <p:cNvPr id="16" name="Shape 9"/>
          <p:cNvSpPr/>
          <p:nvPr/>
        </p:nvSpPr>
        <p:spPr>
          <a:xfrm>
            <a:off x="6972300" y="4352925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8B7CFF"/>
          </a:solidFill>
          <a:ln/>
        </p:spPr>
      </p:sp>
      <p:sp>
        <p:nvSpPr>
          <p:cNvPr id="17" name="Text 10"/>
          <p:cNvSpPr txBox="1"/>
          <p:nvPr/>
        </p:nvSpPr>
        <p:spPr>
          <a:xfrm>
            <a:off x="7296150" y="4149477"/>
            <a:ext cx="3040261" cy="27429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60"/>
              </a:lnSpc>
              <a:buNone/>
            </a:pPr>
            <a:r>
              <a:rPr lang="en-US" sz="1800" b="1" kern="0" spc="-18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متكلم - মুতাকাল্লিম</a:t>
            </a:r>
            <a:endParaRPr lang="en-US" sz="1800" dirty="0"/>
          </a:p>
        </p:txBody>
      </p:sp>
      <p:sp>
        <p:nvSpPr>
          <p:cNvPr id="18" name="Text 11"/>
          <p:cNvSpPr txBox="1"/>
          <p:nvPr/>
        </p:nvSpPr>
        <p:spPr>
          <a:xfrm>
            <a:off x="7296150" y="4490442"/>
            <a:ext cx="3040261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spcBef>
                <a:spcPts val="300"/>
              </a:spcBef>
              <a:buNone/>
            </a:pPr>
            <a:r>
              <a:rPr lang="en-US" sz="1350" dirty="0">
                <a:solidFill>
                  <a:srgbClr val="A7B0B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বক্তা • ২টি সিগাহ</a:t>
            </a:r>
            <a:endParaRPr lang="en-US" sz="1350" dirty="0"/>
          </a:p>
        </p:txBody>
      </p:sp>
      <p:sp>
        <p:nvSpPr>
          <p:cNvPr id="19" name="Text 12"/>
          <p:cNvSpPr txBox="1"/>
          <p:nvPr/>
        </p:nvSpPr>
        <p:spPr>
          <a:xfrm>
            <a:off x="10488811" y="4215110"/>
            <a:ext cx="969764" cy="4381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3450" b="1" dirty="0">
                <a:solidFill>
                  <a:srgbClr val="8B7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১৪%</a:t>
            </a:r>
            <a:endParaRPr lang="en-US" sz="3450" dirty="0"/>
          </a:p>
        </p:txBody>
      </p:sp>
      <p:pic>
        <p:nvPicPr>
          <p:cNvPr id="20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72275" y="5128617"/>
            <a:ext cx="4886325" cy="55245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6943725" y="5290542"/>
            <a:ext cx="4543425" cy="2571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spcBef>
                <a:spcPts val="450"/>
              </a:spcBef>
              <a:buNone/>
            </a:pPr>
            <a:r>
              <a:rPr lang="en-US" sz="1500" b="1" dirty="0">
                <a:solidFill>
                  <a:srgbClr val="2326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মোট = ৬ + ৬ + ২ = ১৪ সিগাহ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2326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419100"/>
            <a:ext cx="11125200" cy="47997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780"/>
              </a:lnSpc>
              <a:buNone/>
            </a:pPr>
            <a:r>
              <a:rPr lang="en-US" sz="3600" b="1" kern="0" spc="-72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সিগাহ ধরার মূলনিয়ম — </a:t>
            </a:r>
            <a:r>
              <a:rPr lang="en-US" sz="3600" b="1" kern="0" spc="-72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ضمير চেনো</a:t>
            </a:r>
            <a:endParaRPr lang="en-US" sz="36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089571"/>
            <a:ext cx="3207841" cy="4530179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800100" y="2138363"/>
            <a:ext cx="2674441" cy="1619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spcAft>
                <a:spcPts val="900"/>
              </a:spcAft>
              <a:buNone/>
            </a:pPr>
            <a:r>
              <a:rPr lang="en-US" sz="900" b="1" kern="0" spc="162" dirty="0">
                <a:solidFill>
                  <a:srgbClr val="23262B">
                    <a:alpha val="7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GOLDEN RULE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00100" y="2414588"/>
            <a:ext cx="2674441" cy="71229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5"/>
              </a:lnSpc>
              <a:buNone/>
            </a:pPr>
            <a:r>
              <a:rPr lang="en-US" sz="2550" b="1" kern="0" spc="-38" dirty="0">
                <a:solidFill>
                  <a:srgbClr val="23262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فعل দেখে</a:t>
            </a:r>
            <a:endParaRPr lang="en-US" sz="2550" dirty="0"/>
          </a:p>
          <a:p>
            <a:pPr marL="0" indent="0" algn="l">
              <a:lnSpc>
                <a:spcPts val="2805"/>
              </a:lnSpc>
              <a:spcAft>
                <a:spcPts val="1200"/>
              </a:spcAft>
              <a:buNone/>
            </a:pPr>
            <a:r>
              <a:rPr lang="en-US" sz="2550" b="1" kern="0" spc="-38" dirty="0">
                <a:solidFill>
                  <a:srgbClr val="23262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ضمير বের করো</a:t>
            </a:r>
            <a:endParaRPr lang="en-US" sz="2550" dirty="0"/>
          </a:p>
        </p:txBody>
      </p:sp>
      <p:sp>
        <p:nvSpPr>
          <p:cNvPr id="6" name="Text 3"/>
          <p:cNvSpPr txBox="1"/>
          <p:nvPr/>
        </p:nvSpPr>
        <p:spPr>
          <a:xfrm>
            <a:off x="800100" y="3298329"/>
            <a:ext cx="2674441" cy="56763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10"/>
              </a:lnSpc>
              <a:buNone/>
            </a:pPr>
            <a:r>
              <a:rPr lang="en-US" sz="1650" b="1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শেষের চিহ্ন দেখলেই</a:t>
            </a:r>
            <a:endParaRPr lang="en-US" sz="1650" dirty="0"/>
          </a:p>
          <a:p>
            <a:pPr marL="0" indent="0" algn="l">
              <a:lnSpc>
                <a:spcPts val="2310"/>
              </a:lnSpc>
              <a:buNone/>
            </a:pPr>
            <a:r>
              <a:rPr lang="en-US" sz="1650" b="1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সিগাহ চেনা যায়</a:t>
            </a:r>
            <a:endParaRPr lang="en-US" sz="16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" y="4037409"/>
            <a:ext cx="2674441" cy="542925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952500" y="4180284"/>
            <a:ext cx="2369641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75"/>
              </a:lnSpc>
              <a:spcBef>
                <a:spcPts val="1350"/>
              </a:spcBef>
              <a:buNone/>
            </a:pPr>
            <a:r>
              <a:rPr lang="en-US" sz="165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ضمير মুখস্থ = সিগাহ মুখস্থ</a:t>
            </a:r>
            <a:endParaRPr lang="en-US" sz="16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12691" y="1089571"/>
            <a:ext cx="2467719" cy="1590675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4131766" y="1289596"/>
            <a:ext cx="2029569" cy="3429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00"/>
              </a:lnSpc>
              <a:buNone/>
            </a:pPr>
            <a:r>
              <a:rPr lang="en-US" sz="2700" b="1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هُوَ</a:t>
            </a:r>
            <a:endParaRPr lang="en-US" sz="2700" dirty="0"/>
          </a:p>
        </p:txBody>
      </p:sp>
      <p:sp>
        <p:nvSpPr>
          <p:cNvPr id="11" name="Text 6"/>
          <p:cNvSpPr txBox="1"/>
          <p:nvPr/>
        </p:nvSpPr>
        <p:spPr>
          <a:xfrm>
            <a:off x="4131766" y="1718221"/>
            <a:ext cx="2029569" cy="4857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কোনো চিহ্ন নেই</a:t>
            </a:r>
            <a:endParaRPr lang="en-US" sz="1500" dirty="0"/>
          </a:p>
          <a:p>
            <a:pPr marL="0" indent="0" algn="l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نَصَرَ</a:t>
            </a:r>
            <a:endParaRPr lang="en-US" sz="1500" dirty="0"/>
          </a:p>
        </p:txBody>
      </p:sp>
      <p:sp>
        <p:nvSpPr>
          <p:cNvPr id="12" name="Text 7"/>
          <p:cNvSpPr txBox="1"/>
          <p:nvPr/>
        </p:nvSpPr>
        <p:spPr>
          <a:xfrm>
            <a:off x="4131766" y="2299246"/>
            <a:ext cx="2029569" cy="1809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A7B0BE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واحد مذكر غائب — সে ১ পুরুষ</a:t>
            </a:r>
            <a:endParaRPr lang="en-US" sz="10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1861" y="1089571"/>
            <a:ext cx="2467570" cy="1590675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6770936" y="1289596"/>
            <a:ext cx="2029420" cy="3429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00"/>
              </a:lnSpc>
              <a:buNone/>
            </a:pPr>
            <a:r>
              <a:rPr lang="en-US" sz="2700" b="1" dirty="0">
                <a:solidFill>
                  <a:srgbClr val="FF7AB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هِيَ</a:t>
            </a:r>
            <a:endParaRPr lang="en-US" sz="2700" dirty="0"/>
          </a:p>
        </p:txBody>
      </p:sp>
      <p:sp>
        <p:nvSpPr>
          <p:cNvPr id="15" name="Text 9"/>
          <p:cNvSpPr txBox="1"/>
          <p:nvPr/>
        </p:nvSpPr>
        <p:spPr>
          <a:xfrm>
            <a:off x="6770936" y="1718221"/>
            <a:ext cx="2029420" cy="4857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শেষে تْ সাকিন</a:t>
            </a:r>
            <a:endParaRPr lang="en-US" sz="1500" dirty="0"/>
          </a:p>
          <a:p>
            <a:pPr marL="0" indent="0" algn="l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نَصَرَتْ</a:t>
            </a:r>
            <a:endParaRPr lang="en-US" sz="1500" dirty="0"/>
          </a:p>
        </p:txBody>
      </p:sp>
      <p:sp>
        <p:nvSpPr>
          <p:cNvPr id="16" name="Text 10"/>
          <p:cNvSpPr txBox="1"/>
          <p:nvPr/>
        </p:nvSpPr>
        <p:spPr>
          <a:xfrm>
            <a:off x="6770936" y="2299246"/>
            <a:ext cx="2029420" cy="1809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A7B0BE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واحدة مؤنثة غائبة — সে ১ মহিলা</a:t>
            </a:r>
            <a:endParaRPr lang="en-US" sz="1050" dirty="0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90881" y="1089571"/>
            <a:ext cx="2467570" cy="1590675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9409956" y="1289596"/>
            <a:ext cx="2029420" cy="3429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00"/>
              </a:lnSpc>
              <a:buNone/>
            </a:pPr>
            <a:r>
              <a:rPr lang="en-US" sz="2700" b="1" dirty="0">
                <a:solidFill>
                  <a:srgbClr val="F5B7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هُمْ</a:t>
            </a:r>
            <a:endParaRPr lang="en-US" sz="2700" dirty="0"/>
          </a:p>
        </p:txBody>
      </p:sp>
      <p:sp>
        <p:nvSpPr>
          <p:cNvPr id="19" name="Text 12"/>
          <p:cNvSpPr txBox="1"/>
          <p:nvPr/>
        </p:nvSpPr>
        <p:spPr>
          <a:xfrm>
            <a:off x="9409956" y="1718221"/>
            <a:ext cx="2029420" cy="4857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শেষে وا</a:t>
            </a:r>
            <a:endParaRPr lang="en-US" sz="1500" dirty="0"/>
          </a:p>
          <a:p>
            <a:pPr marL="0" indent="0" algn="l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نَصَرُوا</a:t>
            </a:r>
            <a:endParaRPr lang="en-US" sz="1500" dirty="0"/>
          </a:p>
        </p:txBody>
      </p:sp>
      <p:sp>
        <p:nvSpPr>
          <p:cNvPr id="20" name="Text 13"/>
          <p:cNvSpPr txBox="1"/>
          <p:nvPr/>
        </p:nvSpPr>
        <p:spPr>
          <a:xfrm>
            <a:off x="9409956" y="2299246"/>
            <a:ext cx="2029420" cy="1809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A7B0BE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جمع مذكر غائب — তারা সব পুরুষ</a:t>
            </a:r>
            <a:endParaRPr lang="en-US" sz="1050" dirty="0"/>
          </a:p>
        </p:txBody>
      </p:sp>
      <p:pic>
        <p:nvPicPr>
          <p:cNvPr id="21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12691" y="2851696"/>
            <a:ext cx="2467719" cy="2768054"/>
          </a:xfrm>
          <a:prstGeom prst="rect">
            <a:avLst/>
          </a:prstGeom>
        </p:spPr>
      </p:pic>
      <p:sp>
        <p:nvSpPr>
          <p:cNvPr id="22" name="Text 14"/>
          <p:cNvSpPr txBox="1"/>
          <p:nvPr/>
        </p:nvSpPr>
        <p:spPr>
          <a:xfrm>
            <a:off x="4131766" y="3051721"/>
            <a:ext cx="2029569" cy="3429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00"/>
              </a:lnSpc>
              <a:buNone/>
            </a:pPr>
            <a:r>
              <a:rPr lang="en-US" sz="2700" b="1" dirty="0">
                <a:solidFill>
                  <a:srgbClr val="A99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هُنَّ</a:t>
            </a:r>
            <a:endParaRPr lang="en-US" sz="2700" dirty="0"/>
          </a:p>
        </p:txBody>
      </p:sp>
      <p:sp>
        <p:nvSpPr>
          <p:cNvPr id="23" name="Text 15"/>
          <p:cNvSpPr txBox="1"/>
          <p:nvPr/>
        </p:nvSpPr>
        <p:spPr>
          <a:xfrm>
            <a:off x="4131766" y="3480346"/>
            <a:ext cx="2029569" cy="4857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শেষে نَ</a:t>
            </a:r>
            <a:endParaRPr lang="en-US" sz="1500" dirty="0"/>
          </a:p>
          <a:p>
            <a:pPr marL="0" indent="0" algn="l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نَصَرْنَ</a:t>
            </a:r>
            <a:endParaRPr lang="en-US" sz="1500" dirty="0"/>
          </a:p>
        </p:txBody>
      </p:sp>
      <p:sp>
        <p:nvSpPr>
          <p:cNvPr id="24" name="Text 16"/>
          <p:cNvSpPr txBox="1"/>
          <p:nvPr/>
        </p:nvSpPr>
        <p:spPr>
          <a:xfrm>
            <a:off x="4131766" y="5238750"/>
            <a:ext cx="2029569" cy="1809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spcBef>
                <a:spcPts val="9271"/>
              </a:spcBef>
              <a:buNone/>
            </a:pPr>
            <a:r>
              <a:rPr lang="en-US" sz="1050" dirty="0">
                <a:solidFill>
                  <a:srgbClr val="A7B0BE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جمع مؤنث غائب — তারা সব মহিলা</a:t>
            </a:r>
            <a:endParaRPr lang="en-US" sz="1050" dirty="0"/>
          </a:p>
        </p:txBody>
      </p:sp>
      <p:sp>
        <p:nvSpPr>
          <p:cNvPr id="25" name="Shape 17"/>
          <p:cNvSpPr/>
          <p:nvPr/>
        </p:nvSpPr>
        <p:spPr>
          <a:xfrm>
            <a:off x="3914775" y="5791200"/>
            <a:ext cx="7743825" cy="647700"/>
          </a:xfrm>
          <a:prstGeom prst="roundRect">
            <a:avLst>
              <a:gd name="adj" fmla="val 23529"/>
            </a:avLst>
          </a:prstGeom>
          <a:solidFill>
            <a:srgbClr val="33373D"/>
          </a:solidFill>
          <a:ln/>
        </p:spPr>
      </p:sp>
      <p:pic>
        <p:nvPicPr>
          <p:cNvPr id="26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03191" y="5943600"/>
            <a:ext cx="342900" cy="342900"/>
          </a:xfrm>
          <a:prstGeom prst="rect">
            <a:avLst/>
          </a:prstGeom>
        </p:spPr>
      </p:pic>
      <p:sp>
        <p:nvSpPr>
          <p:cNvPr id="27" name="Text 18"/>
          <p:cNvSpPr txBox="1"/>
          <p:nvPr/>
        </p:nvSpPr>
        <p:spPr>
          <a:xfrm>
            <a:off x="4179391" y="6000750"/>
            <a:ext cx="266700" cy="2857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b="1" i="1" dirty="0">
                <a:solidFill>
                  <a:srgbClr val="23262B"/>
                </a:solidFill>
                <a:highlight>
                  <a:srgbClr val="C28A5A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★</a:t>
            </a:r>
            <a:endParaRPr lang="en-US" sz="1500" dirty="0"/>
          </a:p>
        </p:txBody>
      </p:sp>
      <p:sp>
        <p:nvSpPr>
          <p:cNvPr id="28" name="Text 19"/>
          <p:cNvSpPr txBox="1"/>
          <p:nvPr/>
        </p:nvSpPr>
        <p:spPr>
          <a:xfrm>
            <a:off x="4579441" y="6000750"/>
            <a:ext cx="5980509" cy="2571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ট্রিক: وا = পুরুষ বহুবচন · تْ = মহিলা · نَ = মহিলা বহুবচন — চিহ্ন দেখে সিগাহ!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2326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42900"/>
            <a:ext cx="5449639" cy="92958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22"/>
              </a:lnSpc>
              <a:buNone/>
            </a:pPr>
            <a:r>
              <a:rPr lang="en-US" sz="3450" b="1" kern="0" spc="-69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فعل ماضي معروف — </a:t>
            </a:r>
            <a:r>
              <a:rPr lang="en-US" sz="3450" b="1" kern="0" spc="-69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৬টি غائب</a:t>
            </a:r>
            <a:endParaRPr lang="en-US" sz="3450" dirty="0"/>
          </a:p>
          <a:p>
            <a:pPr marL="0" indent="0" algn="l">
              <a:lnSpc>
                <a:spcPts val="3622"/>
              </a:lnSpc>
              <a:buNone/>
            </a:pPr>
            <a:r>
              <a:rPr lang="en-US" sz="1650" b="1" kern="0" spc="-69" dirty="0">
                <a:solidFill>
                  <a:srgbClr val="A7B0B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نَصَرَ দিয়ে রূপান্তর • ফন্ট ২৮</a:t>
            </a:r>
            <a:endParaRPr lang="en-US" sz="3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0018" y="886718"/>
            <a:ext cx="1354782" cy="38576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0541943" y="981968"/>
            <a:ext cx="1030932" cy="2047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غائب = অনুপস্থিত</a:t>
            </a:r>
            <a:endParaRPr lang="en-US" sz="1125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1443930"/>
            <a:ext cx="11277600" cy="4410075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466725" y="1457325"/>
            <a:ext cx="11258550" cy="428625"/>
          </a:xfrm>
          <a:prstGeom prst="rect">
            <a:avLst/>
          </a:prstGeom>
          <a:solidFill>
            <a:srgbClr val="E8E6E2"/>
          </a:solidFill>
          <a:ln/>
        </p:spPr>
      </p:sp>
      <p:sp>
        <p:nvSpPr>
          <p:cNvPr id="7" name="Text 3"/>
          <p:cNvSpPr txBox="1"/>
          <p:nvPr/>
        </p:nvSpPr>
        <p:spPr>
          <a:xfrm>
            <a:off x="676275" y="1586805"/>
            <a:ext cx="1333500" cy="1809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kern="0" spc="84" dirty="0">
                <a:solidFill>
                  <a:srgbClr val="2326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সিগাহ</a:t>
            </a:r>
            <a:endParaRPr lang="en-US" sz="1050" dirty="0"/>
          </a:p>
        </p:txBody>
      </p:sp>
      <p:sp>
        <p:nvSpPr>
          <p:cNvPr id="8" name="Text 4"/>
          <p:cNvSpPr txBox="1"/>
          <p:nvPr/>
        </p:nvSpPr>
        <p:spPr>
          <a:xfrm>
            <a:off x="2009775" y="1586805"/>
            <a:ext cx="1714500" cy="1809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kern="0" spc="84" dirty="0">
                <a:solidFill>
                  <a:srgbClr val="2326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আরবি</a:t>
            </a:r>
            <a:endParaRPr lang="en-US" sz="1050" dirty="0"/>
          </a:p>
        </p:txBody>
      </p:sp>
      <p:sp>
        <p:nvSpPr>
          <p:cNvPr id="9" name="Text 5"/>
          <p:cNvSpPr txBox="1"/>
          <p:nvPr/>
        </p:nvSpPr>
        <p:spPr>
          <a:xfrm>
            <a:off x="3724275" y="1586805"/>
            <a:ext cx="6743700" cy="1809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kern="0" spc="84" dirty="0">
                <a:solidFill>
                  <a:srgbClr val="2326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বাংলা অর্থ</a:t>
            </a:r>
            <a:endParaRPr lang="en-US" sz="1050" dirty="0"/>
          </a:p>
        </p:txBody>
      </p:sp>
      <p:sp>
        <p:nvSpPr>
          <p:cNvPr id="10" name="Text 6"/>
          <p:cNvSpPr txBox="1"/>
          <p:nvPr/>
        </p:nvSpPr>
        <p:spPr>
          <a:xfrm>
            <a:off x="10467975" y="1586805"/>
            <a:ext cx="1047750" cy="1809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kern="0" spc="84" dirty="0">
                <a:solidFill>
                  <a:srgbClr val="2326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চিহ্ন</a:t>
            </a:r>
            <a:endParaRPr lang="en-US" sz="10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725" y="1882080"/>
            <a:ext cx="11258550" cy="72390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828675" y="2148780"/>
            <a:ext cx="1181100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A7B0B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هو</a:t>
            </a:r>
            <a:endParaRPr lang="en-US" sz="13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275" y="2234505"/>
            <a:ext cx="76200" cy="76200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676275" y="2238375"/>
            <a:ext cx="76200" cy="762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15" name="Text 9"/>
          <p:cNvSpPr txBox="1"/>
          <p:nvPr/>
        </p:nvSpPr>
        <p:spPr>
          <a:xfrm>
            <a:off x="2009775" y="2101155"/>
            <a:ext cx="1714500" cy="3333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925"/>
              </a:lnSpc>
              <a:buNone/>
            </a:pPr>
            <a:r>
              <a:rPr lang="en-US" sz="1950" b="1" dirty="0">
                <a:solidFill>
                  <a:srgbClr val="7EB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نَصَرَ</a:t>
            </a:r>
            <a:endParaRPr lang="en-US" sz="1950" dirty="0"/>
          </a:p>
        </p:txBody>
      </p:sp>
      <p:sp>
        <p:nvSpPr>
          <p:cNvPr id="16" name="Text 10"/>
          <p:cNvSpPr txBox="1"/>
          <p:nvPr/>
        </p:nvSpPr>
        <p:spPr>
          <a:xfrm>
            <a:off x="3724275" y="2148780"/>
            <a:ext cx="6743700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DEDE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সে একজন পুরুষ সাহায্য করল</a:t>
            </a:r>
            <a:endParaRPr lang="en-US" sz="1350" dirty="0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67975" y="2024955"/>
            <a:ext cx="1047750" cy="447675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10563225" y="2072580"/>
            <a:ext cx="857250" cy="36195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১M • কোনো চিহ্ন নেই</a:t>
            </a:r>
            <a:endParaRPr lang="en-US" sz="975" dirty="0"/>
          </a:p>
        </p:txBody>
      </p:sp>
      <p:pic>
        <p:nvPicPr>
          <p:cNvPr id="19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6725" y="2605980"/>
            <a:ext cx="11258550" cy="647700"/>
          </a:xfrm>
          <a:prstGeom prst="rect">
            <a:avLst/>
          </a:prstGeom>
        </p:spPr>
      </p:pic>
      <p:sp>
        <p:nvSpPr>
          <p:cNvPr id="20" name="Text 12"/>
          <p:cNvSpPr txBox="1"/>
          <p:nvPr/>
        </p:nvSpPr>
        <p:spPr>
          <a:xfrm>
            <a:off x="828675" y="2834580"/>
            <a:ext cx="1181100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A7B0B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هما مذكر</a:t>
            </a:r>
            <a:endParaRPr lang="en-US" sz="1350" dirty="0"/>
          </a:p>
        </p:txBody>
      </p:sp>
      <p:pic>
        <p:nvPicPr>
          <p:cNvPr id="21" name="Image 6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275" y="2920305"/>
            <a:ext cx="76200" cy="76200"/>
          </a:xfrm>
          <a:prstGeom prst="rect">
            <a:avLst/>
          </a:prstGeom>
        </p:spPr>
      </p:pic>
      <p:sp>
        <p:nvSpPr>
          <p:cNvPr id="22" name="Text 13"/>
          <p:cNvSpPr txBox="1"/>
          <p:nvPr/>
        </p:nvSpPr>
        <p:spPr>
          <a:xfrm>
            <a:off x="676275" y="2924175"/>
            <a:ext cx="76200" cy="762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23" name="Text 14"/>
          <p:cNvSpPr txBox="1"/>
          <p:nvPr/>
        </p:nvSpPr>
        <p:spPr>
          <a:xfrm>
            <a:off x="2009775" y="2786955"/>
            <a:ext cx="1714500" cy="3333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925"/>
              </a:lnSpc>
              <a:buNone/>
            </a:pPr>
            <a:r>
              <a:rPr lang="en-US" sz="1950" b="1" dirty="0">
                <a:solidFill>
                  <a:srgbClr val="7EB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نَصَرَا</a:t>
            </a:r>
            <a:endParaRPr lang="en-US" sz="1950" dirty="0"/>
          </a:p>
        </p:txBody>
      </p:sp>
      <p:sp>
        <p:nvSpPr>
          <p:cNvPr id="24" name="Text 15"/>
          <p:cNvSpPr txBox="1"/>
          <p:nvPr/>
        </p:nvSpPr>
        <p:spPr>
          <a:xfrm>
            <a:off x="3724275" y="2834580"/>
            <a:ext cx="6743700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DEDE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তারা দুজন পুরুষ সাহায্য করল</a:t>
            </a:r>
            <a:endParaRPr lang="en-US" sz="1350" dirty="0"/>
          </a:p>
        </p:txBody>
      </p:sp>
      <p:pic>
        <p:nvPicPr>
          <p:cNvPr id="25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89469" y="2803624"/>
            <a:ext cx="526256" cy="261937"/>
          </a:xfrm>
          <a:prstGeom prst="rect">
            <a:avLst/>
          </a:prstGeom>
        </p:spPr>
      </p:pic>
      <p:sp>
        <p:nvSpPr>
          <p:cNvPr id="26" name="Text 16"/>
          <p:cNvSpPr txBox="1"/>
          <p:nvPr/>
        </p:nvSpPr>
        <p:spPr>
          <a:xfrm>
            <a:off x="11084719" y="2851249"/>
            <a:ext cx="335756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২M • ا</a:t>
            </a:r>
            <a:endParaRPr lang="en-US" sz="975" dirty="0"/>
          </a:p>
        </p:txBody>
      </p:sp>
      <p:pic>
        <p:nvPicPr>
          <p:cNvPr id="27" name="Image 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6725" y="3253680"/>
            <a:ext cx="11258550" cy="647700"/>
          </a:xfrm>
          <a:prstGeom prst="rect">
            <a:avLst/>
          </a:prstGeom>
        </p:spPr>
      </p:pic>
      <p:sp>
        <p:nvSpPr>
          <p:cNvPr id="28" name="Text 17"/>
          <p:cNvSpPr txBox="1"/>
          <p:nvPr/>
        </p:nvSpPr>
        <p:spPr>
          <a:xfrm>
            <a:off x="828675" y="3482280"/>
            <a:ext cx="1181100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A7B0B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هم</a:t>
            </a:r>
            <a:endParaRPr lang="en-US" sz="1350" dirty="0"/>
          </a:p>
        </p:txBody>
      </p:sp>
      <p:pic>
        <p:nvPicPr>
          <p:cNvPr id="29" name="Image 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6275" y="3568005"/>
            <a:ext cx="76200" cy="76200"/>
          </a:xfrm>
          <a:prstGeom prst="rect">
            <a:avLst/>
          </a:prstGeom>
        </p:spPr>
      </p:pic>
      <p:sp>
        <p:nvSpPr>
          <p:cNvPr id="30" name="Text 18"/>
          <p:cNvSpPr txBox="1"/>
          <p:nvPr/>
        </p:nvSpPr>
        <p:spPr>
          <a:xfrm>
            <a:off x="676275" y="3571875"/>
            <a:ext cx="76200" cy="762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1" name="Text 19"/>
          <p:cNvSpPr txBox="1"/>
          <p:nvPr/>
        </p:nvSpPr>
        <p:spPr>
          <a:xfrm>
            <a:off x="2009775" y="3434655"/>
            <a:ext cx="1714500" cy="3333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925"/>
              </a:lnSpc>
              <a:buNone/>
            </a:pPr>
            <a:r>
              <a:rPr lang="en-US" sz="1950" b="1" dirty="0">
                <a:solidFill>
                  <a:srgbClr val="7EB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نَصَرُوا</a:t>
            </a:r>
            <a:endParaRPr lang="en-US" sz="1950" dirty="0"/>
          </a:p>
        </p:txBody>
      </p:sp>
      <p:sp>
        <p:nvSpPr>
          <p:cNvPr id="32" name="Text 20"/>
          <p:cNvSpPr txBox="1"/>
          <p:nvPr/>
        </p:nvSpPr>
        <p:spPr>
          <a:xfrm>
            <a:off x="3724275" y="3482280"/>
            <a:ext cx="6743700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DEDE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তারা সব পুরুষ সাহায্য করল</a:t>
            </a:r>
            <a:endParaRPr lang="en-US" sz="1350" dirty="0"/>
          </a:p>
        </p:txBody>
      </p:sp>
      <p:pic>
        <p:nvPicPr>
          <p:cNvPr id="33" name="Image 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974586" y="3451324"/>
            <a:ext cx="541139" cy="261937"/>
          </a:xfrm>
          <a:prstGeom prst="rect">
            <a:avLst/>
          </a:prstGeom>
        </p:spPr>
      </p:pic>
      <p:sp>
        <p:nvSpPr>
          <p:cNvPr id="34" name="Text 21"/>
          <p:cNvSpPr txBox="1"/>
          <p:nvPr/>
        </p:nvSpPr>
        <p:spPr>
          <a:xfrm>
            <a:off x="11069836" y="3498949"/>
            <a:ext cx="350639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বহু • وا</a:t>
            </a:r>
            <a:endParaRPr lang="en-US" sz="975" dirty="0"/>
          </a:p>
        </p:txBody>
      </p:sp>
      <p:pic>
        <p:nvPicPr>
          <p:cNvPr id="35" name="Image 11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6725" y="3901380"/>
            <a:ext cx="11258550" cy="647700"/>
          </a:xfrm>
          <a:prstGeom prst="rect">
            <a:avLst/>
          </a:prstGeom>
        </p:spPr>
      </p:pic>
      <p:sp>
        <p:nvSpPr>
          <p:cNvPr id="36" name="Text 22"/>
          <p:cNvSpPr txBox="1"/>
          <p:nvPr/>
        </p:nvSpPr>
        <p:spPr>
          <a:xfrm>
            <a:off x="828675" y="4129980"/>
            <a:ext cx="1181100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A7B0B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هي</a:t>
            </a:r>
            <a:endParaRPr lang="en-US" sz="1350" dirty="0"/>
          </a:p>
        </p:txBody>
      </p:sp>
      <p:pic>
        <p:nvPicPr>
          <p:cNvPr id="37" name="Image 12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6275" y="4215705"/>
            <a:ext cx="76200" cy="76200"/>
          </a:xfrm>
          <a:prstGeom prst="rect">
            <a:avLst/>
          </a:prstGeom>
        </p:spPr>
      </p:pic>
      <p:sp>
        <p:nvSpPr>
          <p:cNvPr id="38" name="Text 23"/>
          <p:cNvSpPr txBox="1"/>
          <p:nvPr/>
        </p:nvSpPr>
        <p:spPr>
          <a:xfrm>
            <a:off x="676275" y="4219575"/>
            <a:ext cx="76200" cy="762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9" name="Text 24"/>
          <p:cNvSpPr txBox="1"/>
          <p:nvPr/>
        </p:nvSpPr>
        <p:spPr>
          <a:xfrm>
            <a:off x="2009775" y="4082355"/>
            <a:ext cx="1714500" cy="3333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925"/>
              </a:lnSpc>
              <a:buNone/>
            </a:pPr>
            <a:r>
              <a:rPr lang="en-US" sz="1950" b="1" dirty="0">
                <a:solidFill>
                  <a:srgbClr val="FF8AB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نَصَرَتْ</a:t>
            </a:r>
            <a:endParaRPr lang="en-US" sz="1950" dirty="0"/>
          </a:p>
        </p:txBody>
      </p:sp>
      <p:sp>
        <p:nvSpPr>
          <p:cNvPr id="40" name="Text 25"/>
          <p:cNvSpPr txBox="1"/>
          <p:nvPr/>
        </p:nvSpPr>
        <p:spPr>
          <a:xfrm>
            <a:off x="3724275" y="4129980"/>
            <a:ext cx="6743700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DEDE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সে একজন মহিলা সাহায্য করল</a:t>
            </a:r>
            <a:endParaRPr lang="en-US" sz="1350" dirty="0"/>
          </a:p>
        </p:txBody>
      </p:sp>
      <p:pic>
        <p:nvPicPr>
          <p:cNvPr id="41" name="Image 13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938718" y="4099024"/>
            <a:ext cx="577007" cy="261937"/>
          </a:xfrm>
          <a:prstGeom prst="rect">
            <a:avLst/>
          </a:prstGeom>
        </p:spPr>
      </p:pic>
      <p:sp>
        <p:nvSpPr>
          <p:cNvPr id="42" name="Text 26"/>
          <p:cNvSpPr txBox="1"/>
          <p:nvPr/>
        </p:nvSpPr>
        <p:spPr>
          <a:xfrm>
            <a:off x="11033968" y="4146649"/>
            <a:ext cx="386507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১F • تْ</a:t>
            </a:r>
            <a:endParaRPr lang="en-US" sz="975" dirty="0"/>
          </a:p>
        </p:txBody>
      </p:sp>
      <p:pic>
        <p:nvPicPr>
          <p:cNvPr id="43" name="Image 14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6725" y="4549080"/>
            <a:ext cx="11258550" cy="647700"/>
          </a:xfrm>
          <a:prstGeom prst="rect">
            <a:avLst/>
          </a:prstGeom>
        </p:spPr>
      </p:pic>
      <p:sp>
        <p:nvSpPr>
          <p:cNvPr id="44" name="Text 27"/>
          <p:cNvSpPr txBox="1"/>
          <p:nvPr/>
        </p:nvSpPr>
        <p:spPr>
          <a:xfrm>
            <a:off x="828675" y="4777680"/>
            <a:ext cx="1181100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A7B0B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هما مؤنث</a:t>
            </a:r>
            <a:endParaRPr lang="en-US" sz="1350" dirty="0"/>
          </a:p>
        </p:txBody>
      </p:sp>
      <p:pic>
        <p:nvPicPr>
          <p:cNvPr id="45" name="Image 1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6275" y="4863405"/>
            <a:ext cx="76200" cy="76200"/>
          </a:xfrm>
          <a:prstGeom prst="rect">
            <a:avLst/>
          </a:prstGeom>
        </p:spPr>
      </p:pic>
      <p:sp>
        <p:nvSpPr>
          <p:cNvPr id="46" name="Text 28"/>
          <p:cNvSpPr txBox="1"/>
          <p:nvPr/>
        </p:nvSpPr>
        <p:spPr>
          <a:xfrm>
            <a:off x="676275" y="4867275"/>
            <a:ext cx="76200" cy="762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7" name="Text 29"/>
          <p:cNvSpPr txBox="1"/>
          <p:nvPr/>
        </p:nvSpPr>
        <p:spPr>
          <a:xfrm>
            <a:off x="2009775" y="4730055"/>
            <a:ext cx="1714500" cy="3333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925"/>
              </a:lnSpc>
              <a:buNone/>
            </a:pPr>
            <a:r>
              <a:rPr lang="en-US" sz="1950" b="1" dirty="0">
                <a:solidFill>
                  <a:srgbClr val="FF8AB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نَصَرَتَا</a:t>
            </a:r>
            <a:endParaRPr lang="en-US" sz="1950" dirty="0"/>
          </a:p>
        </p:txBody>
      </p:sp>
      <p:sp>
        <p:nvSpPr>
          <p:cNvPr id="48" name="Text 30"/>
          <p:cNvSpPr txBox="1"/>
          <p:nvPr/>
        </p:nvSpPr>
        <p:spPr>
          <a:xfrm>
            <a:off x="3724275" y="4777680"/>
            <a:ext cx="6743700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DEDE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তারা দুজন মহিলা সাহায্য করল</a:t>
            </a:r>
            <a:endParaRPr lang="en-US" sz="1350" dirty="0"/>
          </a:p>
        </p:txBody>
      </p:sp>
      <p:pic>
        <p:nvPicPr>
          <p:cNvPr id="49" name="Image 16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988725" y="4746724"/>
            <a:ext cx="527000" cy="261937"/>
          </a:xfrm>
          <a:prstGeom prst="rect">
            <a:avLst/>
          </a:prstGeom>
        </p:spPr>
      </p:pic>
      <p:sp>
        <p:nvSpPr>
          <p:cNvPr id="50" name="Text 31"/>
          <p:cNvSpPr txBox="1"/>
          <p:nvPr/>
        </p:nvSpPr>
        <p:spPr>
          <a:xfrm>
            <a:off x="11083975" y="4794349"/>
            <a:ext cx="336500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২F • تَا</a:t>
            </a:r>
            <a:endParaRPr lang="en-US" sz="975" dirty="0"/>
          </a:p>
        </p:txBody>
      </p:sp>
      <p:pic>
        <p:nvPicPr>
          <p:cNvPr id="51" name="Image 1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6725" y="5196780"/>
            <a:ext cx="11258550" cy="647700"/>
          </a:xfrm>
          <a:prstGeom prst="rect">
            <a:avLst/>
          </a:prstGeom>
        </p:spPr>
      </p:pic>
      <p:sp>
        <p:nvSpPr>
          <p:cNvPr id="52" name="Text 32"/>
          <p:cNvSpPr txBox="1"/>
          <p:nvPr/>
        </p:nvSpPr>
        <p:spPr>
          <a:xfrm>
            <a:off x="828675" y="5425380"/>
            <a:ext cx="1181100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A7B0B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هن</a:t>
            </a:r>
            <a:endParaRPr lang="en-US" sz="1350" dirty="0"/>
          </a:p>
        </p:txBody>
      </p:sp>
      <p:pic>
        <p:nvPicPr>
          <p:cNvPr id="53" name="Image 18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76275" y="5511105"/>
            <a:ext cx="76200" cy="76200"/>
          </a:xfrm>
          <a:prstGeom prst="rect">
            <a:avLst/>
          </a:prstGeom>
        </p:spPr>
      </p:pic>
      <p:sp>
        <p:nvSpPr>
          <p:cNvPr id="54" name="Text 33"/>
          <p:cNvSpPr txBox="1"/>
          <p:nvPr/>
        </p:nvSpPr>
        <p:spPr>
          <a:xfrm>
            <a:off x="676275" y="5514975"/>
            <a:ext cx="76200" cy="762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5" name="Text 34"/>
          <p:cNvSpPr txBox="1"/>
          <p:nvPr/>
        </p:nvSpPr>
        <p:spPr>
          <a:xfrm>
            <a:off x="2009775" y="5377755"/>
            <a:ext cx="1714500" cy="3333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925"/>
              </a:lnSpc>
              <a:buNone/>
            </a:pPr>
            <a:r>
              <a:rPr lang="en-US" sz="1950" b="1" dirty="0">
                <a:solidFill>
                  <a:srgbClr val="FF8AB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نَصَرْنَ</a:t>
            </a:r>
            <a:endParaRPr lang="en-US" sz="1950" dirty="0"/>
          </a:p>
        </p:txBody>
      </p:sp>
      <p:sp>
        <p:nvSpPr>
          <p:cNvPr id="56" name="Text 35"/>
          <p:cNvSpPr txBox="1"/>
          <p:nvPr/>
        </p:nvSpPr>
        <p:spPr>
          <a:xfrm>
            <a:off x="3724275" y="5425380"/>
            <a:ext cx="6743700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DEDED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তারা সব মহিলা সাহায্য করল</a:t>
            </a:r>
            <a:endParaRPr lang="en-US" sz="1350" dirty="0"/>
          </a:p>
        </p:txBody>
      </p:sp>
      <p:pic>
        <p:nvPicPr>
          <p:cNvPr id="57" name="Image 19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974586" y="5394424"/>
            <a:ext cx="541139" cy="261937"/>
          </a:xfrm>
          <a:prstGeom prst="rect">
            <a:avLst/>
          </a:prstGeom>
        </p:spPr>
      </p:pic>
      <p:sp>
        <p:nvSpPr>
          <p:cNvPr id="58" name="Text 36"/>
          <p:cNvSpPr txBox="1"/>
          <p:nvPr/>
        </p:nvSpPr>
        <p:spPr>
          <a:xfrm>
            <a:off x="11069836" y="5442049"/>
            <a:ext cx="350639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বহু • نَ</a:t>
            </a:r>
            <a:endParaRPr lang="en-US" sz="975" dirty="0"/>
          </a:p>
        </p:txBody>
      </p:sp>
      <p:pic>
        <p:nvPicPr>
          <p:cNvPr id="59" name="Image 20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57200" y="6063555"/>
            <a:ext cx="1438424" cy="385763"/>
          </a:xfrm>
          <a:prstGeom prst="rect">
            <a:avLst/>
          </a:prstGeom>
        </p:spPr>
      </p:pic>
      <p:sp>
        <p:nvSpPr>
          <p:cNvPr id="60" name="Text 37"/>
          <p:cNvSpPr txBox="1"/>
          <p:nvPr/>
        </p:nvSpPr>
        <p:spPr>
          <a:xfrm>
            <a:off x="600075" y="6158805"/>
            <a:ext cx="1152674" cy="2047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7EB8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مذكر = নীল = পুরুষ</a:t>
            </a:r>
            <a:endParaRPr lang="en-US" sz="1125" dirty="0"/>
          </a:p>
        </p:txBody>
      </p:sp>
      <p:pic>
        <p:nvPicPr>
          <p:cNvPr id="61" name="Image 21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009924" y="6063555"/>
            <a:ext cx="1781621" cy="385763"/>
          </a:xfrm>
          <a:prstGeom prst="rect">
            <a:avLst/>
          </a:prstGeom>
        </p:spPr>
      </p:pic>
      <p:sp>
        <p:nvSpPr>
          <p:cNvPr id="62" name="Text 38"/>
          <p:cNvSpPr txBox="1"/>
          <p:nvPr/>
        </p:nvSpPr>
        <p:spPr>
          <a:xfrm>
            <a:off x="2152799" y="6158805"/>
            <a:ext cx="1495871" cy="2047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FF8AB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مؤنث = গোলাপি = মহিলা</a:t>
            </a:r>
            <a:endParaRPr lang="en-US" sz="1125" dirty="0"/>
          </a:p>
        </p:txBody>
      </p:sp>
      <p:pic>
        <p:nvPicPr>
          <p:cNvPr id="63" name="Image 22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905845" y="6063555"/>
            <a:ext cx="1315789" cy="385763"/>
          </a:xfrm>
          <a:prstGeom prst="rect">
            <a:avLst/>
          </a:prstGeom>
        </p:spPr>
      </p:pic>
      <p:sp>
        <p:nvSpPr>
          <p:cNvPr id="64" name="Text 39"/>
          <p:cNvSpPr txBox="1"/>
          <p:nvPr/>
        </p:nvSpPr>
        <p:spPr>
          <a:xfrm>
            <a:off x="4048720" y="6158805"/>
            <a:ext cx="1030039" cy="2047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جمع = হলুদ = বহু</a:t>
            </a:r>
            <a:endParaRPr lang="en-US" sz="112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326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81000"/>
            <a:ext cx="6551563" cy="44946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65"/>
              </a:lnSpc>
              <a:buNone/>
            </a:pPr>
            <a:r>
              <a:rPr lang="en-US" sz="3300" b="1" kern="0" spc="-66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معروف — </a:t>
            </a:r>
            <a:r>
              <a:rPr lang="en-US" sz="3300" b="1" kern="0" spc="-66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বাকি ৮ সিগাহ</a:t>
            </a:r>
            <a:r>
              <a:rPr lang="en-US" sz="3300" b="1" kern="0" spc="-66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: حاضر ও متكلم</a:t>
            </a:r>
            <a:endParaRPr lang="en-US" sz="3300" dirty="0"/>
          </a:p>
        </p:txBody>
      </p:sp>
      <p:sp>
        <p:nvSpPr>
          <p:cNvPr id="3" name="Text 1"/>
          <p:cNvSpPr txBox="1"/>
          <p:nvPr/>
        </p:nvSpPr>
        <p:spPr>
          <a:xfrm>
            <a:off x="9340453" y="620911"/>
            <a:ext cx="2394347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kern="0" spc="120" dirty="0">
                <a:solidFill>
                  <a:srgbClr val="A7B0B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نَصَرَ দিয়ে — ফন্ট ২৮ • কালারফুল</a:t>
            </a:r>
            <a:endParaRPr lang="en-US" sz="12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001911"/>
            <a:ext cx="2719388" cy="115059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638175" y="1197173"/>
            <a:ext cx="197793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b="1" kern="0" spc="78" dirty="0">
                <a:solidFill>
                  <a:srgbClr val="1E2A3A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أَنْتَ</a:t>
            </a:r>
            <a:endParaRPr lang="en-US" sz="975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7893" y="1163836"/>
            <a:ext cx="327720" cy="233362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2744093" y="1211461"/>
            <a:ext cx="175320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1E2A3A"/>
                </a:solidFill>
                <a:highlight>
                  <a:srgbClr val="000000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تَ+</a:t>
            </a:r>
            <a:endParaRPr lang="en-US" sz="825" dirty="0"/>
          </a:p>
        </p:txBody>
      </p:sp>
      <p:sp>
        <p:nvSpPr>
          <p:cNvPr id="8" name="Text 4"/>
          <p:cNvSpPr txBox="1"/>
          <p:nvPr/>
        </p:nvSpPr>
        <p:spPr>
          <a:xfrm>
            <a:off x="638175" y="1454348"/>
            <a:ext cx="2357438" cy="29334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310"/>
              </a:lnSpc>
              <a:buNone/>
            </a:pPr>
            <a:r>
              <a:rPr lang="en-US" sz="2100" b="1" dirty="0">
                <a:solidFill>
                  <a:srgbClr val="1E2A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نَصَرْتَ</a:t>
            </a:r>
            <a:endParaRPr lang="en-US" sz="2100" dirty="0"/>
          </a:p>
        </p:txBody>
      </p:sp>
      <p:sp>
        <p:nvSpPr>
          <p:cNvPr id="9" name="Text 5"/>
          <p:cNvSpPr txBox="1"/>
          <p:nvPr/>
        </p:nvSpPr>
        <p:spPr>
          <a:xfrm>
            <a:off x="638175" y="1804839"/>
            <a:ext cx="2357438" cy="1857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1125" dirty="0">
                <a:solidFill>
                  <a:srgbClr val="1E2A3A">
                    <a:alpha val="92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তুমি ১ পুরুষ সাহায্য করলে</a:t>
            </a:r>
            <a:endParaRPr lang="en-US" sz="1125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9938" y="1001911"/>
            <a:ext cx="2719388" cy="115059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3490913" y="1197173"/>
            <a:ext cx="486370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b="1" kern="0" spc="78" dirty="0">
                <a:solidFill>
                  <a:srgbClr val="1E2A3A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أَنْتُمَا مذكر</a:t>
            </a:r>
            <a:endParaRPr lang="en-US" sz="975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3464" y="1163836"/>
            <a:ext cx="274886" cy="233362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5649664" y="1211461"/>
            <a:ext cx="122486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1E2A3A"/>
                </a:solidFill>
                <a:highlight>
                  <a:srgbClr val="000000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تُمَا</a:t>
            </a:r>
            <a:endParaRPr lang="en-US" sz="825" dirty="0"/>
          </a:p>
        </p:txBody>
      </p:sp>
      <p:sp>
        <p:nvSpPr>
          <p:cNvPr id="14" name="Text 8"/>
          <p:cNvSpPr txBox="1"/>
          <p:nvPr/>
        </p:nvSpPr>
        <p:spPr>
          <a:xfrm>
            <a:off x="3490913" y="1454348"/>
            <a:ext cx="2357438" cy="29334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310"/>
              </a:lnSpc>
              <a:buNone/>
            </a:pPr>
            <a:r>
              <a:rPr lang="en-US" sz="2100" b="1" dirty="0">
                <a:solidFill>
                  <a:srgbClr val="1E2A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نَصَرْتُمَا</a:t>
            </a:r>
            <a:endParaRPr lang="en-US" sz="2100" dirty="0"/>
          </a:p>
        </p:txBody>
      </p:sp>
      <p:sp>
        <p:nvSpPr>
          <p:cNvPr id="15" name="Text 9"/>
          <p:cNvSpPr txBox="1"/>
          <p:nvPr/>
        </p:nvSpPr>
        <p:spPr>
          <a:xfrm>
            <a:off x="3490913" y="1804839"/>
            <a:ext cx="2357438" cy="1857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1125" dirty="0">
                <a:solidFill>
                  <a:srgbClr val="1E2A3A">
                    <a:alpha val="92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তোমরা ২ পুরুষ সাহায্য করলে</a:t>
            </a:r>
            <a:endParaRPr lang="en-US" sz="1125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2675" y="1001911"/>
            <a:ext cx="2719388" cy="115059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6343650" y="1197173"/>
            <a:ext cx="178296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b="1" kern="0" spc="78" dirty="0">
                <a:solidFill>
                  <a:srgbClr val="1E2A3A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أَنْتُمْ</a:t>
            </a:r>
            <a:endParaRPr lang="en-US" sz="975" dirty="0"/>
          </a:p>
        </p:txBody>
      </p:sp>
      <p:pic>
        <p:nvPicPr>
          <p:cNvPr id="18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58349" y="1163836"/>
            <a:ext cx="242739" cy="233362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8534549" y="1211461"/>
            <a:ext cx="90339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1E2A3A"/>
                </a:solidFill>
                <a:highlight>
                  <a:srgbClr val="000000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تُمْ</a:t>
            </a:r>
            <a:endParaRPr lang="en-US" sz="825" dirty="0"/>
          </a:p>
        </p:txBody>
      </p:sp>
      <p:sp>
        <p:nvSpPr>
          <p:cNvPr id="20" name="Text 12"/>
          <p:cNvSpPr txBox="1"/>
          <p:nvPr/>
        </p:nvSpPr>
        <p:spPr>
          <a:xfrm>
            <a:off x="6343650" y="1454348"/>
            <a:ext cx="2357438" cy="29334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310"/>
              </a:lnSpc>
              <a:buNone/>
            </a:pPr>
            <a:r>
              <a:rPr lang="en-US" sz="2100" b="1" dirty="0">
                <a:solidFill>
                  <a:srgbClr val="1E2A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نَصَرْتُمْ</a:t>
            </a:r>
            <a:endParaRPr lang="en-US" sz="2100" dirty="0"/>
          </a:p>
        </p:txBody>
      </p:sp>
      <p:sp>
        <p:nvSpPr>
          <p:cNvPr id="21" name="Text 13"/>
          <p:cNvSpPr txBox="1"/>
          <p:nvPr/>
        </p:nvSpPr>
        <p:spPr>
          <a:xfrm>
            <a:off x="6343650" y="1804839"/>
            <a:ext cx="2357438" cy="1857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1125" dirty="0">
                <a:solidFill>
                  <a:srgbClr val="1E2A3A">
                    <a:alpha val="92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তোমরা সব পুরুষ সাহায্য করলে</a:t>
            </a:r>
            <a:endParaRPr lang="en-US" sz="1125" dirty="0"/>
          </a:p>
        </p:txBody>
      </p:sp>
      <p:pic>
        <p:nvPicPr>
          <p:cNvPr id="22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15413" y="1001911"/>
            <a:ext cx="2719388" cy="1150590"/>
          </a:xfrm>
          <a:prstGeom prst="rect">
            <a:avLst/>
          </a:prstGeom>
        </p:spPr>
      </p:pic>
      <p:sp>
        <p:nvSpPr>
          <p:cNvPr id="23" name="Text 14"/>
          <p:cNvSpPr txBox="1"/>
          <p:nvPr/>
        </p:nvSpPr>
        <p:spPr>
          <a:xfrm>
            <a:off x="9196388" y="1197173"/>
            <a:ext cx="197793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b="1" kern="0" spc="78" dirty="0">
                <a:solidFill>
                  <a:srgbClr val="3A1E26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أَنْتِ</a:t>
            </a:r>
            <a:endParaRPr lang="en-US" sz="975" dirty="0"/>
          </a:p>
        </p:txBody>
      </p:sp>
      <p:pic>
        <p:nvPicPr>
          <p:cNvPr id="24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297245" y="1163836"/>
            <a:ext cx="256580" cy="233362"/>
          </a:xfrm>
          <a:prstGeom prst="rect">
            <a:avLst/>
          </a:prstGeom>
        </p:spPr>
      </p:pic>
      <p:sp>
        <p:nvSpPr>
          <p:cNvPr id="25" name="Text 15"/>
          <p:cNvSpPr txBox="1"/>
          <p:nvPr/>
        </p:nvSpPr>
        <p:spPr>
          <a:xfrm>
            <a:off x="11373445" y="1211461"/>
            <a:ext cx="104180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3A1E26"/>
                </a:solidFill>
                <a:highlight>
                  <a:srgbClr val="000000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تِ</a:t>
            </a:r>
            <a:endParaRPr lang="en-US" sz="825" dirty="0"/>
          </a:p>
        </p:txBody>
      </p:sp>
      <p:sp>
        <p:nvSpPr>
          <p:cNvPr id="26" name="Text 16"/>
          <p:cNvSpPr txBox="1"/>
          <p:nvPr/>
        </p:nvSpPr>
        <p:spPr>
          <a:xfrm>
            <a:off x="9196388" y="1454348"/>
            <a:ext cx="2357438" cy="29334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310"/>
              </a:lnSpc>
              <a:buNone/>
            </a:pPr>
            <a:r>
              <a:rPr lang="en-US" sz="2100" b="1" dirty="0">
                <a:solidFill>
                  <a:srgbClr val="3A1E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نَصَرْتِ</a:t>
            </a:r>
            <a:endParaRPr lang="en-US" sz="2100" dirty="0"/>
          </a:p>
        </p:txBody>
      </p:sp>
      <p:sp>
        <p:nvSpPr>
          <p:cNvPr id="27" name="Text 17"/>
          <p:cNvSpPr txBox="1"/>
          <p:nvPr/>
        </p:nvSpPr>
        <p:spPr>
          <a:xfrm>
            <a:off x="9196388" y="1804839"/>
            <a:ext cx="2357438" cy="1857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1125" dirty="0">
                <a:solidFill>
                  <a:srgbClr val="3A1E26">
                    <a:alpha val="92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তুমি ১ মহিলা সাহায্য করলে</a:t>
            </a:r>
            <a:endParaRPr lang="en-US" sz="1125" dirty="0"/>
          </a:p>
        </p:txBody>
      </p:sp>
      <p:pic>
        <p:nvPicPr>
          <p:cNvPr id="28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7200" y="2285851"/>
            <a:ext cx="2719388" cy="1150590"/>
          </a:xfrm>
          <a:prstGeom prst="rect">
            <a:avLst/>
          </a:prstGeom>
        </p:spPr>
      </p:pic>
      <p:sp>
        <p:nvSpPr>
          <p:cNvPr id="29" name="Text 18"/>
          <p:cNvSpPr txBox="1"/>
          <p:nvPr/>
        </p:nvSpPr>
        <p:spPr>
          <a:xfrm>
            <a:off x="638175" y="2481114"/>
            <a:ext cx="547539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b="1" kern="0" spc="78" dirty="0">
                <a:solidFill>
                  <a:srgbClr val="3A1E26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أَنْتُمَا مؤنث</a:t>
            </a:r>
            <a:endParaRPr lang="en-US" sz="975" dirty="0"/>
          </a:p>
        </p:txBody>
      </p:sp>
      <p:pic>
        <p:nvPicPr>
          <p:cNvPr id="30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20727" y="2447776"/>
            <a:ext cx="274886" cy="233362"/>
          </a:xfrm>
          <a:prstGeom prst="rect">
            <a:avLst/>
          </a:prstGeom>
        </p:spPr>
      </p:pic>
      <p:sp>
        <p:nvSpPr>
          <p:cNvPr id="31" name="Text 19"/>
          <p:cNvSpPr txBox="1"/>
          <p:nvPr/>
        </p:nvSpPr>
        <p:spPr>
          <a:xfrm>
            <a:off x="2796927" y="2495401"/>
            <a:ext cx="122486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3A1E26"/>
                </a:solidFill>
                <a:highlight>
                  <a:srgbClr val="000000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تُمَا</a:t>
            </a:r>
            <a:endParaRPr lang="en-US" sz="825" dirty="0"/>
          </a:p>
        </p:txBody>
      </p:sp>
      <p:sp>
        <p:nvSpPr>
          <p:cNvPr id="32" name="Text 20"/>
          <p:cNvSpPr txBox="1"/>
          <p:nvPr/>
        </p:nvSpPr>
        <p:spPr>
          <a:xfrm>
            <a:off x="638175" y="2738289"/>
            <a:ext cx="2357438" cy="29334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310"/>
              </a:lnSpc>
              <a:buNone/>
            </a:pPr>
            <a:r>
              <a:rPr lang="en-US" sz="2100" b="1" dirty="0">
                <a:solidFill>
                  <a:srgbClr val="3A1E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نَصَرْتُمَا</a:t>
            </a:r>
            <a:endParaRPr lang="en-US" sz="2100" dirty="0"/>
          </a:p>
        </p:txBody>
      </p:sp>
      <p:sp>
        <p:nvSpPr>
          <p:cNvPr id="33" name="Text 21"/>
          <p:cNvSpPr txBox="1"/>
          <p:nvPr/>
        </p:nvSpPr>
        <p:spPr>
          <a:xfrm>
            <a:off x="638175" y="3088779"/>
            <a:ext cx="2357438" cy="1857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1125" dirty="0">
                <a:solidFill>
                  <a:srgbClr val="3A1E26">
                    <a:alpha val="92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তোমরা ২ মহিলা সাহায্য করলে</a:t>
            </a:r>
            <a:endParaRPr lang="en-US" sz="1125" dirty="0"/>
          </a:p>
        </p:txBody>
      </p:sp>
      <p:pic>
        <p:nvPicPr>
          <p:cNvPr id="34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309938" y="2285851"/>
            <a:ext cx="2719388" cy="1150590"/>
          </a:xfrm>
          <a:prstGeom prst="rect">
            <a:avLst/>
          </a:prstGeom>
        </p:spPr>
      </p:pic>
      <p:sp>
        <p:nvSpPr>
          <p:cNvPr id="35" name="Text 22"/>
          <p:cNvSpPr txBox="1"/>
          <p:nvPr/>
        </p:nvSpPr>
        <p:spPr>
          <a:xfrm>
            <a:off x="3490913" y="2481114"/>
            <a:ext cx="199132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b="1" kern="0" spc="78" dirty="0">
                <a:solidFill>
                  <a:srgbClr val="3A1E26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أَنْتُنَّ</a:t>
            </a:r>
            <a:endParaRPr lang="en-US" sz="975" dirty="0"/>
          </a:p>
        </p:txBody>
      </p:sp>
      <p:pic>
        <p:nvPicPr>
          <p:cNvPr id="36" name="Image 11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588050" y="2447776"/>
            <a:ext cx="260300" cy="233362"/>
          </a:xfrm>
          <a:prstGeom prst="rect">
            <a:avLst/>
          </a:prstGeom>
        </p:spPr>
      </p:pic>
      <p:sp>
        <p:nvSpPr>
          <p:cNvPr id="37" name="Text 23"/>
          <p:cNvSpPr txBox="1"/>
          <p:nvPr/>
        </p:nvSpPr>
        <p:spPr>
          <a:xfrm>
            <a:off x="5664250" y="2495401"/>
            <a:ext cx="107900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3A1E26"/>
                </a:solidFill>
                <a:highlight>
                  <a:srgbClr val="000000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تُنَّ</a:t>
            </a:r>
            <a:endParaRPr lang="en-US" sz="825" dirty="0"/>
          </a:p>
        </p:txBody>
      </p:sp>
      <p:sp>
        <p:nvSpPr>
          <p:cNvPr id="38" name="Text 24"/>
          <p:cNvSpPr txBox="1"/>
          <p:nvPr/>
        </p:nvSpPr>
        <p:spPr>
          <a:xfrm>
            <a:off x="3490913" y="2738289"/>
            <a:ext cx="2357438" cy="29334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310"/>
              </a:lnSpc>
              <a:buNone/>
            </a:pPr>
            <a:r>
              <a:rPr lang="en-US" sz="2100" b="1" dirty="0">
                <a:solidFill>
                  <a:srgbClr val="3A1E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نَصَرْتُنَّ</a:t>
            </a:r>
            <a:endParaRPr lang="en-US" sz="2100" dirty="0"/>
          </a:p>
        </p:txBody>
      </p:sp>
      <p:sp>
        <p:nvSpPr>
          <p:cNvPr id="39" name="Text 25"/>
          <p:cNvSpPr txBox="1"/>
          <p:nvPr/>
        </p:nvSpPr>
        <p:spPr>
          <a:xfrm>
            <a:off x="3490913" y="3088779"/>
            <a:ext cx="2357438" cy="1857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1125" dirty="0">
                <a:solidFill>
                  <a:srgbClr val="3A1E26">
                    <a:alpha val="92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তোমরা সব মহিলা সাহায্য করলে</a:t>
            </a:r>
            <a:endParaRPr lang="en-US" sz="1125" dirty="0"/>
          </a:p>
        </p:txBody>
      </p:sp>
      <p:pic>
        <p:nvPicPr>
          <p:cNvPr id="40" name="Image 12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162675" y="2285851"/>
            <a:ext cx="2719388" cy="1150590"/>
          </a:xfrm>
          <a:prstGeom prst="rect">
            <a:avLst/>
          </a:prstGeom>
        </p:spPr>
      </p:pic>
      <p:sp>
        <p:nvSpPr>
          <p:cNvPr id="41" name="Text 26"/>
          <p:cNvSpPr txBox="1"/>
          <p:nvPr/>
        </p:nvSpPr>
        <p:spPr>
          <a:xfrm>
            <a:off x="6343650" y="2481114"/>
            <a:ext cx="98524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b="1" kern="0" spc="78" dirty="0">
                <a:solidFill>
                  <a:srgbClr val="1A2E20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أَنَا</a:t>
            </a:r>
            <a:endParaRPr lang="en-US" sz="975" dirty="0"/>
          </a:p>
        </p:txBody>
      </p:sp>
      <p:pic>
        <p:nvPicPr>
          <p:cNvPr id="42" name="Image 13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444508" y="2447776"/>
            <a:ext cx="256580" cy="233362"/>
          </a:xfrm>
          <a:prstGeom prst="rect">
            <a:avLst/>
          </a:prstGeom>
        </p:spPr>
      </p:pic>
      <p:sp>
        <p:nvSpPr>
          <p:cNvPr id="43" name="Text 27"/>
          <p:cNvSpPr txBox="1"/>
          <p:nvPr/>
        </p:nvSpPr>
        <p:spPr>
          <a:xfrm>
            <a:off x="8520708" y="2495401"/>
            <a:ext cx="104180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1A2E20"/>
                </a:solidFill>
                <a:highlight>
                  <a:srgbClr val="000000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تُ</a:t>
            </a:r>
            <a:endParaRPr lang="en-US" sz="825" dirty="0"/>
          </a:p>
        </p:txBody>
      </p:sp>
      <p:sp>
        <p:nvSpPr>
          <p:cNvPr id="44" name="Text 28"/>
          <p:cNvSpPr txBox="1"/>
          <p:nvPr/>
        </p:nvSpPr>
        <p:spPr>
          <a:xfrm>
            <a:off x="6343650" y="2738289"/>
            <a:ext cx="2357438" cy="29334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310"/>
              </a:lnSpc>
              <a:buNone/>
            </a:pPr>
            <a:r>
              <a:rPr lang="en-US" sz="2100" b="1" dirty="0">
                <a:solidFill>
                  <a:srgbClr val="1A2E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نَصَرْتُ</a:t>
            </a:r>
            <a:endParaRPr lang="en-US" sz="2100" dirty="0"/>
          </a:p>
        </p:txBody>
      </p:sp>
      <p:sp>
        <p:nvSpPr>
          <p:cNvPr id="45" name="Text 29"/>
          <p:cNvSpPr txBox="1"/>
          <p:nvPr/>
        </p:nvSpPr>
        <p:spPr>
          <a:xfrm>
            <a:off x="6343650" y="3088779"/>
            <a:ext cx="2357438" cy="1857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1125" dirty="0">
                <a:solidFill>
                  <a:srgbClr val="1A2E20">
                    <a:alpha val="92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আমি সাহায্য করলাম</a:t>
            </a:r>
            <a:endParaRPr lang="en-US" sz="1125" dirty="0"/>
          </a:p>
        </p:txBody>
      </p:sp>
      <p:pic>
        <p:nvPicPr>
          <p:cNvPr id="46" name="Image 14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9015413" y="2285851"/>
            <a:ext cx="2719388" cy="1150590"/>
          </a:xfrm>
          <a:prstGeom prst="rect">
            <a:avLst/>
          </a:prstGeom>
        </p:spPr>
      </p:pic>
      <p:sp>
        <p:nvSpPr>
          <p:cNvPr id="47" name="Text 30"/>
          <p:cNvSpPr txBox="1"/>
          <p:nvPr/>
        </p:nvSpPr>
        <p:spPr>
          <a:xfrm>
            <a:off x="9196388" y="2481114"/>
            <a:ext cx="202704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b="1" kern="0" spc="78" dirty="0">
                <a:solidFill>
                  <a:srgbClr val="1A2E20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نَحْنُ</a:t>
            </a:r>
            <a:endParaRPr lang="en-US" sz="975" dirty="0"/>
          </a:p>
        </p:txBody>
      </p:sp>
      <p:pic>
        <p:nvPicPr>
          <p:cNvPr id="48" name="Image 15" descr="preencode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1342638" y="2447776"/>
            <a:ext cx="211187" cy="233362"/>
          </a:xfrm>
          <a:prstGeom prst="rect">
            <a:avLst/>
          </a:prstGeom>
        </p:spPr>
      </p:pic>
      <p:sp>
        <p:nvSpPr>
          <p:cNvPr id="49" name="Text 31"/>
          <p:cNvSpPr txBox="1"/>
          <p:nvPr/>
        </p:nvSpPr>
        <p:spPr>
          <a:xfrm>
            <a:off x="11418838" y="2495401"/>
            <a:ext cx="58787" cy="1476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238"/>
              </a:lnSpc>
              <a:buNone/>
            </a:pPr>
            <a:r>
              <a:rPr lang="en-US" sz="825" b="1" dirty="0">
                <a:solidFill>
                  <a:srgbClr val="1A2E20"/>
                </a:solidFill>
                <a:highlight>
                  <a:srgbClr val="000000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نَا</a:t>
            </a:r>
            <a:endParaRPr lang="en-US" sz="825" dirty="0"/>
          </a:p>
        </p:txBody>
      </p:sp>
      <p:sp>
        <p:nvSpPr>
          <p:cNvPr id="50" name="Text 32"/>
          <p:cNvSpPr txBox="1"/>
          <p:nvPr/>
        </p:nvSpPr>
        <p:spPr>
          <a:xfrm>
            <a:off x="9196388" y="2738289"/>
            <a:ext cx="2357438" cy="29334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310"/>
              </a:lnSpc>
              <a:buNone/>
            </a:pPr>
            <a:r>
              <a:rPr lang="en-US" sz="2100" b="1" dirty="0">
                <a:solidFill>
                  <a:srgbClr val="1A2E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نَصَرْنَا</a:t>
            </a:r>
            <a:endParaRPr lang="en-US" sz="2100" dirty="0"/>
          </a:p>
        </p:txBody>
      </p:sp>
      <p:sp>
        <p:nvSpPr>
          <p:cNvPr id="51" name="Text 33"/>
          <p:cNvSpPr txBox="1"/>
          <p:nvPr/>
        </p:nvSpPr>
        <p:spPr>
          <a:xfrm>
            <a:off x="9196388" y="3088779"/>
            <a:ext cx="2357438" cy="1857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1125" dirty="0">
                <a:solidFill>
                  <a:srgbClr val="1A2E20">
                    <a:alpha val="92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আমরা সাহায্য করলাম</a:t>
            </a:r>
            <a:endParaRPr lang="en-US" sz="1125" dirty="0"/>
          </a:p>
        </p:txBody>
      </p:sp>
      <p:sp>
        <p:nvSpPr>
          <p:cNvPr id="52" name="Text 34"/>
          <p:cNvSpPr txBox="1"/>
          <p:nvPr/>
        </p:nvSpPr>
        <p:spPr>
          <a:xfrm>
            <a:off x="457200" y="6296025"/>
            <a:ext cx="1019175" cy="1905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975" dirty="0">
                <a:solidFill>
                  <a:srgbClr val="A7B0B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حاضر مذكر = নীল</a:t>
            </a:r>
            <a:endParaRPr lang="en-US" sz="975" dirty="0"/>
          </a:p>
        </p:txBody>
      </p:sp>
      <p:pic>
        <p:nvPicPr>
          <p:cNvPr id="53" name="Image 16" descr="preencoded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57200" y="6346031"/>
            <a:ext cx="76200" cy="76200"/>
          </a:xfrm>
          <a:prstGeom prst="rect">
            <a:avLst/>
          </a:prstGeom>
        </p:spPr>
      </p:pic>
      <p:sp>
        <p:nvSpPr>
          <p:cNvPr id="54" name="Text 35"/>
          <p:cNvSpPr txBox="1"/>
          <p:nvPr/>
        </p:nvSpPr>
        <p:spPr>
          <a:xfrm>
            <a:off x="457200" y="6343650"/>
            <a:ext cx="76200" cy="762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5" name="Text 36"/>
          <p:cNvSpPr txBox="1"/>
          <p:nvPr/>
        </p:nvSpPr>
        <p:spPr>
          <a:xfrm>
            <a:off x="1590675" y="6296025"/>
            <a:ext cx="1285875" cy="1905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975" dirty="0">
                <a:solidFill>
                  <a:srgbClr val="A7B0B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حاضر مؤنث = গোলাপি</a:t>
            </a:r>
            <a:endParaRPr lang="en-US" sz="975" dirty="0"/>
          </a:p>
        </p:txBody>
      </p:sp>
      <p:pic>
        <p:nvPicPr>
          <p:cNvPr id="56" name="Image 17" descr="preencoded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590377" y="6346031"/>
            <a:ext cx="76200" cy="76200"/>
          </a:xfrm>
          <a:prstGeom prst="rect">
            <a:avLst/>
          </a:prstGeom>
        </p:spPr>
      </p:pic>
      <p:sp>
        <p:nvSpPr>
          <p:cNvPr id="57" name="Text 37"/>
          <p:cNvSpPr txBox="1"/>
          <p:nvPr/>
        </p:nvSpPr>
        <p:spPr>
          <a:xfrm>
            <a:off x="1590675" y="6343650"/>
            <a:ext cx="76200" cy="762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58" name="Text 38"/>
          <p:cNvSpPr txBox="1"/>
          <p:nvPr/>
        </p:nvSpPr>
        <p:spPr>
          <a:xfrm>
            <a:off x="2990850" y="6296025"/>
            <a:ext cx="838200" cy="1905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975" dirty="0">
                <a:solidFill>
                  <a:srgbClr val="A7B0B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متكلم = সবুজ</a:t>
            </a:r>
            <a:endParaRPr lang="en-US" sz="975" dirty="0"/>
          </a:p>
        </p:txBody>
      </p:sp>
      <p:pic>
        <p:nvPicPr>
          <p:cNvPr id="59" name="Image 18" descr="preencoded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2988469" y="6346031"/>
            <a:ext cx="76200" cy="76200"/>
          </a:xfrm>
          <a:prstGeom prst="rect">
            <a:avLst/>
          </a:prstGeom>
        </p:spPr>
      </p:pic>
      <p:sp>
        <p:nvSpPr>
          <p:cNvPr id="60" name="Text 39"/>
          <p:cNvSpPr txBox="1"/>
          <p:nvPr/>
        </p:nvSpPr>
        <p:spPr>
          <a:xfrm>
            <a:off x="2990850" y="6343650"/>
            <a:ext cx="76200" cy="76200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61" name="Text 40"/>
          <p:cNvSpPr txBox="1"/>
          <p:nvPr/>
        </p:nvSpPr>
        <p:spPr>
          <a:xfrm>
            <a:off x="9580513" y="6300788"/>
            <a:ext cx="2154287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dirty="0">
                <a:solidFill>
                  <a:srgbClr val="A7B0B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শেষ দেখো: تَ, تِ, تُمْ, تُ, نَا = সিগাহ চিনো</a:t>
            </a:r>
            <a:endParaRPr lang="en-US" sz="9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326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457200"/>
            <a:ext cx="11125200" cy="47997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780"/>
              </a:lnSpc>
              <a:buNone/>
            </a:pPr>
            <a:r>
              <a:rPr lang="en-US" sz="3600" b="1" kern="0" spc="-72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রঙিন বক্সে ১৪ সিগাহ — </a:t>
            </a:r>
            <a:r>
              <a:rPr lang="en-US" sz="3600" b="1" kern="0" spc="-72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কালার কোডে মনে রাখো</a:t>
            </a:r>
            <a:endParaRPr lang="en-US" sz="36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089571"/>
            <a:ext cx="5972175" cy="5311229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275" y="1268611"/>
            <a:ext cx="5686425" cy="4953000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2275" y="1470571"/>
            <a:ext cx="4886325" cy="738188"/>
          </a:xfrm>
          <a:prstGeom prst="rect">
            <a:avLst/>
          </a:prstGeom>
        </p:spPr>
      </p:pic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53250" y="1734889"/>
            <a:ext cx="209550" cy="209550"/>
          </a:xfrm>
          <a:prstGeom prst="rect">
            <a:avLst/>
          </a:prstGeom>
        </p:spPr>
      </p:pic>
      <p:sp>
        <p:nvSpPr>
          <p:cNvPr id="7" name="Text 1"/>
          <p:cNvSpPr txBox="1"/>
          <p:nvPr/>
        </p:nvSpPr>
        <p:spPr>
          <a:xfrm>
            <a:off x="7296150" y="1613446"/>
            <a:ext cx="2678906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500" b="1" kern="0" spc="-15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গোলাপি = غائب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7296150" y="1861096"/>
            <a:ext cx="2678906" cy="2047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88"/>
              </a:lnSpc>
              <a:spcBef>
                <a:spcPts val="225"/>
              </a:spcBef>
              <a:buNone/>
            </a:pPr>
            <a:r>
              <a:rPr lang="en-US" sz="1125" dirty="0">
                <a:solidFill>
                  <a:srgbClr val="A7B0B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অনুপস্থিত — هو، هما، هم، هي، هما، هن • ৬টি</a:t>
            </a:r>
            <a:endParaRPr lang="en-US" sz="1125" dirty="0"/>
          </a:p>
        </p:txBody>
      </p:sp>
      <p:pic>
        <p:nvPicPr>
          <p:cNvPr id="9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72275" y="2323058"/>
            <a:ext cx="4886325" cy="738188"/>
          </a:xfrm>
          <a:prstGeom prst="rect">
            <a:avLst/>
          </a:prstGeom>
        </p:spPr>
      </p:pic>
      <p:pic>
        <p:nvPicPr>
          <p:cNvPr id="10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53250" y="2587377"/>
            <a:ext cx="209550" cy="209550"/>
          </a:xfrm>
          <a:prstGeom prst="rect">
            <a:avLst/>
          </a:prstGeom>
        </p:spPr>
      </p:pic>
      <p:sp>
        <p:nvSpPr>
          <p:cNvPr id="11" name="Text 3"/>
          <p:cNvSpPr txBox="1"/>
          <p:nvPr/>
        </p:nvSpPr>
        <p:spPr>
          <a:xfrm>
            <a:off x="7296150" y="2465933"/>
            <a:ext cx="1749921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500" b="1" kern="0" spc="-15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হলুদ = جمع — বহুবচন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7296150" y="2713583"/>
            <a:ext cx="1749921" cy="2047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88"/>
              </a:lnSpc>
              <a:spcBef>
                <a:spcPts val="225"/>
              </a:spcBef>
              <a:buNone/>
            </a:pPr>
            <a:r>
              <a:rPr lang="en-US" sz="1125" dirty="0">
                <a:solidFill>
                  <a:srgbClr val="A7B0B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هم، هن • جمع বোঝায় • সবাই</a:t>
            </a:r>
            <a:endParaRPr lang="en-US" sz="1125" dirty="0"/>
          </a:p>
        </p:txBody>
      </p:sp>
      <p:pic>
        <p:nvPicPr>
          <p:cNvPr id="13" name="Image 6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2275" y="3175546"/>
            <a:ext cx="4886325" cy="738188"/>
          </a:xfrm>
          <a:prstGeom prst="rect">
            <a:avLst/>
          </a:prstGeom>
        </p:spPr>
      </p:pic>
      <p:pic>
        <p:nvPicPr>
          <p:cNvPr id="14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53250" y="3439864"/>
            <a:ext cx="209550" cy="209550"/>
          </a:xfrm>
          <a:prstGeom prst="rect">
            <a:avLst/>
          </a:prstGeom>
        </p:spPr>
      </p:pic>
      <p:sp>
        <p:nvSpPr>
          <p:cNvPr id="15" name="Text 5"/>
          <p:cNvSpPr txBox="1"/>
          <p:nvPr/>
        </p:nvSpPr>
        <p:spPr>
          <a:xfrm>
            <a:off x="7296150" y="3318421"/>
            <a:ext cx="2426643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500" b="1" kern="0" spc="-15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নীল = حاضر</a:t>
            </a:r>
            <a:endParaRPr lang="en-US" sz="1500" dirty="0"/>
          </a:p>
        </p:txBody>
      </p:sp>
      <p:sp>
        <p:nvSpPr>
          <p:cNvPr id="16" name="Text 6"/>
          <p:cNvSpPr txBox="1"/>
          <p:nvPr/>
        </p:nvSpPr>
        <p:spPr>
          <a:xfrm>
            <a:off x="7296150" y="3566071"/>
            <a:ext cx="2426643" cy="2047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88"/>
              </a:lnSpc>
              <a:spcBef>
                <a:spcPts val="225"/>
              </a:spcBef>
              <a:buNone/>
            </a:pPr>
            <a:r>
              <a:rPr lang="en-US" sz="1125" dirty="0">
                <a:solidFill>
                  <a:srgbClr val="A7B0B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উপস্থিত — أنتَ، أنتِ، أنتم • তুমি / তোমরা</a:t>
            </a:r>
            <a:endParaRPr lang="en-US" sz="1125" dirty="0"/>
          </a:p>
        </p:txBody>
      </p:sp>
      <p:pic>
        <p:nvPicPr>
          <p:cNvPr id="17" name="Image 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72275" y="4028033"/>
            <a:ext cx="4886325" cy="738188"/>
          </a:xfrm>
          <a:prstGeom prst="rect">
            <a:avLst/>
          </a:prstGeom>
        </p:spPr>
      </p:pic>
      <p:pic>
        <p:nvPicPr>
          <p:cNvPr id="18" name="Image 9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53250" y="4292352"/>
            <a:ext cx="209550" cy="209550"/>
          </a:xfrm>
          <a:prstGeom prst="rect">
            <a:avLst/>
          </a:prstGeom>
        </p:spPr>
      </p:pic>
      <p:sp>
        <p:nvSpPr>
          <p:cNvPr id="19" name="Text 7"/>
          <p:cNvSpPr txBox="1"/>
          <p:nvPr/>
        </p:nvSpPr>
        <p:spPr>
          <a:xfrm>
            <a:off x="7296150" y="4170908"/>
            <a:ext cx="1876276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sz="1500" b="1" kern="0" spc="-15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সবুজ = متكلم</a:t>
            </a:r>
            <a:endParaRPr lang="en-US" sz="1500" dirty="0"/>
          </a:p>
        </p:txBody>
      </p:sp>
      <p:sp>
        <p:nvSpPr>
          <p:cNvPr id="20" name="Text 8"/>
          <p:cNvSpPr txBox="1"/>
          <p:nvPr/>
        </p:nvSpPr>
        <p:spPr>
          <a:xfrm>
            <a:off x="7296150" y="4418558"/>
            <a:ext cx="1876276" cy="2047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88"/>
              </a:lnSpc>
              <a:spcBef>
                <a:spcPts val="225"/>
              </a:spcBef>
              <a:buNone/>
            </a:pPr>
            <a:r>
              <a:rPr lang="en-US" sz="1125" dirty="0">
                <a:solidFill>
                  <a:srgbClr val="A7B0B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বক্তা — أنا، نحن • আমি / আমরা</a:t>
            </a:r>
            <a:endParaRPr lang="en-US" sz="1125" dirty="0"/>
          </a:p>
        </p:txBody>
      </p:sp>
      <p:pic>
        <p:nvPicPr>
          <p:cNvPr id="21" name="Image 10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772275" y="4956721"/>
            <a:ext cx="4886325" cy="1062930"/>
          </a:xfrm>
          <a:prstGeom prst="rect">
            <a:avLst/>
          </a:prstGeom>
        </p:spPr>
      </p:pic>
      <p:sp>
        <p:nvSpPr>
          <p:cNvPr id="22" name="Text 9"/>
          <p:cNvSpPr txBox="1"/>
          <p:nvPr/>
        </p:nvSpPr>
        <p:spPr>
          <a:xfrm>
            <a:off x="6953250" y="5128171"/>
            <a:ext cx="4524375" cy="2190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spcAft>
                <a:spcPts val="450"/>
              </a:spcAft>
              <a:buNone/>
            </a:pPr>
            <a:r>
              <a:rPr lang="en-US" sz="1200" b="1" dirty="0">
                <a:solidFill>
                  <a:srgbClr val="C28A5A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মনে রাখার ট্রিক:</a:t>
            </a:r>
            <a:endParaRPr lang="en-US" sz="1200" dirty="0"/>
          </a:p>
        </p:txBody>
      </p:sp>
      <p:sp>
        <p:nvSpPr>
          <p:cNvPr id="23" name="Text 10"/>
          <p:cNvSpPr txBox="1"/>
          <p:nvPr/>
        </p:nvSpPr>
        <p:spPr>
          <a:xfrm>
            <a:off x="6953250" y="5413921"/>
            <a:ext cx="4524375" cy="443805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85"/>
              </a:lnSpc>
              <a:buNone/>
            </a:pPr>
            <a:r>
              <a:rPr lang="en-US" sz="1275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একই রঙের বক্স = একই জাতি। গোলাপি সব غائب, নীল সব حاضر, সবুজ হলো আমি-আমরা। কালার দেখলেই সিগাহ চেনা!</a:t>
            </a:r>
            <a:endParaRPr lang="en-US" sz="12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2326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14350" y="400050"/>
            <a:ext cx="11163300" cy="47997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780"/>
              </a:lnSpc>
              <a:buNone/>
            </a:pPr>
            <a:r>
              <a:rPr lang="en-US" sz="3600" b="1" kern="0" spc="-72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فعل ماضي مجهول এর রূপান্তর </a:t>
            </a:r>
            <a:r>
              <a:rPr lang="en-US" sz="3600" b="1" kern="0" spc="-72" dirty="0">
                <a:solidFill>
                  <a:srgbClr val="A78B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نُصِرَ - কর্মবাচ্য</a:t>
            </a:r>
            <a:r>
              <a:rPr lang="en-US" sz="3600" b="1" kern="0" spc="-72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</a:t>
            </a:r>
            <a:r>
              <a:rPr lang="en-US" sz="1500" b="1" kern="0" spc="-72" dirty="0">
                <a:solidFill>
                  <a:srgbClr val="A7B0B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Passive Voice</a:t>
            </a:r>
            <a:endParaRPr lang="en-US" sz="36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350" y="1051471"/>
            <a:ext cx="6287393" cy="5406479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1060996"/>
            <a:ext cx="6268343" cy="414338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714375" y="1184821"/>
            <a:ext cx="1047750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b="1" kern="0" spc="78" dirty="0">
                <a:solidFill>
                  <a:srgbClr val="2326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সিগাহ</a:t>
            </a:r>
            <a:endParaRPr lang="en-US" sz="975" dirty="0"/>
          </a:p>
        </p:txBody>
      </p:sp>
      <p:sp>
        <p:nvSpPr>
          <p:cNvPr id="6" name="Text 2"/>
          <p:cNvSpPr txBox="1"/>
          <p:nvPr/>
        </p:nvSpPr>
        <p:spPr>
          <a:xfrm>
            <a:off x="1762125" y="1184821"/>
            <a:ext cx="1524000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b="1" kern="0" spc="78" dirty="0">
                <a:solidFill>
                  <a:srgbClr val="2326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আরবি</a:t>
            </a:r>
            <a:endParaRPr lang="en-US" sz="975" dirty="0"/>
          </a:p>
        </p:txBody>
      </p:sp>
      <p:sp>
        <p:nvSpPr>
          <p:cNvPr id="7" name="Text 3"/>
          <p:cNvSpPr txBox="1"/>
          <p:nvPr/>
        </p:nvSpPr>
        <p:spPr>
          <a:xfrm>
            <a:off x="3286125" y="1184821"/>
            <a:ext cx="3315593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b="1" kern="0" spc="78" dirty="0">
                <a:solidFill>
                  <a:srgbClr val="2326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বাংলা অর্থ</a:t>
            </a:r>
            <a:endParaRPr lang="en-US" sz="975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1475333"/>
            <a:ext cx="6268343" cy="60960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714375" y="1689646"/>
            <a:ext cx="1047750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A7B0B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هو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1762125" y="1637258"/>
            <a:ext cx="1524000" cy="3333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925"/>
              </a:lnSpc>
              <a:buNone/>
            </a:pPr>
            <a:r>
              <a:rPr lang="en-US" sz="1950" b="1" dirty="0">
                <a:solidFill>
                  <a:srgbClr val="D9C7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نُصِرَ</a:t>
            </a:r>
            <a:endParaRPr lang="en-US" sz="1950" dirty="0"/>
          </a:p>
        </p:txBody>
      </p:sp>
      <p:sp>
        <p:nvSpPr>
          <p:cNvPr id="11" name="Text 6"/>
          <p:cNvSpPr txBox="1"/>
          <p:nvPr/>
        </p:nvSpPr>
        <p:spPr>
          <a:xfrm>
            <a:off x="3286125" y="1689646"/>
            <a:ext cx="3315593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E8E6E2">
                    <a:alpha val="9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তাকে (১ পুরুষ) সাহায্য করা হলো</a:t>
            </a:r>
            <a:endParaRPr lang="en-US" sz="12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2084933"/>
            <a:ext cx="6268343" cy="609600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714375" y="2299246"/>
            <a:ext cx="1047750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A7B0B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هما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1762125" y="2246858"/>
            <a:ext cx="1524000" cy="3333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925"/>
              </a:lnSpc>
              <a:buNone/>
            </a:pPr>
            <a:r>
              <a:rPr lang="en-US" sz="1950" b="1" dirty="0">
                <a:solidFill>
                  <a:srgbClr val="D9C7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نُصِرَا</a:t>
            </a:r>
            <a:endParaRPr lang="en-US" sz="1950" dirty="0"/>
          </a:p>
        </p:txBody>
      </p:sp>
      <p:sp>
        <p:nvSpPr>
          <p:cNvPr id="15" name="Text 9"/>
          <p:cNvSpPr txBox="1"/>
          <p:nvPr/>
        </p:nvSpPr>
        <p:spPr>
          <a:xfrm>
            <a:off x="3286125" y="2299246"/>
            <a:ext cx="3315593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E8E6E2">
                    <a:alpha val="9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তাদের ২ পুরুষকে সাহায্য করা হলো</a:t>
            </a:r>
            <a:endParaRPr lang="en-US" sz="120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2694533"/>
            <a:ext cx="6268343" cy="60960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714375" y="2908846"/>
            <a:ext cx="1047750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A7B0B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هم</a:t>
            </a:r>
            <a:endParaRPr lang="en-US" sz="1200" dirty="0"/>
          </a:p>
        </p:txBody>
      </p:sp>
      <p:sp>
        <p:nvSpPr>
          <p:cNvPr id="18" name="Text 11"/>
          <p:cNvSpPr txBox="1"/>
          <p:nvPr/>
        </p:nvSpPr>
        <p:spPr>
          <a:xfrm>
            <a:off x="1762125" y="2856458"/>
            <a:ext cx="1524000" cy="3333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925"/>
              </a:lnSpc>
              <a:buNone/>
            </a:pPr>
            <a:r>
              <a:rPr lang="en-US" sz="1950" b="1" dirty="0">
                <a:solidFill>
                  <a:srgbClr val="D9C7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نُصِرُوا</a:t>
            </a:r>
            <a:endParaRPr lang="en-US" sz="1950" dirty="0"/>
          </a:p>
        </p:txBody>
      </p:sp>
      <p:sp>
        <p:nvSpPr>
          <p:cNvPr id="19" name="Text 12"/>
          <p:cNvSpPr txBox="1"/>
          <p:nvPr/>
        </p:nvSpPr>
        <p:spPr>
          <a:xfrm>
            <a:off x="3286125" y="2908846"/>
            <a:ext cx="3315593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E8E6E2">
                    <a:alpha val="9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তাদের সবাইকে সাহায্য করা হলো</a:t>
            </a:r>
            <a:endParaRPr lang="en-US" sz="1200" dirty="0"/>
          </a:p>
        </p:txBody>
      </p:sp>
      <p:pic>
        <p:nvPicPr>
          <p:cNvPr id="20" name="Image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3304133"/>
            <a:ext cx="6268343" cy="609600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714375" y="3518446"/>
            <a:ext cx="1047750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A7B0B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هي</a:t>
            </a:r>
            <a:endParaRPr lang="en-US" sz="1200" dirty="0"/>
          </a:p>
        </p:txBody>
      </p:sp>
      <p:sp>
        <p:nvSpPr>
          <p:cNvPr id="22" name="Text 14"/>
          <p:cNvSpPr txBox="1"/>
          <p:nvPr/>
        </p:nvSpPr>
        <p:spPr>
          <a:xfrm>
            <a:off x="1762125" y="3466058"/>
            <a:ext cx="1524000" cy="3333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925"/>
              </a:lnSpc>
              <a:buNone/>
            </a:pPr>
            <a:r>
              <a:rPr lang="en-US" sz="1950" b="1" dirty="0">
                <a:solidFill>
                  <a:srgbClr val="D9C7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نُصِرَتْ</a:t>
            </a:r>
            <a:endParaRPr lang="en-US" sz="1950" dirty="0"/>
          </a:p>
        </p:txBody>
      </p:sp>
      <p:sp>
        <p:nvSpPr>
          <p:cNvPr id="23" name="Text 15"/>
          <p:cNvSpPr txBox="1"/>
          <p:nvPr/>
        </p:nvSpPr>
        <p:spPr>
          <a:xfrm>
            <a:off x="3286125" y="3518446"/>
            <a:ext cx="3315593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E8E6E2">
                    <a:alpha val="9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তাকে (১ মহিলা) সাহায্য করা হলো</a:t>
            </a:r>
            <a:endParaRPr lang="en-US" sz="1200" dirty="0"/>
          </a:p>
        </p:txBody>
      </p:sp>
      <p:pic>
        <p:nvPicPr>
          <p:cNvPr id="24" name="Image 6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3913733"/>
            <a:ext cx="6268343" cy="609600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714375" y="4128046"/>
            <a:ext cx="1047750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A7B0B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هن</a:t>
            </a:r>
            <a:endParaRPr lang="en-US" sz="1200" dirty="0"/>
          </a:p>
        </p:txBody>
      </p:sp>
      <p:sp>
        <p:nvSpPr>
          <p:cNvPr id="26" name="Text 17"/>
          <p:cNvSpPr txBox="1"/>
          <p:nvPr/>
        </p:nvSpPr>
        <p:spPr>
          <a:xfrm>
            <a:off x="1762125" y="4075658"/>
            <a:ext cx="1524000" cy="3333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925"/>
              </a:lnSpc>
              <a:buNone/>
            </a:pPr>
            <a:r>
              <a:rPr lang="en-US" sz="1950" b="1" dirty="0">
                <a:solidFill>
                  <a:srgbClr val="D9C7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نُصِرْنَ</a:t>
            </a:r>
            <a:endParaRPr lang="en-US" sz="1950" dirty="0"/>
          </a:p>
        </p:txBody>
      </p:sp>
      <p:sp>
        <p:nvSpPr>
          <p:cNvPr id="27" name="Text 18"/>
          <p:cNvSpPr txBox="1"/>
          <p:nvPr/>
        </p:nvSpPr>
        <p:spPr>
          <a:xfrm>
            <a:off x="3286125" y="4128046"/>
            <a:ext cx="3315593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E8E6E2">
                    <a:alpha val="9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তাদের সব মহিলাকে সাহায্য করা হলো</a:t>
            </a:r>
            <a:endParaRPr lang="en-US" sz="1200" dirty="0"/>
          </a:p>
        </p:txBody>
      </p:sp>
      <p:pic>
        <p:nvPicPr>
          <p:cNvPr id="28" name="Image 7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3875" y="4523333"/>
            <a:ext cx="6268343" cy="609600"/>
          </a:xfrm>
          <a:prstGeom prst="rect">
            <a:avLst/>
          </a:prstGeom>
        </p:spPr>
      </p:pic>
      <p:sp>
        <p:nvSpPr>
          <p:cNvPr id="29" name="Text 19"/>
          <p:cNvSpPr txBox="1"/>
          <p:nvPr/>
        </p:nvSpPr>
        <p:spPr>
          <a:xfrm>
            <a:off x="714375" y="4737646"/>
            <a:ext cx="1047750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A7B0B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أنا</a:t>
            </a:r>
            <a:endParaRPr lang="en-US" sz="1200" dirty="0"/>
          </a:p>
        </p:txBody>
      </p:sp>
      <p:sp>
        <p:nvSpPr>
          <p:cNvPr id="30" name="Text 20"/>
          <p:cNvSpPr txBox="1"/>
          <p:nvPr/>
        </p:nvSpPr>
        <p:spPr>
          <a:xfrm>
            <a:off x="1762125" y="4685258"/>
            <a:ext cx="1524000" cy="3333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925"/>
              </a:lnSpc>
              <a:buNone/>
            </a:pPr>
            <a:r>
              <a:rPr lang="en-US" sz="1950" b="1" dirty="0">
                <a:solidFill>
                  <a:srgbClr val="D9C7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نُصِرْتُ</a:t>
            </a:r>
            <a:endParaRPr lang="en-US" sz="1950" dirty="0"/>
          </a:p>
        </p:txBody>
      </p:sp>
      <p:sp>
        <p:nvSpPr>
          <p:cNvPr id="31" name="Text 21"/>
          <p:cNvSpPr txBox="1"/>
          <p:nvPr/>
        </p:nvSpPr>
        <p:spPr>
          <a:xfrm>
            <a:off x="3286125" y="4737646"/>
            <a:ext cx="3315593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dirty="0">
                <a:solidFill>
                  <a:srgbClr val="E8E6E2">
                    <a:alpha val="9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আমাকে সাহায্য করা হলো</a:t>
            </a:r>
            <a:endParaRPr lang="en-US" sz="1200" dirty="0"/>
          </a:p>
        </p:txBody>
      </p:sp>
      <p:pic>
        <p:nvPicPr>
          <p:cNvPr id="32" name="Image 8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30343" y="1051471"/>
            <a:ext cx="4647307" cy="2473523"/>
          </a:xfrm>
          <a:prstGeom prst="rect">
            <a:avLst/>
          </a:prstGeom>
        </p:spPr>
      </p:pic>
      <p:sp>
        <p:nvSpPr>
          <p:cNvPr id="33" name="Text 22"/>
          <p:cNvSpPr txBox="1"/>
          <p:nvPr/>
        </p:nvSpPr>
        <p:spPr>
          <a:xfrm>
            <a:off x="7268468" y="1270546"/>
            <a:ext cx="4171057" cy="19704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2"/>
              </a:lnSpc>
              <a:spcAft>
                <a:spcPts val="900"/>
              </a:spcAft>
              <a:buNone/>
            </a:pPr>
            <a:r>
              <a:rPr lang="en-US" sz="1350" b="1" kern="0" spc="108" dirty="0">
                <a:solidFill>
                  <a:srgbClr val="A78BFA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গঠনের নিয়ম — ২ ধাপ</a:t>
            </a:r>
            <a:endParaRPr lang="en-US" sz="1350" dirty="0"/>
          </a:p>
        </p:txBody>
      </p:sp>
      <p:pic>
        <p:nvPicPr>
          <p:cNvPr id="34" name="Image 9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21278" y="1581894"/>
            <a:ext cx="804118" cy="619125"/>
          </a:xfrm>
          <a:prstGeom prst="rect">
            <a:avLst/>
          </a:prstGeom>
        </p:spPr>
      </p:pic>
      <p:sp>
        <p:nvSpPr>
          <p:cNvPr id="35" name="Text 23"/>
          <p:cNvSpPr txBox="1"/>
          <p:nvPr/>
        </p:nvSpPr>
        <p:spPr>
          <a:xfrm>
            <a:off x="8492728" y="1715244"/>
            <a:ext cx="461218" cy="3905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375"/>
              </a:lnSpc>
              <a:buNone/>
            </a:pPr>
            <a:r>
              <a:rPr lang="en-US" sz="2250" b="1" dirty="0">
                <a:solidFill>
                  <a:srgbClr val="2326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نَصَرَ</a:t>
            </a:r>
            <a:endParaRPr lang="en-US" sz="2250" dirty="0"/>
          </a:p>
        </p:txBody>
      </p:sp>
      <p:sp>
        <p:nvSpPr>
          <p:cNvPr id="36" name="Text 24"/>
          <p:cNvSpPr txBox="1"/>
          <p:nvPr/>
        </p:nvSpPr>
        <p:spPr>
          <a:xfrm>
            <a:off x="9239696" y="1748582"/>
            <a:ext cx="228600" cy="3143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1800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→</a:t>
            </a:r>
            <a:endParaRPr lang="en-US" sz="1800" dirty="0"/>
          </a:p>
        </p:txBody>
      </p:sp>
      <p:pic>
        <p:nvPicPr>
          <p:cNvPr id="37" name="Image 10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82596" y="1581894"/>
            <a:ext cx="804118" cy="619125"/>
          </a:xfrm>
          <a:prstGeom prst="rect">
            <a:avLst/>
          </a:prstGeom>
        </p:spPr>
      </p:pic>
      <p:sp>
        <p:nvSpPr>
          <p:cNvPr id="38" name="Text 25"/>
          <p:cNvSpPr txBox="1"/>
          <p:nvPr/>
        </p:nvSpPr>
        <p:spPr>
          <a:xfrm>
            <a:off x="9754046" y="1715244"/>
            <a:ext cx="461218" cy="3905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375"/>
              </a:lnSpc>
              <a:buNone/>
            </a:pPr>
            <a:r>
              <a:rPr lang="en-US" sz="2250" b="1" dirty="0">
                <a:solidFill>
                  <a:srgbClr val="2326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نُصِرَ</a:t>
            </a:r>
            <a:endParaRPr lang="en-US" sz="2250" dirty="0"/>
          </a:p>
        </p:txBody>
      </p:sp>
      <p:pic>
        <p:nvPicPr>
          <p:cNvPr id="39" name="Image 11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68468" y="2315319"/>
            <a:ext cx="266700" cy="266700"/>
          </a:xfrm>
          <a:prstGeom prst="rect">
            <a:avLst/>
          </a:prstGeom>
        </p:spPr>
      </p:pic>
      <p:sp>
        <p:nvSpPr>
          <p:cNvPr id="40" name="Text 26"/>
          <p:cNvSpPr txBox="1"/>
          <p:nvPr/>
        </p:nvSpPr>
        <p:spPr>
          <a:xfrm>
            <a:off x="7363569" y="2367707"/>
            <a:ext cx="171599" cy="2143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3262B"/>
                </a:solidFill>
                <a:highlight>
                  <a:srgbClr val="C28A5A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١</a:t>
            </a:r>
            <a:endParaRPr lang="en-US" sz="1050" dirty="0"/>
          </a:p>
        </p:txBody>
      </p:sp>
      <p:sp>
        <p:nvSpPr>
          <p:cNvPr id="41" name="Text 27"/>
          <p:cNvSpPr txBox="1"/>
          <p:nvPr/>
        </p:nvSpPr>
        <p:spPr>
          <a:xfrm>
            <a:off x="7649468" y="2348657"/>
            <a:ext cx="2023467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প্রথম অক্ষরে </a:t>
            </a:r>
            <a:r>
              <a:rPr lang="en-US" sz="135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ضمة</a:t>
            </a:r>
            <a:r>
              <a:rPr lang="en-US" sz="1350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نَ → </a:t>
            </a:r>
            <a:r>
              <a:rPr lang="en-US" sz="1350" b="1" dirty="0">
                <a:solidFill>
                  <a:srgbClr val="A78B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نُ</a:t>
            </a:r>
            <a:endParaRPr lang="en-US" sz="1350" dirty="0"/>
          </a:p>
        </p:txBody>
      </p:sp>
      <p:pic>
        <p:nvPicPr>
          <p:cNvPr id="42" name="Image 12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68468" y="2677269"/>
            <a:ext cx="266700" cy="266700"/>
          </a:xfrm>
          <a:prstGeom prst="rect">
            <a:avLst/>
          </a:prstGeom>
        </p:spPr>
      </p:pic>
      <p:sp>
        <p:nvSpPr>
          <p:cNvPr id="43" name="Text 28"/>
          <p:cNvSpPr txBox="1"/>
          <p:nvPr/>
        </p:nvSpPr>
        <p:spPr>
          <a:xfrm>
            <a:off x="7363569" y="2729657"/>
            <a:ext cx="171599" cy="2143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3262B"/>
                </a:solidFill>
                <a:highlight>
                  <a:srgbClr val="C28A5A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٢</a:t>
            </a:r>
            <a:endParaRPr lang="en-US" sz="1050" dirty="0"/>
          </a:p>
        </p:txBody>
      </p:sp>
      <p:sp>
        <p:nvSpPr>
          <p:cNvPr id="44" name="Text 29"/>
          <p:cNvSpPr txBox="1"/>
          <p:nvPr/>
        </p:nvSpPr>
        <p:spPr>
          <a:xfrm>
            <a:off x="7649468" y="2710607"/>
            <a:ext cx="2349252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মাঝের অক্ষরে </a:t>
            </a:r>
            <a:r>
              <a:rPr lang="en-US" sz="135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كسرة</a:t>
            </a:r>
            <a:r>
              <a:rPr lang="en-US" sz="1350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صَ → </a:t>
            </a:r>
            <a:r>
              <a:rPr lang="en-US" sz="1350" b="1" dirty="0">
                <a:solidFill>
                  <a:srgbClr val="A78BF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صِ</a:t>
            </a:r>
            <a:endParaRPr lang="en-US" sz="1350" dirty="0"/>
          </a:p>
        </p:txBody>
      </p:sp>
      <p:pic>
        <p:nvPicPr>
          <p:cNvPr id="45" name="Image 13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68468" y="3039219"/>
            <a:ext cx="266700" cy="266700"/>
          </a:xfrm>
          <a:prstGeom prst="rect">
            <a:avLst/>
          </a:prstGeom>
        </p:spPr>
      </p:pic>
      <p:sp>
        <p:nvSpPr>
          <p:cNvPr id="46" name="Text 30"/>
          <p:cNvSpPr txBox="1"/>
          <p:nvPr/>
        </p:nvSpPr>
        <p:spPr>
          <a:xfrm>
            <a:off x="7363569" y="3091607"/>
            <a:ext cx="171599" cy="2143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23262B"/>
                </a:solidFill>
                <a:highlight>
                  <a:srgbClr val="C28A5A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٣</a:t>
            </a:r>
            <a:endParaRPr lang="en-US" sz="1050" dirty="0"/>
          </a:p>
        </p:txBody>
      </p:sp>
      <p:sp>
        <p:nvSpPr>
          <p:cNvPr id="47" name="Text 31"/>
          <p:cNvSpPr txBox="1"/>
          <p:nvPr/>
        </p:nvSpPr>
        <p:spPr>
          <a:xfrm>
            <a:off x="7649468" y="3072557"/>
            <a:ext cx="2009180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শেষ অক্ষর অপরিবর্তিত থাকে</a:t>
            </a:r>
            <a:endParaRPr lang="en-US" sz="1350" dirty="0"/>
          </a:p>
        </p:txBody>
      </p:sp>
      <p:pic>
        <p:nvPicPr>
          <p:cNvPr id="48" name="Image 14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30343" y="3677394"/>
            <a:ext cx="4647307" cy="712291"/>
          </a:xfrm>
          <a:prstGeom prst="rect">
            <a:avLst/>
          </a:prstGeom>
        </p:spPr>
      </p:pic>
      <p:sp>
        <p:nvSpPr>
          <p:cNvPr id="49" name="Text 32"/>
          <p:cNvSpPr txBox="1"/>
          <p:nvPr/>
        </p:nvSpPr>
        <p:spPr>
          <a:xfrm>
            <a:off x="7201793" y="3820269"/>
            <a:ext cx="4304407" cy="43606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55"/>
              </a:lnSpc>
              <a:buNone/>
            </a:pPr>
            <a:r>
              <a:rPr lang="en-US" sz="1350" b="1" dirty="0">
                <a:solidFill>
                  <a:srgbClr val="2326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معروف এ فاعل থাকে • مجهول এ نائب فاعل থাকে</a:t>
            </a:r>
            <a:endParaRPr lang="en-US" sz="1350" dirty="0"/>
          </a:p>
          <a:p>
            <a:pPr marL="0" indent="0" algn="ctr">
              <a:lnSpc>
                <a:spcPts val="1755"/>
              </a:lnSpc>
              <a:buNone/>
            </a:pPr>
            <a:r>
              <a:rPr lang="en-US" sz="1050" dirty="0">
                <a:solidFill>
                  <a:srgbClr val="2326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কর্তা অজানা, কর্ম প্রধান</a:t>
            </a:r>
            <a:endParaRPr lang="en-US" sz="1350" dirty="0"/>
          </a:p>
        </p:txBody>
      </p:sp>
      <p:pic>
        <p:nvPicPr>
          <p:cNvPr id="50" name="Image 15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30343" y="4542086"/>
            <a:ext cx="4647307" cy="428625"/>
          </a:xfrm>
          <a:prstGeom prst="rect">
            <a:avLst/>
          </a:prstGeom>
        </p:spPr>
      </p:pic>
      <p:sp>
        <p:nvSpPr>
          <p:cNvPr id="51" name="Text 33"/>
          <p:cNvSpPr txBox="1"/>
          <p:nvPr/>
        </p:nvSpPr>
        <p:spPr>
          <a:xfrm>
            <a:off x="7182743" y="4665911"/>
            <a:ext cx="4342507" cy="1905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125" dirty="0">
                <a:solidFill>
                  <a:srgbClr val="A7B0B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উদাহরণ: </a:t>
            </a:r>
            <a:r>
              <a:rPr lang="en-US" sz="1125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كُتِبَ الدرسُ</a:t>
            </a:r>
            <a:r>
              <a:rPr lang="en-US" sz="1125" dirty="0">
                <a:solidFill>
                  <a:srgbClr val="A7B0B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পাঠটি লেখা হলো</a:t>
            </a:r>
            <a:endParaRPr lang="en-US" sz="11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2326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419100"/>
            <a:ext cx="11125200" cy="47997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780"/>
              </a:lnSpc>
              <a:buNone/>
            </a:pPr>
            <a:r>
              <a:rPr lang="en-US" sz="3600" b="1" kern="0" spc="-72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সিগাহ চেনার ৩টি জাদুর সূত্র </a:t>
            </a:r>
            <a:r>
              <a:rPr lang="en-US" sz="1650" b="1" kern="0" spc="-72" dirty="0">
                <a:solidFill>
                  <a:srgbClr val="C28A5A"/>
                </a:solidFill>
                <a:highlight>
                  <a:srgbClr val="C28B59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পরীক্ষায় ১০০% কমন</a:t>
            </a:r>
            <a:endParaRPr lang="en-US" sz="36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070521"/>
            <a:ext cx="5972175" cy="5497562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25" y="1342727"/>
            <a:ext cx="5648325" cy="4953000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2275" y="1070521"/>
            <a:ext cx="4886325" cy="1499146"/>
          </a:xfrm>
          <a:prstGeom prst="rect">
            <a:avLst/>
          </a:prstGeom>
        </p:spPr>
      </p:pic>
      <p:pic>
        <p:nvPicPr>
          <p:cNvPr id="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91350" y="1270546"/>
            <a:ext cx="323850" cy="323850"/>
          </a:xfrm>
          <a:prstGeom prst="rect">
            <a:avLst/>
          </a:prstGeom>
        </p:spPr>
      </p:pic>
      <p:sp>
        <p:nvSpPr>
          <p:cNvPr id="7" name="Text 1"/>
          <p:cNvSpPr txBox="1"/>
          <p:nvPr/>
        </p:nvSpPr>
        <p:spPr>
          <a:xfrm>
            <a:off x="7108031" y="1337221"/>
            <a:ext cx="207169" cy="2571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326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১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429500" y="1306711"/>
            <a:ext cx="1943249" cy="25137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b="1" kern="0" spc="-16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শেষ দেখো — WA চেনো</a:t>
            </a:r>
            <a:endParaRPr lang="en-US" sz="1650" dirty="0"/>
          </a:p>
        </p:txBody>
      </p:sp>
      <p:sp>
        <p:nvSpPr>
          <p:cNvPr id="9" name="Text 3"/>
          <p:cNvSpPr txBox="1"/>
          <p:nvPr/>
        </p:nvSpPr>
        <p:spPr>
          <a:xfrm>
            <a:off x="6991350" y="1680121"/>
            <a:ext cx="4448175" cy="20374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E8E6E2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শেষে </a:t>
            </a:r>
            <a:r>
              <a:rPr lang="en-US" sz="1200" b="1" dirty="0">
                <a:solidFill>
                  <a:srgbClr val="E8E6E2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وا</a:t>
            </a:r>
            <a:r>
              <a:rPr lang="en-US" sz="1200" dirty="0">
                <a:solidFill>
                  <a:srgbClr val="E8E6E2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থাকলে جمع مذكر غائب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991350" y="2036266"/>
            <a:ext cx="4448175" cy="3333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925"/>
              </a:lnSpc>
              <a:spcBef>
                <a:spcPts val="300"/>
              </a:spcBef>
              <a:buNone/>
            </a:pPr>
            <a:r>
              <a:rPr lang="en-US" sz="1950" b="1" dirty="0">
                <a:solidFill>
                  <a:srgbClr val="F5B7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نَصَرُوا — তারা সব পুরুষ</a:t>
            </a:r>
            <a:endParaRPr lang="en-US" sz="195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72275" y="2722066"/>
            <a:ext cx="4886325" cy="1499146"/>
          </a:xfrm>
          <a:prstGeom prst="rect">
            <a:avLst/>
          </a:prstGeom>
        </p:spPr>
      </p:pic>
      <p:pic>
        <p:nvPicPr>
          <p:cNvPr id="12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91350" y="2922091"/>
            <a:ext cx="323850" cy="323850"/>
          </a:xfrm>
          <a:prstGeom prst="rect">
            <a:avLst/>
          </a:prstGeom>
        </p:spPr>
      </p:pic>
      <p:sp>
        <p:nvSpPr>
          <p:cNvPr id="13" name="Text 5"/>
          <p:cNvSpPr txBox="1"/>
          <p:nvPr/>
        </p:nvSpPr>
        <p:spPr>
          <a:xfrm>
            <a:off x="7108031" y="2988766"/>
            <a:ext cx="207169" cy="2571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২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7429500" y="2958257"/>
            <a:ext cx="1824335" cy="25137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b="1" kern="0" spc="-16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ت দেখো — লিঙ্গ চেনো</a:t>
            </a:r>
            <a:endParaRPr lang="en-US" sz="1650" dirty="0"/>
          </a:p>
        </p:txBody>
      </p:sp>
      <p:sp>
        <p:nvSpPr>
          <p:cNvPr id="15" name="Text 7"/>
          <p:cNvSpPr txBox="1"/>
          <p:nvPr/>
        </p:nvSpPr>
        <p:spPr>
          <a:xfrm>
            <a:off x="6991350" y="3331666"/>
            <a:ext cx="4448175" cy="20374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E8E6E2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تْ</a:t>
            </a:r>
            <a:r>
              <a:rPr lang="en-US" sz="1200" dirty="0">
                <a:solidFill>
                  <a:srgbClr val="E8E6E2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সাকিন = مؤنث غائبة | </a:t>
            </a:r>
            <a:r>
              <a:rPr lang="en-US" sz="1200" b="1" dirty="0">
                <a:solidFill>
                  <a:srgbClr val="E8E6E2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تَ/تِ</a:t>
            </a:r>
            <a:r>
              <a:rPr lang="en-US" sz="1200" dirty="0">
                <a:solidFill>
                  <a:srgbClr val="E8E6E2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= حاضر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6991350" y="3687812"/>
            <a:ext cx="4448175" cy="3333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925"/>
              </a:lnSpc>
              <a:spcBef>
                <a:spcPts val="300"/>
              </a:spcBef>
              <a:buNone/>
            </a:pPr>
            <a:r>
              <a:rPr lang="en-US" sz="1950" b="1" dirty="0">
                <a:solidFill>
                  <a:srgbClr val="FF7AB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نَصَرَتْ vs نَصَرْتَ</a:t>
            </a:r>
            <a:endParaRPr lang="en-US" sz="1950" dirty="0"/>
          </a:p>
        </p:txBody>
      </p:sp>
      <p:pic>
        <p:nvPicPr>
          <p:cNvPr id="17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72275" y="4373612"/>
            <a:ext cx="4886325" cy="1499146"/>
          </a:xfrm>
          <a:prstGeom prst="rect">
            <a:avLst/>
          </a:prstGeom>
        </p:spPr>
      </p:pic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91350" y="4573637"/>
            <a:ext cx="323850" cy="323850"/>
          </a:xfrm>
          <a:prstGeom prst="rect">
            <a:avLst/>
          </a:prstGeom>
        </p:spPr>
      </p:pic>
      <p:sp>
        <p:nvSpPr>
          <p:cNvPr id="19" name="Text 9"/>
          <p:cNvSpPr txBox="1"/>
          <p:nvPr/>
        </p:nvSpPr>
        <p:spPr>
          <a:xfrm>
            <a:off x="7108031" y="4640312"/>
            <a:ext cx="207169" cy="2571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৩</a:t>
            </a:r>
            <a:endParaRPr lang="en-US" sz="1200" dirty="0"/>
          </a:p>
        </p:txBody>
      </p:sp>
      <p:sp>
        <p:nvSpPr>
          <p:cNvPr id="20" name="Text 10"/>
          <p:cNvSpPr txBox="1"/>
          <p:nvPr/>
        </p:nvSpPr>
        <p:spPr>
          <a:xfrm>
            <a:off x="7429500" y="4609802"/>
            <a:ext cx="1989088" cy="25137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80"/>
              </a:lnSpc>
              <a:buNone/>
            </a:pPr>
            <a:r>
              <a:rPr lang="en-US" sz="1650" b="1" kern="0" spc="-16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সংখ্যা বোঝো — ১/২/বহু</a:t>
            </a:r>
            <a:endParaRPr lang="en-US" sz="1650" dirty="0"/>
          </a:p>
        </p:txBody>
      </p:sp>
      <p:sp>
        <p:nvSpPr>
          <p:cNvPr id="21" name="Text 11"/>
          <p:cNvSpPr txBox="1"/>
          <p:nvPr/>
        </p:nvSpPr>
        <p:spPr>
          <a:xfrm>
            <a:off x="6991350" y="4983212"/>
            <a:ext cx="4448175" cy="20374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E8E6E2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ا</a:t>
            </a:r>
            <a:r>
              <a:rPr lang="en-US" sz="1200" dirty="0">
                <a:solidFill>
                  <a:srgbClr val="E8E6E2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= ২ জন | </a:t>
            </a:r>
            <a:r>
              <a:rPr lang="en-US" sz="1200" b="1" dirty="0">
                <a:solidFill>
                  <a:srgbClr val="E8E6E2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وا</a:t>
            </a:r>
            <a:r>
              <a:rPr lang="en-US" sz="1200" dirty="0">
                <a:solidFill>
                  <a:srgbClr val="E8E6E2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= বহু পুরুষ | </a:t>
            </a:r>
            <a:r>
              <a:rPr lang="en-US" sz="1200" b="1" dirty="0">
                <a:solidFill>
                  <a:srgbClr val="E8E6E2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نَ</a:t>
            </a:r>
            <a:r>
              <a:rPr lang="en-US" sz="1200" dirty="0">
                <a:solidFill>
                  <a:srgbClr val="E8E6E2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= বহু মহিলা</a:t>
            </a:r>
            <a:endParaRPr lang="en-US" sz="1200" dirty="0"/>
          </a:p>
        </p:txBody>
      </p:sp>
      <p:sp>
        <p:nvSpPr>
          <p:cNvPr id="22" name="Text 12"/>
          <p:cNvSpPr txBox="1"/>
          <p:nvPr/>
        </p:nvSpPr>
        <p:spPr>
          <a:xfrm>
            <a:off x="6991350" y="5339358"/>
            <a:ext cx="4448175" cy="3333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925"/>
              </a:lnSpc>
              <a:spcBef>
                <a:spcPts val="300"/>
              </a:spcBef>
              <a:buNone/>
            </a:pPr>
            <a:r>
              <a:rPr lang="en-US" sz="1950" b="1" dirty="0">
                <a:solidFill>
                  <a:srgbClr val="A99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نَصَرَا • نَصَرُوا • نَصَرْنَ</a:t>
            </a:r>
            <a:endParaRPr lang="en-US" sz="1950" dirty="0"/>
          </a:p>
        </p:txBody>
      </p:sp>
      <p:pic>
        <p:nvPicPr>
          <p:cNvPr id="23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72275" y="6082308"/>
            <a:ext cx="4886325" cy="485775"/>
          </a:xfrm>
          <a:prstGeom prst="rect">
            <a:avLst/>
          </a:prstGeom>
        </p:spPr>
      </p:pic>
      <p:sp>
        <p:nvSpPr>
          <p:cNvPr id="24" name="Text 13"/>
          <p:cNvSpPr txBox="1"/>
          <p:nvPr/>
        </p:nvSpPr>
        <p:spPr>
          <a:xfrm>
            <a:off x="6924675" y="6225183"/>
            <a:ext cx="4581376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25"/>
              </a:lnSpc>
              <a:spcBef>
                <a:spcPts val="450"/>
              </a:spcBef>
              <a:buNone/>
            </a:pPr>
            <a:r>
              <a:rPr lang="en-US" sz="1350" b="1" dirty="0">
                <a:solidFill>
                  <a:srgbClr val="2326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ফর্মুলা: Ending + Number + Person = সিগাহ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326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419100"/>
            <a:ext cx="11125051" cy="47997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780"/>
              </a:lnSpc>
              <a:buNone/>
            </a:pPr>
            <a:r>
              <a:rPr lang="en-US" sz="3600" b="1" kern="0" spc="-72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অনুশীলন — </a:t>
            </a:r>
            <a:r>
              <a:rPr lang="en-US" sz="3600" b="1" kern="0" spc="-72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৩টি فعل দিয়ে</a:t>
            </a:r>
            <a:r>
              <a:rPr lang="en-US" sz="3600" b="1" kern="0" spc="-72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 • كَتَبَ، ذَهَبَ، فَتَحَ</a:t>
            </a:r>
            <a:endParaRPr lang="en-US" sz="36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070521"/>
            <a:ext cx="6297811" cy="87630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52475" y="1251496"/>
            <a:ext cx="1497360" cy="2667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100"/>
              </a:lnSpc>
              <a:buNone/>
            </a:pPr>
            <a:r>
              <a:rPr lang="en-US" sz="2100" b="1" dirty="0">
                <a:solidFill>
                  <a:srgbClr val="1E2A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كَتَبَ</a:t>
            </a:r>
            <a:endParaRPr lang="en-US" sz="2100" dirty="0"/>
          </a:p>
        </p:txBody>
      </p:sp>
      <p:sp>
        <p:nvSpPr>
          <p:cNvPr id="5" name="Text 2"/>
          <p:cNvSpPr txBox="1"/>
          <p:nvPr/>
        </p:nvSpPr>
        <p:spPr>
          <a:xfrm>
            <a:off x="752475" y="1556296"/>
            <a:ext cx="1497360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spcBef>
                <a:spcPts val="150"/>
              </a:spcBef>
              <a:buNone/>
            </a:pPr>
            <a:r>
              <a:rPr lang="en-US" sz="1200" dirty="0">
                <a:solidFill>
                  <a:srgbClr val="1E2A3A">
                    <a:alpha val="8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লেখা — same pattern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320754" y="1273522"/>
            <a:ext cx="1291382" cy="470297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852"/>
              </a:lnSpc>
              <a:buNone/>
            </a:pPr>
            <a:r>
              <a:rPr lang="en-US" sz="1425" dirty="0">
                <a:solidFill>
                  <a:srgbClr val="1E2A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كَتَبَ، كَتَبَا،</a:t>
            </a:r>
            <a:endParaRPr lang="en-US" sz="1425" dirty="0"/>
          </a:p>
          <a:p>
            <a:pPr marL="0" indent="0" algn="r">
              <a:lnSpc>
                <a:spcPts val="1852"/>
              </a:lnSpc>
              <a:buNone/>
            </a:pPr>
            <a:r>
              <a:rPr lang="en-US" sz="1425" dirty="0">
                <a:solidFill>
                  <a:srgbClr val="1E2A3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كَتَبُوا، كَتَبَتْ، كَتَبْنَ</a:t>
            </a:r>
            <a:endParaRPr lang="en-US" sz="1425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2080171"/>
            <a:ext cx="6297811" cy="87630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752475" y="2261146"/>
            <a:ext cx="1014710" cy="2667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100"/>
              </a:lnSpc>
              <a:buNone/>
            </a:pPr>
            <a:r>
              <a:rPr lang="en-US" sz="2100" b="1" dirty="0">
                <a:solidFill>
                  <a:srgbClr val="2E26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ذَهَبَ</a:t>
            </a:r>
            <a:endParaRPr lang="en-US" sz="2100" dirty="0"/>
          </a:p>
        </p:txBody>
      </p:sp>
      <p:sp>
        <p:nvSpPr>
          <p:cNvPr id="9" name="Text 5"/>
          <p:cNvSpPr txBox="1"/>
          <p:nvPr/>
        </p:nvSpPr>
        <p:spPr>
          <a:xfrm>
            <a:off x="752475" y="2565946"/>
            <a:ext cx="1014710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spcBef>
                <a:spcPts val="150"/>
              </a:spcBef>
              <a:buNone/>
            </a:pPr>
            <a:r>
              <a:rPr lang="en-US" sz="1200" dirty="0">
                <a:solidFill>
                  <a:srgbClr val="2E2610">
                    <a:alpha val="8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যাওয়া — অতীত</a:t>
            </a:r>
            <a:endParaRPr lang="en-US" sz="1200" dirty="0"/>
          </a:p>
        </p:txBody>
      </p:sp>
      <p:sp>
        <p:nvSpPr>
          <p:cNvPr id="10" name="Text 6"/>
          <p:cNvSpPr txBox="1"/>
          <p:nvPr/>
        </p:nvSpPr>
        <p:spPr>
          <a:xfrm>
            <a:off x="4708475" y="2283172"/>
            <a:ext cx="1903661" cy="470297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852"/>
              </a:lnSpc>
              <a:buNone/>
            </a:pPr>
            <a:r>
              <a:rPr lang="en-US" sz="1425" dirty="0">
                <a:solidFill>
                  <a:srgbClr val="2E26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ذَهَبَ — সে গেল</a:t>
            </a:r>
            <a:endParaRPr lang="en-US" sz="1425" dirty="0"/>
          </a:p>
          <a:p>
            <a:pPr marL="0" indent="0" algn="r">
              <a:lnSpc>
                <a:spcPts val="1852"/>
              </a:lnSpc>
              <a:buNone/>
            </a:pPr>
            <a:r>
              <a:rPr lang="en-US" sz="1425" dirty="0">
                <a:solidFill>
                  <a:srgbClr val="2E261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ذَهَبَتْ — সে (মহিলা) গেল</a:t>
            </a:r>
            <a:endParaRPr lang="en-US" sz="1425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3089821"/>
            <a:ext cx="6297811" cy="87630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752475" y="3270796"/>
            <a:ext cx="981670" cy="2667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100"/>
              </a:lnSpc>
              <a:buNone/>
            </a:pPr>
            <a:r>
              <a:rPr lang="en-US" sz="2100" b="1" dirty="0">
                <a:solidFill>
                  <a:srgbClr val="1A2E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فَتَحَ</a:t>
            </a:r>
            <a:endParaRPr lang="en-US" sz="2100" dirty="0"/>
          </a:p>
        </p:txBody>
      </p:sp>
      <p:sp>
        <p:nvSpPr>
          <p:cNvPr id="13" name="Text 8"/>
          <p:cNvSpPr txBox="1"/>
          <p:nvPr/>
        </p:nvSpPr>
        <p:spPr>
          <a:xfrm>
            <a:off x="752475" y="3575596"/>
            <a:ext cx="981670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spcBef>
                <a:spcPts val="150"/>
              </a:spcBef>
              <a:buNone/>
            </a:pPr>
            <a:r>
              <a:rPr lang="en-US" sz="1200" dirty="0">
                <a:solidFill>
                  <a:srgbClr val="1A2E1A">
                    <a:alpha val="8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খোলা — অতীত</a:t>
            </a:r>
            <a:endParaRPr lang="en-US" sz="1200" dirty="0"/>
          </a:p>
        </p:txBody>
      </p:sp>
      <p:sp>
        <p:nvSpPr>
          <p:cNvPr id="14" name="Text 9"/>
          <p:cNvSpPr txBox="1"/>
          <p:nvPr/>
        </p:nvSpPr>
        <p:spPr>
          <a:xfrm>
            <a:off x="4870549" y="3292822"/>
            <a:ext cx="1741587" cy="470297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852"/>
              </a:lnSpc>
              <a:buNone/>
            </a:pPr>
            <a:r>
              <a:rPr lang="en-US" sz="1425" dirty="0">
                <a:solidFill>
                  <a:srgbClr val="1A2E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فَتَحْتُ — আমি খুললাম</a:t>
            </a:r>
            <a:endParaRPr lang="en-US" sz="1425" dirty="0"/>
          </a:p>
          <a:p>
            <a:pPr marL="0" indent="0" algn="r">
              <a:lnSpc>
                <a:spcPts val="1852"/>
              </a:lnSpc>
              <a:buNone/>
            </a:pPr>
            <a:r>
              <a:rPr lang="en-US" sz="1425" dirty="0">
                <a:solidFill>
                  <a:srgbClr val="1A2E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فَتَحْنَا — আমরা খুললাম</a:t>
            </a:r>
            <a:endParaRPr lang="en-US" sz="1425" dirty="0"/>
          </a:p>
        </p:txBody>
      </p:sp>
      <p:sp>
        <p:nvSpPr>
          <p:cNvPr id="15" name="Text 10"/>
          <p:cNvSpPr txBox="1"/>
          <p:nvPr/>
        </p:nvSpPr>
        <p:spPr>
          <a:xfrm>
            <a:off x="609600" y="4118521"/>
            <a:ext cx="6221611" cy="1809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050" dirty="0">
                <a:solidFill>
                  <a:srgbClr val="A7B0B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নিয়ম একই: শেষের চিহ্ন দেখে সিগাহ • নَصَرَا = ا = দুজন</a:t>
            </a:r>
            <a:endParaRPr lang="en-US" sz="1050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97911" y="1070521"/>
            <a:ext cx="4560540" cy="2446734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7316986" y="1289596"/>
            <a:ext cx="4122390" cy="19704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2"/>
              </a:lnSpc>
              <a:spcAft>
                <a:spcPts val="900"/>
              </a:spcAft>
              <a:buNone/>
            </a:pPr>
            <a:r>
              <a:rPr lang="en-US" sz="1350" b="1" kern="0" spc="81" dirty="0">
                <a:solidFill>
                  <a:srgbClr val="C28A5A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নিজে করো — PRACTICE</a:t>
            </a:r>
            <a:endParaRPr lang="en-US" sz="1350" dirty="0"/>
          </a:p>
        </p:txBody>
      </p:sp>
      <p:sp>
        <p:nvSpPr>
          <p:cNvPr id="18" name="Text 12"/>
          <p:cNvSpPr txBox="1"/>
          <p:nvPr/>
        </p:nvSpPr>
        <p:spPr>
          <a:xfrm>
            <a:off x="7316986" y="1648569"/>
            <a:ext cx="4122390" cy="4381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3825"/>
              </a:lnSpc>
              <a:spcAft>
                <a:spcPts val="450"/>
              </a:spcAft>
              <a:buNone/>
            </a:pPr>
            <a:r>
              <a:rPr lang="en-US" sz="255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عَلِمَ = জানা</a:t>
            </a:r>
            <a:endParaRPr lang="en-US" sz="2550" dirty="0"/>
          </a:p>
        </p:txBody>
      </p:sp>
      <p:sp>
        <p:nvSpPr>
          <p:cNvPr id="19" name="Text 13"/>
          <p:cNvSpPr txBox="1"/>
          <p:nvPr/>
        </p:nvSpPr>
        <p:spPr>
          <a:xfrm>
            <a:off x="7487394" y="2153394"/>
            <a:ext cx="3951982" cy="22190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23"/>
              </a:lnSpc>
              <a:buNone/>
            </a:pPr>
            <a:r>
              <a:rPr lang="en-US" sz="1350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عَلِمَ দিয়ে ১৪ সিগাহ লেখো অর্থ সহ</a:t>
            </a:r>
            <a:endParaRPr lang="en-US" sz="1350" dirty="0"/>
          </a:p>
        </p:txBody>
      </p:sp>
      <p:sp>
        <p:nvSpPr>
          <p:cNvPr id="20" name="Text 14"/>
          <p:cNvSpPr txBox="1"/>
          <p:nvPr/>
        </p:nvSpPr>
        <p:spPr>
          <a:xfrm>
            <a:off x="7487394" y="2461022"/>
            <a:ext cx="3951982" cy="22190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23"/>
              </a:lnSpc>
              <a:buNone/>
            </a:pPr>
            <a:r>
              <a:rPr lang="en-US" sz="1350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هو عَلِمَ — সে ১ পুরুষ জানল</a:t>
            </a:r>
            <a:endParaRPr lang="en-US" sz="1350" dirty="0"/>
          </a:p>
        </p:txBody>
      </p:sp>
      <p:sp>
        <p:nvSpPr>
          <p:cNvPr id="21" name="Text 15"/>
          <p:cNvSpPr txBox="1"/>
          <p:nvPr/>
        </p:nvSpPr>
        <p:spPr>
          <a:xfrm>
            <a:off x="7487394" y="2768650"/>
            <a:ext cx="3951982" cy="22190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23"/>
              </a:lnSpc>
              <a:buNone/>
            </a:pPr>
            <a:r>
              <a:rPr lang="en-US" sz="1350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هي عَلِمَتْ — সে ১ মহিলা জানল</a:t>
            </a:r>
            <a:endParaRPr lang="en-US" sz="1350" dirty="0"/>
          </a:p>
        </p:txBody>
      </p:sp>
      <p:sp>
        <p:nvSpPr>
          <p:cNvPr id="22" name="Text 16"/>
          <p:cNvSpPr txBox="1"/>
          <p:nvPr/>
        </p:nvSpPr>
        <p:spPr>
          <a:xfrm>
            <a:off x="7487394" y="3076277"/>
            <a:ext cx="3951982" cy="22190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23"/>
              </a:lnSpc>
              <a:buNone/>
            </a:pPr>
            <a:r>
              <a:rPr lang="en-US" sz="1350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نحن عَلِمْنَا — আমরা জানলাম</a:t>
            </a:r>
            <a:endParaRPr lang="en-US" sz="1350" dirty="0"/>
          </a:p>
        </p:txBody>
      </p:sp>
      <p:sp>
        <p:nvSpPr>
          <p:cNvPr id="23" name="Shape 17"/>
          <p:cNvSpPr/>
          <p:nvPr/>
        </p:nvSpPr>
        <p:spPr>
          <a:xfrm>
            <a:off x="7096125" y="3667125"/>
            <a:ext cx="4562475" cy="828675"/>
          </a:xfrm>
          <a:prstGeom prst="roundRect">
            <a:avLst>
              <a:gd name="adj" fmla="val 18391"/>
            </a:avLst>
          </a:prstGeom>
          <a:solidFill>
            <a:srgbClr val="C28A5A"/>
          </a:solidFill>
          <a:ln/>
        </p:spPr>
      </p:sp>
      <p:sp>
        <p:nvSpPr>
          <p:cNvPr id="24" name="Text 18"/>
          <p:cNvSpPr txBox="1"/>
          <p:nvPr/>
        </p:nvSpPr>
        <p:spPr>
          <a:xfrm>
            <a:off x="7307461" y="3841105"/>
            <a:ext cx="4141440" cy="18276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40"/>
              </a:lnSpc>
              <a:spcAft>
                <a:spcPts val="450"/>
              </a:spcAft>
              <a:buNone/>
            </a:pPr>
            <a:r>
              <a:rPr lang="en-US" sz="1200" b="1" kern="0" spc="-12" dirty="0">
                <a:solidFill>
                  <a:srgbClr val="23262B">
                    <a:alpha val="80000"/>
                  </a:srgbClr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ক্লাস টিপস</a:t>
            </a:r>
            <a:endParaRPr lang="en-US" sz="1200" dirty="0"/>
          </a:p>
        </p:txBody>
      </p:sp>
      <p:sp>
        <p:nvSpPr>
          <p:cNvPr id="25" name="Text 19"/>
          <p:cNvSpPr txBox="1"/>
          <p:nvPr/>
        </p:nvSpPr>
        <p:spPr>
          <a:xfrm>
            <a:off x="7307461" y="4090541"/>
            <a:ext cx="4141440" cy="2381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প্রতিদিন ৫ বার: نَصَرَ نَصَرَا نَصَرُوا — মুখস্থ হবে!</a:t>
            </a:r>
            <a:endParaRPr lang="en-US" sz="1500" dirty="0"/>
          </a:p>
        </p:txBody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97911" y="4652516"/>
            <a:ext cx="1456581" cy="60960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7240786" y="4776341"/>
            <a:ext cx="1170831" cy="3810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F8AB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كَتَبَ</a:t>
            </a:r>
            <a:endParaRPr lang="en-US" sz="1050" dirty="0"/>
          </a:p>
          <a:p>
            <a:pPr marL="0" indent="0" algn="ctr">
              <a:lnSpc>
                <a:spcPts val="1575"/>
              </a:lnSpc>
              <a:buNone/>
            </a:pPr>
            <a:r>
              <a:rPr lang="en-US" sz="1050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লেখা</a:t>
            </a:r>
            <a:endParaRPr lang="en-US" sz="1050" dirty="0"/>
          </a:p>
        </p:txBody>
      </p:sp>
      <p:pic>
        <p:nvPicPr>
          <p:cNvPr id="28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49742" y="4652516"/>
            <a:ext cx="1456730" cy="609600"/>
          </a:xfrm>
          <a:prstGeom prst="rect">
            <a:avLst/>
          </a:prstGeom>
        </p:spPr>
      </p:pic>
      <p:sp>
        <p:nvSpPr>
          <p:cNvPr id="29" name="Text 21"/>
          <p:cNvSpPr txBox="1"/>
          <p:nvPr/>
        </p:nvSpPr>
        <p:spPr>
          <a:xfrm>
            <a:off x="8792617" y="4776341"/>
            <a:ext cx="1170980" cy="3810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F5B7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ذَهَبَ</a:t>
            </a:r>
            <a:endParaRPr lang="en-US" sz="1050" dirty="0"/>
          </a:p>
          <a:p>
            <a:pPr marL="0" indent="0" algn="ctr">
              <a:lnSpc>
                <a:spcPts val="1575"/>
              </a:lnSpc>
              <a:buNone/>
            </a:pPr>
            <a:r>
              <a:rPr lang="en-US" sz="1050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যাওয়া</a:t>
            </a:r>
            <a:endParaRPr lang="en-US" sz="1050" dirty="0"/>
          </a:p>
        </p:txBody>
      </p:sp>
      <p:pic>
        <p:nvPicPr>
          <p:cNvPr id="30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01721" y="4652516"/>
            <a:ext cx="1456730" cy="609600"/>
          </a:xfrm>
          <a:prstGeom prst="rect">
            <a:avLst/>
          </a:prstGeom>
        </p:spPr>
      </p:pic>
      <p:sp>
        <p:nvSpPr>
          <p:cNvPr id="31" name="Text 22"/>
          <p:cNvSpPr txBox="1"/>
          <p:nvPr/>
        </p:nvSpPr>
        <p:spPr>
          <a:xfrm>
            <a:off x="10344596" y="4776341"/>
            <a:ext cx="1170980" cy="3810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75"/>
              </a:lnSpc>
              <a:buNone/>
            </a:pPr>
            <a:r>
              <a:rPr lang="en-US" sz="1050" b="1" dirty="0">
                <a:solidFill>
                  <a:srgbClr val="A99C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فَتَحَ</a:t>
            </a:r>
            <a:endParaRPr lang="en-US" sz="1050" dirty="0"/>
          </a:p>
          <a:p>
            <a:pPr marL="0" indent="0" algn="ctr">
              <a:lnSpc>
                <a:spcPts val="1575"/>
              </a:lnSpc>
              <a:buNone/>
            </a:pPr>
            <a:r>
              <a:rPr lang="en-US" sz="1050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খোলা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2326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419100"/>
            <a:ext cx="11125200" cy="509587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938"/>
              </a:lnSpc>
              <a:buNone/>
            </a:pPr>
            <a:r>
              <a:rPr lang="en-US" sz="3750" b="1" kern="0" spc="-75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মনে রাখার কৌশল — </a:t>
            </a:r>
            <a:r>
              <a:rPr lang="en-US" sz="3750" b="1" kern="0" spc="-75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ছন্দে ছন্দে</a:t>
            </a:r>
            <a:endParaRPr lang="en-US" sz="37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1119188"/>
            <a:ext cx="11125200" cy="624780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1288703"/>
            <a:ext cx="475208" cy="285750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895350" y="1355378"/>
            <a:ext cx="208508" cy="1619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b="1" kern="0" spc="108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ছন্দ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722959" y="1271588"/>
            <a:ext cx="3737521" cy="31998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520"/>
              </a:lnSpc>
              <a:buNone/>
            </a:pPr>
            <a:r>
              <a:rPr lang="en-US" sz="2100" b="1" kern="0" spc="42" dirty="0">
                <a:solidFill>
                  <a:srgbClr val="2326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نَصَرَ نَصَرَا نَصَرُوا نَصَرَتْ نَصَرَتَا نَصَرْنَ</a:t>
            </a:r>
            <a:endParaRPr lang="en-US" sz="2100" dirty="0"/>
          </a:p>
        </p:txBody>
      </p:sp>
      <p:sp>
        <p:nvSpPr>
          <p:cNvPr id="7" name="Text 3"/>
          <p:cNvSpPr txBox="1"/>
          <p:nvPr/>
        </p:nvSpPr>
        <p:spPr>
          <a:xfrm>
            <a:off x="7946082" y="1331565"/>
            <a:ext cx="3483918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3262B">
                    <a:alpha val="8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নাসারা নাসারা নাসারু • নাসারাত নাসারাতা নাসারনা</a:t>
            </a:r>
            <a:endParaRPr lang="en-US" sz="13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1934468"/>
            <a:ext cx="3594050" cy="3828157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525" y="2153543"/>
            <a:ext cx="361950" cy="361950"/>
          </a:xfrm>
          <a:prstGeom prst="rect">
            <a:avLst/>
          </a:prstGeom>
        </p:spPr>
      </p:pic>
      <p:sp>
        <p:nvSpPr>
          <p:cNvPr id="10" name="Text 4"/>
          <p:cNvSpPr txBox="1"/>
          <p:nvPr/>
        </p:nvSpPr>
        <p:spPr>
          <a:xfrm>
            <a:off x="774799" y="2220218"/>
            <a:ext cx="358676" cy="2952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0F213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مذكر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771525" y="2610743"/>
            <a:ext cx="3117800" cy="23038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15"/>
              </a:lnSpc>
              <a:buNone/>
            </a:pPr>
            <a:r>
              <a:rPr lang="en-US" sz="1650" b="1" kern="0" spc="-25" dirty="0">
                <a:solidFill>
                  <a:srgbClr val="7EB8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নীল = مذكر = পুরুষ</a:t>
            </a:r>
            <a:endParaRPr lang="en-US" sz="1650" dirty="0"/>
          </a:p>
        </p:txBody>
      </p:sp>
      <p:sp>
        <p:nvSpPr>
          <p:cNvPr id="12" name="Text 6"/>
          <p:cNvSpPr txBox="1"/>
          <p:nvPr/>
        </p:nvSpPr>
        <p:spPr>
          <a:xfrm>
            <a:off x="771525" y="2955429"/>
            <a:ext cx="3117800" cy="460772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হুয়া — কোনো চিহ্ন নাই — একা </a:t>
            </a:r>
            <a:endParaRPr lang="en-US" sz="1350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هو = نَصَرَ</a:t>
            </a:r>
            <a:endParaRPr lang="en-US" sz="135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1525" y="5105400"/>
            <a:ext cx="3117800" cy="438150"/>
          </a:xfrm>
          <a:prstGeom prst="rect">
            <a:avLst/>
          </a:prstGeom>
        </p:spPr>
      </p:pic>
      <p:sp>
        <p:nvSpPr>
          <p:cNvPr id="14" name="Text 7"/>
          <p:cNvSpPr txBox="1"/>
          <p:nvPr/>
        </p:nvSpPr>
        <p:spPr>
          <a:xfrm>
            <a:off x="914400" y="5229225"/>
            <a:ext cx="2832050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spcBef>
                <a:spcPts val="12551"/>
              </a:spcBef>
              <a:buNone/>
            </a:pPr>
            <a:r>
              <a:rPr lang="en-US" sz="1200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ট্রিক: চিহ্ন নাই → এক পুরুষ → هو</a:t>
            </a:r>
            <a:endParaRPr lang="en-US" sz="1200" dirty="0"/>
          </a:p>
        </p:txBody>
      </p:sp>
      <p:pic>
        <p:nvPicPr>
          <p:cNvPr id="15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98900" y="1934468"/>
            <a:ext cx="3594050" cy="3828157"/>
          </a:xfrm>
          <a:prstGeom prst="rect">
            <a:avLst/>
          </a:prstGeom>
        </p:spPr>
      </p:pic>
      <p:pic>
        <p:nvPicPr>
          <p:cNvPr id="16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37025" y="2153543"/>
            <a:ext cx="361950" cy="361950"/>
          </a:xfrm>
          <a:prstGeom prst="rect">
            <a:avLst/>
          </a:prstGeom>
        </p:spPr>
      </p:pic>
      <p:sp>
        <p:nvSpPr>
          <p:cNvPr id="17" name="Text 8"/>
          <p:cNvSpPr txBox="1"/>
          <p:nvPr/>
        </p:nvSpPr>
        <p:spPr>
          <a:xfrm>
            <a:off x="4537025" y="2220218"/>
            <a:ext cx="361950" cy="2952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3A102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مؤنث</a:t>
            </a:r>
            <a:endParaRPr lang="en-US" sz="1500" dirty="0"/>
          </a:p>
        </p:txBody>
      </p:sp>
      <p:sp>
        <p:nvSpPr>
          <p:cNvPr id="18" name="Text 9"/>
          <p:cNvSpPr txBox="1"/>
          <p:nvPr/>
        </p:nvSpPr>
        <p:spPr>
          <a:xfrm>
            <a:off x="4537025" y="2610743"/>
            <a:ext cx="3117800" cy="23038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15"/>
              </a:lnSpc>
              <a:buNone/>
            </a:pPr>
            <a:r>
              <a:rPr lang="en-US" sz="1650" b="1" kern="0" spc="-25" dirty="0">
                <a:solidFill>
                  <a:srgbClr val="FF8AB5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গোলাপি = مؤنث = মহিলা</a:t>
            </a:r>
            <a:endParaRPr lang="en-US" sz="1650" dirty="0"/>
          </a:p>
        </p:txBody>
      </p:sp>
      <p:sp>
        <p:nvSpPr>
          <p:cNvPr id="19" name="Text 10"/>
          <p:cNvSpPr txBox="1"/>
          <p:nvPr/>
        </p:nvSpPr>
        <p:spPr>
          <a:xfrm>
            <a:off x="4537025" y="2955429"/>
            <a:ext cx="3117800" cy="460772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হুন্না — নূনে তাশদীদ — সব মহিলা</a:t>
            </a:r>
            <a:endParaRPr lang="en-US" sz="1350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هن = نَصَرْنَ</a:t>
            </a:r>
            <a:endParaRPr lang="en-US" sz="1350" dirty="0"/>
          </a:p>
        </p:txBody>
      </p:sp>
      <p:pic>
        <p:nvPicPr>
          <p:cNvPr id="20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37025" y="5105400"/>
            <a:ext cx="3117800" cy="438150"/>
          </a:xfrm>
          <a:prstGeom prst="rect">
            <a:avLst/>
          </a:prstGeom>
        </p:spPr>
      </p:pic>
      <p:sp>
        <p:nvSpPr>
          <p:cNvPr id="21" name="Text 11"/>
          <p:cNvSpPr txBox="1"/>
          <p:nvPr/>
        </p:nvSpPr>
        <p:spPr>
          <a:xfrm>
            <a:off x="4679900" y="5229225"/>
            <a:ext cx="2832050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spcBef>
                <a:spcPts val="12551"/>
              </a:spcBef>
              <a:buNone/>
            </a:pPr>
            <a:r>
              <a:rPr lang="en-US" sz="1200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ট্রিক: تْ = এক মহিলা, نَ = সব মহিলা</a:t>
            </a:r>
            <a:endParaRPr lang="en-US" sz="1200" dirty="0"/>
          </a:p>
        </p:txBody>
      </p:sp>
      <p:pic>
        <p:nvPicPr>
          <p:cNvPr id="22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64401" y="1934468"/>
            <a:ext cx="3594199" cy="3828157"/>
          </a:xfrm>
          <a:prstGeom prst="rect">
            <a:avLst/>
          </a:prstGeom>
        </p:spPr>
      </p:pic>
      <p:pic>
        <p:nvPicPr>
          <p:cNvPr id="23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02526" y="2153543"/>
            <a:ext cx="361950" cy="361950"/>
          </a:xfrm>
          <a:prstGeom prst="rect">
            <a:avLst/>
          </a:prstGeom>
        </p:spPr>
      </p:pic>
      <p:sp>
        <p:nvSpPr>
          <p:cNvPr id="24" name="Text 12"/>
          <p:cNvSpPr txBox="1"/>
          <p:nvPr/>
        </p:nvSpPr>
        <p:spPr>
          <a:xfrm>
            <a:off x="8321725" y="2220218"/>
            <a:ext cx="342751" cy="2952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500" b="1" dirty="0">
                <a:solidFill>
                  <a:srgbClr val="3A2A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جمع</a:t>
            </a:r>
            <a:endParaRPr lang="en-US" sz="1500" dirty="0"/>
          </a:p>
        </p:txBody>
      </p:sp>
      <p:sp>
        <p:nvSpPr>
          <p:cNvPr id="25" name="Text 13"/>
          <p:cNvSpPr txBox="1"/>
          <p:nvPr/>
        </p:nvSpPr>
        <p:spPr>
          <a:xfrm>
            <a:off x="8302526" y="2610743"/>
            <a:ext cx="3117949" cy="23038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15"/>
              </a:lnSpc>
              <a:buNone/>
            </a:pPr>
            <a:r>
              <a:rPr lang="en-US" sz="1650" b="1" kern="0" spc="-25" dirty="0">
                <a:solidFill>
                  <a:srgbClr val="F5C84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হলুদ = جمع = বহুবচন</a:t>
            </a:r>
            <a:endParaRPr lang="en-US" sz="1650" dirty="0"/>
          </a:p>
        </p:txBody>
      </p:sp>
      <p:sp>
        <p:nvSpPr>
          <p:cNvPr id="26" name="Text 14"/>
          <p:cNvSpPr txBox="1"/>
          <p:nvPr/>
        </p:nvSpPr>
        <p:spPr>
          <a:xfrm>
            <a:off x="8302526" y="2955429"/>
            <a:ext cx="3117949" cy="460772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وا দেখলেই বুঝবে বহু পুরুষ</a:t>
            </a:r>
            <a:endParaRPr lang="en-US" sz="1350" dirty="0"/>
          </a:p>
          <a:p>
            <a:pPr marL="0" indent="0" algn="l">
              <a:lnSpc>
                <a:spcPts val="1890"/>
              </a:lnSpc>
              <a:buNone/>
            </a:pPr>
            <a:r>
              <a:rPr lang="en-US" sz="1350" dirty="0">
                <a:solidFill>
                  <a:srgbClr val="58554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نَصَرُوا, نَصَرْتُمْ</a:t>
            </a:r>
            <a:endParaRPr lang="en-US" sz="1350" dirty="0"/>
          </a:p>
        </p:txBody>
      </p:sp>
      <p:pic>
        <p:nvPicPr>
          <p:cNvPr id="27" name="Image 10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02526" y="5105400"/>
            <a:ext cx="3117949" cy="438150"/>
          </a:xfrm>
          <a:prstGeom prst="rect">
            <a:avLst/>
          </a:prstGeom>
        </p:spPr>
      </p:pic>
      <p:sp>
        <p:nvSpPr>
          <p:cNvPr id="28" name="Text 15"/>
          <p:cNvSpPr txBox="1"/>
          <p:nvPr/>
        </p:nvSpPr>
        <p:spPr>
          <a:xfrm>
            <a:off x="8445401" y="5229225"/>
            <a:ext cx="2832199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spcBef>
                <a:spcPts val="12551"/>
              </a:spcBef>
              <a:buNone/>
            </a:pPr>
            <a:r>
              <a:rPr lang="en-US" sz="1200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ট্রিক: ا = ২ জন, وا = বহু</a:t>
            </a:r>
            <a:endParaRPr lang="en-US" sz="1200" dirty="0"/>
          </a:p>
        </p:txBody>
      </p:sp>
      <p:sp>
        <p:nvSpPr>
          <p:cNvPr id="29" name="Shape 16"/>
          <p:cNvSpPr/>
          <p:nvPr/>
        </p:nvSpPr>
        <p:spPr>
          <a:xfrm>
            <a:off x="533400" y="5953125"/>
            <a:ext cx="11125200" cy="485775"/>
          </a:xfrm>
          <a:prstGeom prst="roundRect">
            <a:avLst>
              <a:gd name="adj" fmla="val 27451"/>
            </a:avLst>
          </a:prstGeom>
          <a:solidFill>
            <a:srgbClr val="C28A5A"/>
          </a:solidFill>
          <a:ln/>
        </p:spPr>
      </p:sp>
      <p:sp>
        <p:nvSpPr>
          <p:cNvPr id="30" name="Text 17"/>
          <p:cNvSpPr txBox="1"/>
          <p:nvPr/>
        </p:nvSpPr>
        <p:spPr>
          <a:xfrm>
            <a:off x="723900" y="6096000"/>
            <a:ext cx="2156222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350" b="1" dirty="0">
                <a:solidFill>
                  <a:srgbClr val="2326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⏰ প্রতিদিন ৫ বার পড়ো = মুখস্থ</a:t>
            </a:r>
            <a:endParaRPr lang="en-US" sz="1350" dirty="0"/>
          </a:p>
        </p:txBody>
      </p:sp>
      <p:sp>
        <p:nvSpPr>
          <p:cNvPr id="31" name="Text 18"/>
          <p:cNvSpPr txBox="1"/>
          <p:nvPr/>
        </p:nvSpPr>
        <p:spPr>
          <a:xfrm>
            <a:off x="8171557" y="6100763"/>
            <a:ext cx="3296543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23262B">
                    <a:alpha val="9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نَصَرْتُ، نَصَرْتَ، نَصَرْتِ → শেষের ت দিয়ে হাজের চিনো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326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33400" y="419100"/>
            <a:ext cx="4701629" cy="47997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780"/>
              </a:lnSpc>
              <a:buNone/>
            </a:pPr>
            <a:r>
              <a:rPr lang="en-US" sz="3600" b="1" kern="0" spc="-72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শ্রেণির কাজ ও </a:t>
            </a:r>
            <a:r>
              <a:rPr lang="en-US" sz="3600" b="1" kern="0" spc="-72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বাড়ির কাজ</a:t>
            </a:r>
            <a:endParaRPr lang="en-US" sz="36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9816" y="541883"/>
            <a:ext cx="1938784" cy="357188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9881741" y="637133"/>
            <a:ext cx="1614934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b="1" kern="0" spc="117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HW • ফন্ট ২৮ • কালারফুল</a:t>
            </a:r>
            <a:endParaRPr lang="en-US" sz="975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1070521"/>
            <a:ext cx="4647158" cy="4792117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781050" y="1308646"/>
            <a:ext cx="4151858" cy="16192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350"/>
              </a:lnSpc>
              <a:buNone/>
            </a:pPr>
            <a:r>
              <a:rPr lang="en-US" sz="900" b="1" kern="0" spc="126" dirty="0">
                <a:solidFill>
                  <a:srgbClr val="23262B">
                    <a:alpha val="6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CLASSWORK — শ্রেণির কাজ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781050" y="1622971"/>
            <a:ext cx="4151858" cy="54471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45"/>
              </a:lnSpc>
              <a:buNone/>
            </a:pPr>
            <a:r>
              <a:rPr lang="en-US" sz="1950" b="1" kern="0" spc="-29" dirty="0">
                <a:solidFill>
                  <a:srgbClr val="23262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نَصَرَ দিয়ে</a:t>
            </a:r>
            <a:endParaRPr lang="en-US" sz="1950" dirty="0"/>
          </a:p>
          <a:p>
            <a:pPr marL="0" indent="0" algn="l">
              <a:lnSpc>
                <a:spcPts val="2145"/>
              </a:lnSpc>
              <a:buNone/>
            </a:pPr>
            <a:r>
              <a:rPr lang="en-US" sz="1950" b="1" kern="0" spc="-29" dirty="0">
                <a:solidFill>
                  <a:srgbClr val="23262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১৪ সিগাহ মুখে মুখে</a:t>
            </a:r>
            <a:endParaRPr lang="en-US" sz="1950" dirty="0"/>
          </a:p>
        </p:txBody>
      </p:sp>
      <p:sp>
        <p:nvSpPr>
          <p:cNvPr id="8" name="Shape 4"/>
          <p:cNvSpPr/>
          <p:nvPr/>
        </p:nvSpPr>
        <p:spPr>
          <a:xfrm>
            <a:off x="781050" y="2324100"/>
            <a:ext cx="4152900" cy="1209675"/>
          </a:xfrm>
          <a:prstGeom prst="roundRect">
            <a:avLst>
              <a:gd name="adj" fmla="val 11024"/>
            </a:avLst>
          </a:prstGeom>
          <a:solidFill>
            <a:srgbClr val="23262B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952500" y="2482007"/>
            <a:ext cx="3808809" cy="63430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35"/>
              </a:lnSpc>
              <a:buNone/>
            </a:pPr>
            <a:r>
              <a:rPr lang="en-US" sz="1950" b="1" kern="0" spc="39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نَصَرَ نَصَرَا نَصَرُوا</a:t>
            </a:r>
            <a:endParaRPr lang="en-US" sz="1950" dirty="0"/>
          </a:p>
          <a:p>
            <a:pPr marL="0" indent="0" algn="ctr">
              <a:lnSpc>
                <a:spcPts val="2535"/>
              </a:lnSpc>
              <a:buNone/>
            </a:pPr>
            <a:r>
              <a:rPr lang="en-US" sz="1950" b="1" kern="0" spc="39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نَصَرَتْ نَصَرَتَا نَصَرْنَ</a:t>
            </a:r>
            <a:endParaRPr lang="en-US" sz="1950" dirty="0"/>
          </a:p>
        </p:txBody>
      </p:sp>
      <p:sp>
        <p:nvSpPr>
          <p:cNvPr id="10" name="Text 6"/>
          <p:cNvSpPr txBox="1"/>
          <p:nvPr/>
        </p:nvSpPr>
        <p:spPr>
          <a:xfrm>
            <a:off x="952500" y="3192512"/>
            <a:ext cx="3808809" cy="1809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75"/>
              </a:lnSpc>
              <a:spcBef>
                <a:spcPts val="450"/>
              </a:spcBef>
              <a:buNone/>
            </a:pPr>
            <a:r>
              <a:rPr lang="en-US" sz="1050" dirty="0">
                <a:solidFill>
                  <a:srgbClr val="A7B0B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৬টি غائب — গোলাপি জোন</a:t>
            </a:r>
            <a:endParaRPr lang="en-US" sz="10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050" y="3678287"/>
            <a:ext cx="4151858" cy="471488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914400" y="3811637"/>
            <a:ext cx="3885158" cy="22383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13"/>
              </a:lnSpc>
              <a:buNone/>
            </a:pPr>
            <a:r>
              <a:rPr lang="en-US" sz="1275" b="1" dirty="0">
                <a:solidFill>
                  <a:srgbClr val="2326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✅ সবাই একসাথে ৩ বার পড়বে — উস্তাদ শুনবেন</a:t>
            </a:r>
            <a:endParaRPr lang="en-US" sz="1275" dirty="0"/>
          </a:p>
        </p:txBody>
      </p:sp>
      <p:sp>
        <p:nvSpPr>
          <p:cNvPr id="13" name="Text 8"/>
          <p:cNvSpPr txBox="1"/>
          <p:nvPr/>
        </p:nvSpPr>
        <p:spPr>
          <a:xfrm>
            <a:off x="781050" y="4311700"/>
            <a:ext cx="4151858" cy="17710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dirty="0">
                <a:solidFill>
                  <a:srgbClr val="23262B">
                    <a:alpha val="70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টিপস: শেষের চিহ্ন — وا, تْ, نَ দেখে বলো</a:t>
            </a:r>
            <a:endParaRPr lang="en-US" sz="105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1058" y="1070521"/>
            <a:ext cx="6287542" cy="444698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5552033" y="1194346"/>
            <a:ext cx="1231553" cy="19704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2"/>
              </a:lnSpc>
              <a:buNone/>
            </a:pPr>
            <a:r>
              <a:rPr lang="en-US" sz="1350" b="1" kern="0" spc="-20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বাড়ির কাজ — ৪টি</a:t>
            </a:r>
            <a:endParaRPr lang="en-US" sz="1350" dirty="0"/>
          </a:p>
        </p:txBody>
      </p:sp>
      <p:sp>
        <p:nvSpPr>
          <p:cNvPr id="16" name="Text 10"/>
          <p:cNvSpPr txBox="1"/>
          <p:nvPr/>
        </p:nvSpPr>
        <p:spPr>
          <a:xfrm>
            <a:off x="10315575" y="1209526"/>
            <a:ext cx="1162050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dirty="0">
                <a:solidFill>
                  <a:srgbClr val="A7B0B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খাতায় লেখো • অর্থ সহ</a:t>
            </a:r>
            <a:endParaRPr lang="en-US" sz="975" dirty="0"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71058" y="1648569"/>
            <a:ext cx="3086546" cy="1959918"/>
          </a:xfrm>
          <a:prstGeom prst="rect">
            <a:avLst/>
          </a:prstGeom>
        </p:spPr>
      </p:pic>
      <p:pic>
        <p:nvPicPr>
          <p:cNvPr id="18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52033" y="1810494"/>
            <a:ext cx="266700" cy="266700"/>
          </a:xfrm>
          <a:prstGeom prst="rect">
            <a:avLst/>
          </a:prstGeom>
        </p:spPr>
      </p:pic>
      <p:sp>
        <p:nvSpPr>
          <p:cNvPr id="19" name="Text 11"/>
          <p:cNvSpPr txBox="1"/>
          <p:nvPr/>
        </p:nvSpPr>
        <p:spPr>
          <a:xfrm>
            <a:off x="5648623" y="1860500"/>
            <a:ext cx="170111" cy="21669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2326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১</a:t>
            </a:r>
            <a:endParaRPr lang="en-US" sz="975" dirty="0"/>
          </a:p>
        </p:txBody>
      </p:sp>
      <p:sp>
        <p:nvSpPr>
          <p:cNvPr id="20" name="Text 12"/>
          <p:cNvSpPr txBox="1"/>
          <p:nvPr/>
        </p:nvSpPr>
        <p:spPr>
          <a:xfrm>
            <a:off x="5552033" y="2153394"/>
            <a:ext cx="2724596" cy="20240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94"/>
              </a:lnSpc>
              <a:buNone/>
            </a:pPr>
            <a:r>
              <a:rPr lang="en-US" sz="1275" b="1" kern="0" spc="-13" dirty="0">
                <a:solidFill>
                  <a:srgbClr val="F5C84B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فعل ماضي কাকে বলে?</a:t>
            </a:r>
            <a:endParaRPr lang="en-US" sz="1275" dirty="0"/>
          </a:p>
        </p:txBody>
      </p:sp>
      <p:sp>
        <p:nvSpPr>
          <p:cNvPr id="21" name="Text 13"/>
          <p:cNvSpPr txBox="1"/>
          <p:nvPr/>
        </p:nvSpPr>
        <p:spPr>
          <a:xfrm>
            <a:off x="5552033" y="2432000"/>
            <a:ext cx="2724596" cy="17993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18"/>
              </a:lnSpc>
              <a:buNone/>
            </a:pPr>
            <a:r>
              <a:rPr lang="en-US" sz="1050" dirty="0">
                <a:solidFill>
                  <a:srgbClr val="58554E">
                    <a:alpha val="8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সংজ্ঞা + আলামত লেখো, ২টি উদাহরণ: نَصَرَ، كَتَبَ</a:t>
            </a:r>
            <a:endParaRPr lang="en-US" sz="1050" dirty="0"/>
          </a:p>
        </p:txBody>
      </p:sp>
      <p:pic>
        <p:nvPicPr>
          <p:cNvPr id="22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71905" y="1648569"/>
            <a:ext cx="3086695" cy="1959918"/>
          </a:xfrm>
          <a:prstGeom prst="rect">
            <a:avLst/>
          </a:prstGeom>
        </p:spPr>
      </p:pic>
      <p:pic>
        <p:nvPicPr>
          <p:cNvPr id="23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52880" y="1810494"/>
            <a:ext cx="266700" cy="266700"/>
          </a:xfrm>
          <a:prstGeom prst="rect">
            <a:avLst/>
          </a:prstGeom>
        </p:spPr>
      </p:pic>
      <p:sp>
        <p:nvSpPr>
          <p:cNvPr id="24" name="Text 14"/>
          <p:cNvSpPr txBox="1"/>
          <p:nvPr/>
        </p:nvSpPr>
        <p:spPr>
          <a:xfrm>
            <a:off x="8849469" y="1860500"/>
            <a:ext cx="170111" cy="21669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0C1C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২</a:t>
            </a:r>
            <a:endParaRPr lang="en-US" sz="975" dirty="0"/>
          </a:p>
        </p:txBody>
      </p:sp>
      <p:sp>
        <p:nvSpPr>
          <p:cNvPr id="25" name="Text 15"/>
          <p:cNvSpPr txBox="1"/>
          <p:nvPr/>
        </p:nvSpPr>
        <p:spPr>
          <a:xfrm>
            <a:off x="8752880" y="2153394"/>
            <a:ext cx="2724745" cy="20240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94"/>
              </a:lnSpc>
              <a:buNone/>
            </a:pPr>
            <a:r>
              <a:rPr lang="en-US" sz="1275" b="1" kern="0" spc="-13" dirty="0">
                <a:solidFill>
                  <a:srgbClr val="7EB8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سَمِعَ দিয়ে ১৪ সিগাহ</a:t>
            </a:r>
            <a:endParaRPr lang="en-US" sz="1275" dirty="0"/>
          </a:p>
        </p:txBody>
      </p:sp>
      <p:sp>
        <p:nvSpPr>
          <p:cNvPr id="26" name="Text 16"/>
          <p:cNvSpPr txBox="1"/>
          <p:nvPr/>
        </p:nvSpPr>
        <p:spPr>
          <a:xfrm>
            <a:off x="8752880" y="2432000"/>
            <a:ext cx="2724745" cy="17993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18"/>
              </a:lnSpc>
              <a:buNone/>
            </a:pPr>
            <a:r>
              <a:rPr lang="en-US" sz="1050" dirty="0">
                <a:solidFill>
                  <a:srgbClr val="58554E">
                    <a:alpha val="8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سَمِعَ = শোনা — অর্থ সহ পূর্ণ রূপান্তর লেখো</a:t>
            </a:r>
            <a:endParaRPr lang="en-US" sz="1050" dirty="0"/>
          </a:p>
        </p:txBody>
      </p:sp>
      <p:pic>
        <p:nvPicPr>
          <p:cNvPr id="27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71058" y="3722787"/>
            <a:ext cx="3086546" cy="2139851"/>
          </a:xfrm>
          <a:prstGeom prst="rect">
            <a:avLst/>
          </a:prstGeom>
        </p:spPr>
      </p:pic>
      <p:pic>
        <p:nvPicPr>
          <p:cNvPr id="28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552033" y="3884712"/>
            <a:ext cx="266700" cy="266700"/>
          </a:xfrm>
          <a:prstGeom prst="rect">
            <a:avLst/>
          </a:prstGeom>
        </p:spPr>
      </p:pic>
      <p:sp>
        <p:nvSpPr>
          <p:cNvPr id="29" name="Text 17"/>
          <p:cNvSpPr txBox="1"/>
          <p:nvPr/>
        </p:nvSpPr>
        <p:spPr>
          <a:xfrm>
            <a:off x="5648623" y="3934718"/>
            <a:ext cx="170111" cy="21669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৩</a:t>
            </a:r>
            <a:endParaRPr lang="en-US" sz="975" dirty="0"/>
          </a:p>
        </p:txBody>
      </p:sp>
      <p:sp>
        <p:nvSpPr>
          <p:cNvPr id="30" name="Text 18"/>
          <p:cNvSpPr txBox="1"/>
          <p:nvPr/>
        </p:nvSpPr>
        <p:spPr>
          <a:xfrm>
            <a:off x="5552033" y="4227612"/>
            <a:ext cx="2724596" cy="20240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94"/>
              </a:lnSpc>
              <a:buNone/>
            </a:pPr>
            <a:r>
              <a:rPr lang="en-US" sz="1275" b="1" kern="0" spc="-13" dirty="0">
                <a:solidFill>
                  <a:srgbClr val="FF8AB5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৩টি জাদুর সূত্র</a:t>
            </a:r>
            <a:endParaRPr lang="en-US" sz="1275" dirty="0"/>
          </a:p>
        </p:txBody>
      </p:sp>
      <p:sp>
        <p:nvSpPr>
          <p:cNvPr id="31" name="Text 19"/>
          <p:cNvSpPr txBox="1"/>
          <p:nvPr/>
        </p:nvSpPr>
        <p:spPr>
          <a:xfrm>
            <a:off x="5552033" y="4506218"/>
            <a:ext cx="2724596" cy="359866"/>
          </a:xfrm>
          <a:prstGeom prst="rect">
            <a:avLst/>
          </a:prstGeom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418"/>
              </a:lnSpc>
              <a:buNone/>
            </a:pPr>
            <a:r>
              <a:rPr lang="en-US" sz="1050" dirty="0">
                <a:solidFill>
                  <a:srgbClr val="58554E">
                    <a:alpha val="8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শেষ দেখো, ت দেখো, সংখ্যা বোঝো — উদাহরণ সহ</a:t>
            </a:r>
            <a:endParaRPr lang="en-US" sz="1050" dirty="0"/>
          </a:p>
        </p:txBody>
      </p:sp>
      <p:pic>
        <p:nvPicPr>
          <p:cNvPr id="32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571905" y="3722787"/>
            <a:ext cx="3086695" cy="2139851"/>
          </a:xfrm>
          <a:prstGeom prst="rect">
            <a:avLst/>
          </a:prstGeom>
        </p:spPr>
      </p:pic>
      <p:pic>
        <p:nvPicPr>
          <p:cNvPr id="33" name="Image 11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752880" y="3884712"/>
            <a:ext cx="266700" cy="266700"/>
          </a:xfrm>
          <a:prstGeom prst="rect">
            <a:avLst/>
          </a:prstGeom>
        </p:spPr>
      </p:pic>
      <p:sp>
        <p:nvSpPr>
          <p:cNvPr id="34" name="Text 20"/>
          <p:cNvSpPr txBox="1"/>
          <p:nvPr/>
        </p:nvSpPr>
        <p:spPr>
          <a:xfrm>
            <a:off x="8849469" y="3934718"/>
            <a:ext cx="170111" cy="216694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63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৪</a:t>
            </a:r>
            <a:endParaRPr lang="en-US" sz="975" dirty="0"/>
          </a:p>
        </p:txBody>
      </p:sp>
      <p:sp>
        <p:nvSpPr>
          <p:cNvPr id="35" name="Text 21"/>
          <p:cNvSpPr txBox="1"/>
          <p:nvPr/>
        </p:nvSpPr>
        <p:spPr>
          <a:xfrm>
            <a:off x="8752880" y="4227612"/>
            <a:ext cx="2724745" cy="202406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94"/>
              </a:lnSpc>
              <a:buNone/>
            </a:pPr>
            <a:r>
              <a:rPr lang="en-US" sz="1275" b="1" kern="0" spc="-13" dirty="0">
                <a:solidFill>
                  <a:srgbClr val="A99C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معروف ও مجهول পার্থক্য</a:t>
            </a:r>
            <a:endParaRPr lang="en-US" sz="1275" dirty="0"/>
          </a:p>
        </p:txBody>
      </p:sp>
      <p:sp>
        <p:nvSpPr>
          <p:cNvPr id="36" name="Text 22"/>
          <p:cNvSpPr txBox="1"/>
          <p:nvPr/>
        </p:nvSpPr>
        <p:spPr>
          <a:xfrm>
            <a:off x="8752880" y="4506218"/>
            <a:ext cx="2724745" cy="17993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418"/>
              </a:lnSpc>
              <a:buNone/>
            </a:pPr>
            <a:r>
              <a:rPr lang="en-US" sz="1050" dirty="0">
                <a:solidFill>
                  <a:srgbClr val="58554E">
                    <a:alpha val="85000"/>
                  </a:srgbClr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গঠন: نَصَرَ → نُصِرَ • ২টি করে উদাহরণ দাও</a:t>
            </a:r>
            <a:endParaRPr lang="en-US" sz="1050" dirty="0"/>
          </a:p>
        </p:txBody>
      </p:sp>
      <p:sp>
        <p:nvSpPr>
          <p:cNvPr id="37" name="Shape 23"/>
          <p:cNvSpPr/>
          <p:nvPr/>
        </p:nvSpPr>
        <p:spPr>
          <a:xfrm>
            <a:off x="533400" y="6038850"/>
            <a:ext cx="11125200" cy="409575"/>
          </a:xfrm>
          <a:prstGeom prst="roundRect">
            <a:avLst>
              <a:gd name="adj" fmla="val 27907"/>
            </a:avLst>
          </a:prstGeom>
          <a:solidFill>
            <a:srgbClr val="C28A5A"/>
          </a:solidFill>
          <a:ln/>
        </p:spPr>
      </p:sp>
      <p:sp>
        <p:nvSpPr>
          <p:cNvPr id="38" name="Text 24"/>
          <p:cNvSpPr txBox="1"/>
          <p:nvPr/>
        </p:nvSpPr>
        <p:spPr>
          <a:xfrm>
            <a:off x="704850" y="6138863"/>
            <a:ext cx="1295698" cy="2047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326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📅 জমা: পরবর্তী ক্লাসে</a:t>
            </a:r>
            <a:endParaRPr lang="en-US" sz="1125" dirty="0"/>
          </a:p>
        </p:txBody>
      </p:sp>
      <p:sp>
        <p:nvSpPr>
          <p:cNvPr id="39" name="Text 25"/>
          <p:cNvSpPr txBox="1"/>
          <p:nvPr/>
        </p:nvSpPr>
        <p:spPr>
          <a:xfrm>
            <a:off x="4115395" y="6138863"/>
            <a:ext cx="2965103" cy="2047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326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رَبِّ زِدْنِي عِلْمًا — হে আল্লাহ, আমার জ্ঞান বাড়িয়ে দাও</a:t>
            </a:r>
            <a:endParaRPr lang="en-US" sz="1125" dirty="0"/>
          </a:p>
        </p:txBody>
      </p:sp>
      <p:sp>
        <p:nvSpPr>
          <p:cNvPr id="40" name="Text 26"/>
          <p:cNvSpPr txBox="1"/>
          <p:nvPr/>
        </p:nvSpPr>
        <p:spPr>
          <a:xfrm>
            <a:off x="9195346" y="6138863"/>
            <a:ext cx="2291804" cy="204788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688"/>
              </a:lnSpc>
              <a:buNone/>
            </a:pPr>
            <a:r>
              <a:rPr lang="en-US" sz="1125" b="1" dirty="0">
                <a:solidFill>
                  <a:srgbClr val="2326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✍️ খাতা পরিষ্কার • কালারফুল • ফন্ট ২৮</a:t>
            </a:r>
            <a:endParaRPr lang="en-US" sz="11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326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26136" y="1079748"/>
            <a:ext cx="3539430" cy="6477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100"/>
              </a:lnSpc>
              <a:buNone/>
            </a:pPr>
            <a:r>
              <a:rPr lang="en-US" sz="5100" b="1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جزاكم الله خيرا</a:t>
            </a:r>
            <a:endParaRPr lang="en-US" sz="51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8415" y="1898898"/>
            <a:ext cx="2314873" cy="357188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5119390" y="1994148"/>
            <a:ext cx="1952923" cy="176213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463"/>
              </a:lnSpc>
              <a:buNone/>
            </a:pPr>
            <a:r>
              <a:rPr lang="en-US" sz="975" b="1" kern="0" spc="215" dirty="0">
                <a:solidFill>
                  <a:srgbClr val="A7B0B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শুকরিয়া • আজকের ক্লাস শেষ</a:t>
            </a:r>
            <a:endParaRPr lang="en-US" sz="975" dirty="0"/>
          </a:p>
        </p:txBody>
      </p:sp>
      <p:sp>
        <p:nvSpPr>
          <p:cNvPr id="6" name="Text 2"/>
          <p:cNvSpPr txBox="1"/>
          <p:nvPr/>
        </p:nvSpPr>
        <p:spPr>
          <a:xfrm>
            <a:off x="4727674" y="2465636"/>
            <a:ext cx="2736354" cy="479971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780"/>
              </a:lnSpc>
              <a:spcBef>
                <a:spcPts val="300"/>
              </a:spcBef>
              <a:buNone/>
            </a:pPr>
            <a:r>
              <a:rPr lang="en-US" sz="3600" b="1" kern="0" spc="-72" dirty="0">
                <a:solidFill>
                  <a:srgbClr val="E8E6E2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আল্লাহ হাফেজ!</a:t>
            </a:r>
            <a:endParaRPr lang="en-US" sz="36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2791" y="3174206"/>
            <a:ext cx="1942356" cy="400050"/>
          </a:xfrm>
          <a:prstGeom prst="rect">
            <a:avLst/>
          </a:prstGeom>
        </p:spPr>
      </p:pic>
      <p:sp>
        <p:nvSpPr>
          <p:cNvPr id="8" name="Text 3"/>
          <p:cNvSpPr txBox="1"/>
          <p:nvPr/>
        </p:nvSpPr>
        <p:spPr>
          <a:xfrm>
            <a:off x="3204716" y="3278981"/>
            <a:ext cx="1618506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আজ শিখলাম:</a:t>
            </a:r>
            <a:r>
              <a:rPr lang="en-US" sz="1200" dirty="0">
                <a:solidFill>
                  <a:srgbClr val="A7B0BE"/>
                </a:solidFill>
                <a:highlight>
                  <a:srgbClr val="E3E3E3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 فعل ماضي</a:t>
            </a:r>
            <a:endParaRPr lang="en-US" sz="1200" dirty="0"/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99447" y="3174206"/>
            <a:ext cx="1312069" cy="400050"/>
          </a:xfrm>
          <a:prstGeom prst="rect">
            <a:avLst/>
          </a:prstGeom>
        </p:spPr>
      </p:pic>
      <p:sp>
        <p:nvSpPr>
          <p:cNvPr id="10" name="Text 4"/>
          <p:cNvSpPr txBox="1"/>
          <p:nvPr/>
        </p:nvSpPr>
        <p:spPr>
          <a:xfrm>
            <a:off x="5261372" y="3278981"/>
            <a:ext cx="988219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১৪ সিগাহ</a:t>
            </a:r>
            <a:r>
              <a:rPr lang="en-US" sz="1200" dirty="0">
                <a:solidFill>
                  <a:srgbClr val="A7B0BE"/>
                </a:solidFill>
                <a:highlight>
                  <a:srgbClr val="E3E3E3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 • অর্থ</a:t>
            </a:r>
            <a:endParaRPr lang="en-US" sz="120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25816" y="3174206"/>
            <a:ext cx="1081236" cy="400050"/>
          </a:xfrm>
          <a:prstGeom prst="rect">
            <a:avLst/>
          </a:prstGeom>
        </p:spPr>
      </p:pic>
      <p:sp>
        <p:nvSpPr>
          <p:cNvPr id="12" name="Text 5"/>
          <p:cNvSpPr txBox="1"/>
          <p:nvPr/>
        </p:nvSpPr>
        <p:spPr>
          <a:xfrm>
            <a:off x="6687741" y="3278981"/>
            <a:ext cx="757386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مجهول</a:t>
            </a:r>
            <a:r>
              <a:rPr lang="en-US" sz="1200" dirty="0">
                <a:solidFill>
                  <a:srgbClr val="A7B0BE"/>
                </a:solidFill>
                <a:highlight>
                  <a:srgbClr val="E3E3E3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 গঠন</a:t>
            </a:r>
            <a:endParaRPr lang="en-US" sz="1200" dirty="0"/>
          </a:p>
        </p:txBody>
      </p:sp>
      <p:pic>
        <p:nvPicPr>
          <p:cNvPr id="13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21352" y="3174206"/>
            <a:ext cx="1427708" cy="400050"/>
          </a:xfrm>
          <a:prstGeom prst="rect">
            <a:avLst/>
          </a:prstGeom>
        </p:spPr>
      </p:pic>
      <p:sp>
        <p:nvSpPr>
          <p:cNvPr id="14" name="Text 6"/>
          <p:cNvSpPr txBox="1"/>
          <p:nvPr/>
        </p:nvSpPr>
        <p:spPr>
          <a:xfrm>
            <a:off x="7883277" y="3278981"/>
            <a:ext cx="1103858" cy="2095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সিগাহ ধরার</a:t>
            </a:r>
            <a:r>
              <a:rPr lang="en-US" sz="1200" dirty="0">
                <a:solidFill>
                  <a:srgbClr val="A7B0BE"/>
                </a:solidFill>
                <a:highlight>
                  <a:srgbClr val="E3E3E3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 ৩ সূত্র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081909" y="3850481"/>
            <a:ext cx="1725662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25"/>
              </a:lnSpc>
              <a:buNone/>
            </a:pPr>
            <a:r>
              <a:rPr lang="en-US" sz="1350" dirty="0">
                <a:solidFill>
                  <a:srgbClr val="A7B0B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পরবর্তী ক্লাস: </a:t>
            </a:r>
            <a:r>
              <a:rPr lang="en-US" sz="1125" b="1" dirty="0">
                <a:solidFill>
                  <a:srgbClr val="23262B"/>
                </a:solidFill>
                <a:highlight>
                  <a:srgbClr val="E8E6E2"/>
                </a:highlight>
                <a:latin typeface="Inter" pitchFamily="34" charset="0"/>
                <a:ea typeface="Inter" pitchFamily="34" charset="-122"/>
                <a:cs typeface="Inter" pitchFamily="34" charset="-120"/>
              </a:rPr>
              <a:t>فعل مضارع</a:t>
            </a:r>
            <a:endParaRPr lang="en-US" sz="1350" dirty="0"/>
          </a:p>
        </p:txBody>
      </p:sp>
      <p:sp>
        <p:nvSpPr>
          <p:cNvPr id="16" name="Text 8"/>
          <p:cNvSpPr txBox="1"/>
          <p:nvPr/>
        </p:nvSpPr>
        <p:spPr>
          <a:xfrm>
            <a:off x="6150471" y="3850481"/>
            <a:ext cx="96441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25"/>
              </a:lnSpc>
              <a:buNone/>
            </a:pPr>
            <a:r>
              <a:rPr lang="en-US" sz="1350" dirty="0">
                <a:solidFill>
                  <a:srgbClr val="A7B0B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•</a:t>
            </a:r>
            <a:endParaRPr lang="en-US" sz="1350" dirty="0"/>
          </a:p>
        </p:txBody>
      </p:sp>
      <p:sp>
        <p:nvSpPr>
          <p:cNvPr id="17" name="Text 9"/>
          <p:cNvSpPr txBox="1"/>
          <p:nvPr/>
        </p:nvSpPr>
        <p:spPr>
          <a:xfrm>
            <a:off x="6456462" y="3850481"/>
            <a:ext cx="1653332" cy="2286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025"/>
              </a:lnSpc>
              <a:buNone/>
            </a:pPr>
            <a:r>
              <a:rPr lang="en-US" sz="1350" dirty="0">
                <a:solidFill>
                  <a:srgbClr val="A7B0B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উস্তাদ: হোসাইন আহমেদ</a:t>
            </a:r>
            <a:endParaRPr lang="en-US" sz="1350" dirty="0"/>
          </a:p>
        </p:txBody>
      </p:sp>
      <p:pic>
        <p:nvPicPr>
          <p:cNvPr id="18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10186" y="4345781"/>
            <a:ext cx="3971479" cy="918121"/>
          </a:xfrm>
          <a:prstGeom prst="rect">
            <a:avLst/>
          </a:prstGeom>
        </p:spPr>
      </p:pic>
      <p:sp>
        <p:nvSpPr>
          <p:cNvPr id="19" name="Text 10"/>
          <p:cNvSpPr txBox="1"/>
          <p:nvPr/>
        </p:nvSpPr>
        <p:spPr>
          <a:xfrm>
            <a:off x="4386411" y="4488656"/>
            <a:ext cx="3418880" cy="34290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spcAft>
                <a:spcPts val="300"/>
              </a:spcAft>
              <a:buNone/>
            </a:pPr>
            <a:r>
              <a:rPr lang="en-US" sz="2250" b="1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رَبِّ زِدْنِي عِلْمًا</a:t>
            </a:r>
            <a:endParaRPr lang="en-US" sz="2250" dirty="0"/>
          </a:p>
        </p:txBody>
      </p:sp>
      <p:sp>
        <p:nvSpPr>
          <p:cNvPr id="20" name="Text 11"/>
          <p:cNvSpPr txBox="1"/>
          <p:nvPr/>
        </p:nvSpPr>
        <p:spPr>
          <a:xfrm>
            <a:off x="4386411" y="4869656"/>
            <a:ext cx="3419029" cy="247650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980"/>
              </a:lnSpc>
              <a:buNone/>
            </a:pPr>
            <a:r>
              <a:rPr lang="en-US" sz="1650" dirty="0">
                <a:solidFill>
                  <a:srgbClr val="E8E6E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হে আমার রব! আমার জ্ঞান বৃদ্ধি করে দিন</a:t>
            </a:r>
            <a:endParaRPr lang="en-US" sz="1650" dirty="0"/>
          </a:p>
        </p:txBody>
      </p:sp>
      <p:sp>
        <p:nvSpPr>
          <p:cNvPr id="21" name="Text 12"/>
          <p:cNvSpPr txBox="1"/>
          <p:nvPr/>
        </p:nvSpPr>
        <p:spPr>
          <a:xfrm>
            <a:off x="4444157" y="5521077"/>
            <a:ext cx="3303538" cy="257175"/>
          </a:xfrm>
          <a:prstGeom prst="rect">
            <a:avLst/>
          </a:prstGeom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50"/>
              </a:lnSpc>
              <a:spcBef>
                <a:spcPts val="450"/>
              </a:spcBef>
              <a:buNone/>
            </a:pPr>
            <a:r>
              <a:rPr lang="en-US" sz="1500" b="1" kern="0" spc="150" dirty="0">
                <a:solidFill>
                  <a:srgbClr val="C28A5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— ইবতেদায়ী ৫ম শ্রেণি | আরবি ২য় —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1388</Words>
  <Application>Microsoft Office PowerPoint</Application>
  <PresentationFormat>Widescreen</PresentationFormat>
  <Paragraphs>362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Calibri</vt:lpstr>
      <vt:lpstr>DM Sans</vt:lpstr>
      <vt:lpstr>Inter</vt:lpstr>
      <vt:lpstr>Lexend</vt:lpstr>
      <vt:lpstr>Noto Sans Bengali</vt:lpstr>
      <vt:lpstr>Source Serif 4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ইবতেদায়ী-৫ম-শ্রেণি-আরবি-২য়-পত্র-فعل-ماضي</dc:title>
  <dc:subject>PptxGenJS Presentation</dc:subject>
  <dc:creator>PptxGenJS</dc:creator>
  <cp:lastModifiedBy>DELL</cp:lastModifiedBy>
  <cp:revision>2</cp:revision>
  <dcterms:created xsi:type="dcterms:W3CDTF">2026-10-05T03:08:30Z</dcterms:created>
  <dcterms:modified xsi:type="dcterms:W3CDTF">2026-10-05T15:04:49Z</dcterms:modified>
</cp:coreProperties>
</file>