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69" r:id="rId2"/>
    <p:sldId id="27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1" r:id="rId15"/>
    <p:sldId id="267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Hind Siliguri" panose="020B0604020202020204" charset="0"/>
      <p:regular r:id="rId22"/>
      <p:bold r:id="rId23"/>
    </p:embeddedFont>
    <p:embeddedFont>
      <p:font typeface="SolaimanLipi" panose="02000500020000020004" pitchFamily="2" charset="0"/>
      <p:regular r:id="rId24"/>
      <p:bold r:id="rId25"/>
    </p:embeddedFont>
    <p:embeddedFont>
      <p:font typeface="Tiro Bangla" panose="020B0604020202020204" charset="0"/>
      <p:regular r:id="rId26"/>
      <p: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EBB0616-556E-4058-BFB2-6FB4BF72FE50}">
  <a:tblStyle styleId="{EEBB0616-556E-4058-BFB2-6FB4BF72FE5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8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54425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5761F6F5-F3EB-4091-82E8-81DDFFACE1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38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95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9318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3290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2484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5352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7233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4647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4094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7021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8927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6196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7840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7369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3781425" y="271463"/>
            <a:ext cx="4343400" cy="20574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kern="700" spc="-150" dirty="0" err="1" smtClean="0">
                <a:solidFill>
                  <a:srgbClr val="FF00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স্বাগত</a:t>
            </a:r>
            <a:r>
              <a:rPr lang="en-US" sz="4800" kern="700" spc="-150" dirty="0" err="1">
                <a:solidFill>
                  <a:srgbClr val="FF00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</a:t>
            </a:r>
            <a:endParaRPr lang="en-US" sz="4800" kern="700" spc="-150" dirty="0">
              <a:solidFill>
                <a:srgbClr val="FF00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1026" name="Picture 2" descr="https://encrypted-tbn0.gstatic.com/images?q=tbn:ANd9GcTdtK2Ihpsj0cUm_uJaksJgE7elcW3Z7o5-v9FnIpF0bA&amp;s=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071" y="3170873"/>
            <a:ext cx="3876929" cy="292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272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5000">
        <p15:prstTrans prst="curtains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4313" y="1662113"/>
            <a:ext cx="3962400" cy="350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মো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.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মনিরুজ্জামান</a:t>
            </a:r>
            <a:endParaRPr lang="en-US" sz="3600" spc="-150" dirty="0" smtClean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প্রভাষক</a:t>
            </a:r>
            <a:endParaRPr lang="en-US" sz="3600" spc="-150" dirty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ctr"/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যমুনা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কলেজ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600" spc="-150" dirty="0" err="1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হাতিয়া</a:t>
            </a:r>
            <a:r>
              <a:rPr lang="en-US" sz="3600" spc="-150" dirty="0" smtClean="0">
                <a:solidFill>
                  <a:srgbClr val="FFFF00"/>
                </a:solidFill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bn-BD" sz="3600" spc="-150" dirty="0" smtClean="0">
              <a:solidFill>
                <a:srgbClr val="FFFF00"/>
              </a:solidFill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76713" y="238125"/>
            <a:ext cx="3048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000" dirty="0" smtClean="0">
                <a:solidFill>
                  <a:srgbClr val="FFFF00"/>
                </a:solidFill>
              </a:rPr>
              <a:t>পরিচিতি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4" b="37739"/>
          <a:stretch/>
        </p:blipFill>
        <p:spPr>
          <a:xfrm>
            <a:off x="7790867" y="1773365"/>
            <a:ext cx="3065929" cy="3282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7700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475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917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762000" y="4029075"/>
            <a:ext cx="76200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4419600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762000" y="2209800"/>
            <a:ext cx="107156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D97706"/>
                </a:solidFill>
                <a:latin typeface="Tiro Bangla"/>
                <a:ea typeface="Tiro Bangla"/>
                <a:cs typeface="Tiro Bangla"/>
                <a:sym typeface="Tiro Bangla"/>
              </a:rPr>
              <a:t>উচ্চমাধ্যমিক বাংলা সাহিত্যপাঠ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762000" y="2543175"/>
            <a:ext cx="11251406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>
                <a:solidFill>
                  <a:srgbClr val="FAF8F5"/>
                </a:solidFill>
                <a:latin typeface="Tiro Bangla"/>
                <a:ea typeface="Tiro Bangla"/>
                <a:cs typeface="Tiro Bangla"/>
                <a:sym typeface="Tiro Bangla"/>
              </a:rPr>
              <a:t>তাহারেই পড়ে মনে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762000" y="3352800"/>
            <a:ext cx="86677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D6D3D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সুফিয়া কামালের সম্পূর্ণ কবিতা ও চরণভিত্তিক বিস্তৃত ব্যাখ্যা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762000" y="4371975"/>
            <a:ext cx="86677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A8A29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 কাব্যগ্রন্থ: সাঁঝের মায়া (১৯৩৮)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609600" y="2711648"/>
            <a:ext cx="2571750" cy="2305050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9525" cap="flat" cmpd="sng">
            <a:solidFill>
              <a:srgbClr val="E7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3409950" y="2711648"/>
            <a:ext cx="2571750" cy="2305050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9525" cap="flat" cmpd="sng">
            <a:solidFill>
              <a:srgbClr val="E7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6210300" y="2711648"/>
            <a:ext cx="2571750" cy="2305050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9525" cap="flat" cmpd="sng">
            <a:solidFill>
              <a:srgbClr val="E7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9010650" y="2711648"/>
            <a:ext cx="2571750" cy="2305050"/>
          </a:xfrm>
          <a:prstGeom prst="roundRect">
            <a:avLst>
              <a:gd name="adj" fmla="val 4958"/>
            </a:avLst>
          </a:prstGeom>
          <a:solidFill>
            <a:srgbClr val="FFFFFF"/>
          </a:solidFill>
          <a:ln w="9525" cap="flat" cmpd="sng">
            <a:solidFill>
              <a:srgbClr val="E7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825" y="29878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86175" y="29878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86525" y="29878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86875" y="2987873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4887" y="3121223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19525" y="3121223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19875" y="3121223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96412" y="3121223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পাঠ পরিকল্পনা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শিখনফল (Learning Outcomes)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885825" y="3597473"/>
            <a:ext cx="265033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আবৃত্তি ও মূলপাঠ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885825" y="3968948"/>
            <a:ext cx="21145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কবিতাটি শুদ্ধ উচ্চারণে আবৃত্তি ও পাঠ করতে পারবে।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3686175" y="3597473"/>
            <a:ext cx="2650331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 smtClean="0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ব্যাখ্যা</a:t>
            </a:r>
            <a:endParaRPr dirty="0"/>
          </a:p>
        </p:txBody>
      </p:sp>
      <p:sp>
        <p:nvSpPr>
          <p:cNvPr id="111" name="Google Shape;111;p14"/>
          <p:cNvSpPr txBox="1"/>
          <p:nvPr/>
        </p:nvSpPr>
        <p:spPr>
          <a:xfrm>
            <a:off x="3686175" y="3968948"/>
            <a:ext cx="21145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প্রতিটি সংলাপাংশের নিগূঢ় অর্থ ও ভাববস্তু অনুধাবন করবে।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6486525" y="3597473"/>
            <a:ext cx="265033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প্রকৃতি ও বিষাদ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6486525" y="3968948"/>
            <a:ext cx="211455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ব্যক্তিগত শোক কীভাবে প্রকৃতির সৌন্দর্যকে ছাপিয়ে যায় তা বিশ্লেষণ করবে।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9286875" y="3597473"/>
            <a:ext cx="265033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নাট্যগুণ বিশ্লেষণ</a:t>
            </a:r>
            <a:endParaRPr/>
          </a:p>
        </p:txBody>
      </p:sp>
      <p:sp>
        <p:nvSpPr>
          <p:cNvPr id="115" name="Google Shape;115;p14"/>
          <p:cNvSpPr txBox="1"/>
          <p:nvPr/>
        </p:nvSpPr>
        <p:spPr>
          <a:xfrm>
            <a:off x="9286875" y="3968948"/>
            <a:ext cx="211455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ও ভক্তের সংলাপের মাধ্যমে তৈরি নাট্যগুণ অনুধাবন করবে।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/>
          <p:nvPr/>
        </p:nvSpPr>
        <p:spPr>
          <a:xfrm>
            <a:off x="4114800" y="2283023"/>
            <a:ext cx="746760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4114800" y="3387923"/>
            <a:ext cx="746760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4114800" y="4492823"/>
            <a:ext cx="746760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4114800" y="2283023"/>
            <a:ext cx="38100" cy="952500"/>
          </a:xfrm>
          <a:prstGeom prst="rect">
            <a:avLst/>
          </a:prstGeom>
          <a:solidFill>
            <a:srgbClr val="8C2D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4114800" y="3387923"/>
            <a:ext cx="38100" cy="952500"/>
          </a:xfrm>
          <a:prstGeom prst="rect">
            <a:avLst/>
          </a:prstGeom>
          <a:solidFill>
            <a:srgbClr val="8C2D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4114800" y="4492823"/>
            <a:ext cx="38100" cy="952500"/>
          </a:xfrm>
          <a:prstGeom prst="rect">
            <a:avLst/>
          </a:prstGeom>
          <a:solidFill>
            <a:srgbClr val="8C2D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লেখক পরিচিতি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কবি সুফিয়া কামাল (১৯১১ – ১৯৯৯)</a:t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4381500" y="2473523"/>
            <a:ext cx="78105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জন্ম ও পৈতৃক পরিচয়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4381500" y="2768798"/>
            <a:ext cx="70675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4403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২০ জুন ১৯১১, বরিশাল। পৈতৃক নিবাস কুমিল্লা। পিতা সৈয়দ আবদুল বারী।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4381500" y="3578423"/>
            <a:ext cx="78105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জীবনের বিয়োগান্তক অধ্যায়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4381500" y="3873698"/>
            <a:ext cx="70675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4403C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১৯৩২ সালে সাহিত্য-প্রেরণাদাতা স্বামী সৈয়দ নেহাল হোসেনের আকস্মিক মৃত্যুতে বিষাদগ্রস্ত হন।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4381500" y="4683323"/>
            <a:ext cx="78105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সম্মাননা ও উপাধি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4381500" y="4978598"/>
            <a:ext cx="70675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4403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সাধারণ মানুষের হৃদয়ে 'জননী' অভিধা; স্বাধীনতা পদক ও একুশে পদকে ভূষিত।</a:t>
            </a:r>
            <a:endParaRPr/>
          </a:p>
        </p:txBody>
      </p:sp>
      <p:pic>
        <p:nvPicPr>
          <p:cNvPr id="1026" name="Picture 2" descr="তাহারেই পড়ে মনে – বেগম সুফিয়া কামাল – কবিতার খাত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" y="2168722"/>
            <a:ext cx="2767399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"/>
          <p:cNvSpPr/>
          <p:nvPr/>
        </p:nvSpPr>
        <p:spPr>
          <a:xfrm>
            <a:off x="609600" y="4070895"/>
            <a:ext cx="10972800" cy="1453455"/>
          </a:xfrm>
          <a:prstGeom prst="roundRect">
            <a:avLst>
              <a:gd name="adj" fmla="val 7864"/>
            </a:avLst>
          </a:prstGeom>
          <a:solidFill>
            <a:srgbClr val="FFFFFF"/>
          </a:solidFill>
          <a:ln w="9525" cap="flat" cmpd="sng">
            <a:solidFill>
              <a:srgbClr val="E7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609600" y="2203995"/>
            <a:ext cx="5372100" cy="1638300"/>
          </a:xfrm>
          <a:prstGeom prst="roundRect">
            <a:avLst>
              <a:gd name="adj" fmla="val 6976"/>
            </a:avLst>
          </a:prstGeom>
          <a:solidFill>
            <a:srgbClr val="FEF3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6210300" y="2203995"/>
            <a:ext cx="5372100" cy="1638300"/>
          </a:xfrm>
          <a:prstGeom prst="roundRect">
            <a:avLst>
              <a:gd name="adj" fmla="val 6976"/>
            </a:avLst>
          </a:prstGeom>
          <a:solidFill>
            <a:srgbClr val="FEE2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প্রেক্ষাপট ও উৎস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কবিতার পটভূমি ও মূলসুর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885825" y="4347120"/>
            <a:ext cx="113061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মনস্তাত্ত্বিক বৈপরীত্য</a:t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885825" y="4699545"/>
            <a:ext cx="10515600" cy="548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প্রকৃতিতে নতুন বসন্তের উচ্ছ্বলতা এলেও কবিপ্রিয় ব্যক্তির বিয়োগবেদনায় কবির মন শূন্য। বাইরে বসন্তের রূপরাশি আর কবির ভেতরে বিষাদের করুণ সুর—এই দুইয়ের দ্বন্দ্বেই কবিতাটি রূপ পেয়েছে।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838200" y="2432595"/>
            <a:ext cx="6143625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B45309"/>
                </a:solidFill>
                <a:latin typeface="Tiro Bangla"/>
                <a:ea typeface="Tiro Bangla"/>
                <a:cs typeface="Tiro Bangla"/>
                <a:sym typeface="Tiro Bangla"/>
              </a:rPr>
              <a:t>প্রথম প্রকাশ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838200" y="2708820"/>
            <a:ext cx="6450806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মাসিক মোহাম্মদী (১৯৩৫)</a:t>
            </a:r>
            <a:endParaRPr/>
          </a:p>
        </p:txBody>
      </p:sp>
      <p:sp>
        <p:nvSpPr>
          <p:cNvPr id="149" name="Google Shape;149;p16"/>
          <p:cNvSpPr txBox="1"/>
          <p:nvPr/>
        </p:nvSpPr>
        <p:spPr>
          <a:xfrm>
            <a:off x="838200" y="3061245"/>
            <a:ext cx="50101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কবিতাটি প্রথম প্রকাশিত হয় ১৯৩৫ সালে তৎকালীন বিখ্যাত 'মাসিক মোহাম্মদী' পত্রিকায়।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6438900" y="2432595"/>
            <a:ext cx="57531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991B1B"/>
                </a:solidFill>
                <a:latin typeface="Tiro Bangla"/>
                <a:ea typeface="Tiro Bangla"/>
                <a:cs typeface="Tiro Bangla"/>
                <a:sym typeface="Tiro Bangla"/>
              </a:rPr>
              <a:t>কাব্যগ্রন্থ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6438900" y="2708820"/>
            <a:ext cx="57531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সাঁঝের মায়া (১৯৩৮)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6438900" y="3061245"/>
            <a:ext cx="50101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7F1D1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কবির প্রথম ও বিখ্যাত 'সাঁঝের মায়া' কাব্যগ্রন্থে কবিতাটি গ্রন্থভুক্ত করা হয়।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/>
          <p:nvPr/>
        </p:nvSpPr>
        <p:spPr>
          <a:xfrm>
            <a:off x="609600" y="2568773"/>
            <a:ext cx="5619750" cy="2590800"/>
          </a:xfrm>
          <a:prstGeom prst="roundRect">
            <a:avLst>
              <a:gd name="adj" fmla="val 44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7"/>
          <p:cNvSpPr/>
          <p:nvPr/>
        </p:nvSpPr>
        <p:spPr>
          <a:xfrm>
            <a:off x="609600" y="2568773"/>
            <a:ext cx="38100" cy="2590800"/>
          </a:xfrm>
          <a:prstGeom prst="rect">
            <a:avLst/>
          </a:prstGeom>
          <a:solidFill>
            <a:srgbClr val="8C2D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6534150" y="2578298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EF3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7"/>
          <p:cNvSpPr/>
          <p:nvPr/>
        </p:nvSpPr>
        <p:spPr>
          <a:xfrm>
            <a:off x="6534150" y="3940373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5F5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7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সম্পূর্ণ কবিতা পাঠ ও ব্যাখ্যা — ১ম অংশ</a:t>
            </a:r>
            <a:endParaRPr/>
          </a:p>
        </p:txBody>
      </p:sp>
      <p:sp>
        <p:nvSpPr>
          <p:cNvPr id="162" name="Google Shape;162;p17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বসন্তের আগমন ও কবির উদাসীনতা</a:t>
            </a:r>
            <a:endParaRPr/>
          </a:p>
        </p:txBody>
      </p:sp>
      <p:sp>
        <p:nvSpPr>
          <p:cNvPr id="163" name="Google Shape;163;p17"/>
          <p:cNvSpPr txBox="1"/>
          <p:nvPr/>
        </p:nvSpPr>
        <p:spPr>
          <a:xfrm>
            <a:off x="914400" y="2835473"/>
            <a:ext cx="5143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"হে কবি, নীরব কেন-ফাল্গুন যে এসেছে ধরায়,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বসন্তে বরিয়া তুমি লবে না কি তব বন্দনায়?"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কহিল সে স্নিগ্ধ আঁখি তুলি—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"দক্ষিণ দুয়ার গেছে খুলি?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বাতাবি নেবুর ফুল ফুটেছে কি? ফুটেছে কি আমের মুকুল?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দখিনা সমীর তার গন্ধে গন্ধে হয়েছে কি অধীর আকুল?"</a:t>
            </a:r>
            <a:endParaRPr/>
          </a:p>
        </p:txBody>
      </p:sp>
      <p:sp>
        <p:nvSpPr>
          <p:cNvPr id="164" name="Google Shape;164;p17"/>
          <p:cNvSpPr txBox="1"/>
          <p:nvPr/>
        </p:nvSpPr>
        <p:spPr>
          <a:xfrm>
            <a:off x="6724650" y="2768798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45309"/>
                </a:solidFill>
                <a:latin typeface="Tiro Bangla"/>
                <a:ea typeface="Tiro Bangla"/>
                <a:cs typeface="Tiro Bangla"/>
                <a:sym typeface="Tiro Bangla"/>
              </a:rPr>
              <a:t>ভক্তের আকুল প্রশ্ন</a:t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6724650" y="3083123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ফাল্গুন অর্থাৎ বসন্ত আসার পরও কবি কেন নিশ্চুপ? কবি কেন বসন্তকে বরণ করে গান বা কবিতা লিখছেন না?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6724650" y="4130873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কবির বিষণ্ণ প্রতিক্রিয়া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6724650" y="4445198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প্রশ্ন করে জানতে চান দখিনা বাতাস কি বইছে? আমের মুকুল বা বাতাবি লেবুর ফুল কি ফুটেছে? কবি এতটাই উন্মন যে প্রকৃতির খবর তাঁর জানা নেই।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/>
          <p:nvPr/>
        </p:nvSpPr>
        <p:spPr>
          <a:xfrm>
            <a:off x="609600" y="2568773"/>
            <a:ext cx="5619750" cy="2590800"/>
          </a:xfrm>
          <a:prstGeom prst="roundRect">
            <a:avLst>
              <a:gd name="adj" fmla="val 44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609600" y="2568773"/>
            <a:ext cx="38100" cy="2590800"/>
          </a:xfrm>
          <a:prstGeom prst="rect">
            <a:avLst/>
          </a:prstGeom>
          <a:solidFill>
            <a:srgbClr val="8C2D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8"/>
          <p:cNvSpPr/>
          <p:nvPr/>
        </p:nvSpPr>
        <p:spPr>
          <a:xfrm>
            <a:off x="6534150" y="2578298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EF3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8"/>
          <p:cNvSpPr/>
          <p:nvPr/>
        </p:nvSpPr>
        <p:spPr>
          <a:xfrm>
            <a:off x="6534150" y="3940373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5F5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8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সম্পূর্ণ কবিতা পাঠ ও ব্যাখ্যা — ২য় অংশ</a:t>
            </a: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অলক্ষ্যের তরী ও বসন্তের আহ্বান</a:t>
            </a:r>
            <a:endParaRPr/>
          </a:p>
        </p:txBody>
      </p:sp>
      <p:sp>
        <p:nvSpPr>
          <p:cNvPr id="178" name="Google Shape;178;p18"/>
          <p:cNvSpPr txBox="1"/>
          <p:nvPr/>
        </p:nvSpPr>
        <p:spPr>
          <a:xfrm>
            <a:off x="914400" y="2835473"/>
            <a:ext cx="5143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"এখনো দেখনি তুমি?" কহিলাম, "কেন কবি আজ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এমন উন্মনী তুমি? কোথা তব নব পুষ্পসাজ?"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কহিল সে সুদূরে চাহি—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"অলখের পাথার বাহিয়া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তরি তার এসেছে কি? বেজেছে কি আগমনী গান?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ডেকেছে কি সে আমারে? শুনি নাই, রাখি নাই সন্ধান।"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6724650" y="2768798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45309"/>
                </a:solidFill>
                <a:latin typeface="Tiro Bangla"/>
                <a:ea typeface="Tiro Bangla"/>
                <a:cs typeface="Tiro Bangla"/>
                <a:sym typeface="Tiro Bangla"/>
              </a:rPr>
              <a:t>ভক্তের বিস্ময় ও অনুযোগ</a:t>
            </a:r>
            <a:endParaRPr/>
          </a:p>
        </p:txBody>
      </p:sp>
      <p:sp>
        <p:nvSpPr>
          <p:cNvPr id="180" name="Google Shape;180;p18"/>
          <p:cNvSpPr txBox="1"/>
          <p:nvPr/>
        </p:nvSpPr>
        <p:spPr>
          <a:xfrm>
            <a:off x="6724650" y="3083123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চারপাশে বসন্তের এত আয়োজন দেখেও কবি কেন উদাসীন? কেন তিনি ফুল দিয়ে নিজেকে সজ্জিত করেননি?</a:t>
            </a:r>
            <a:endParaRPr/>
          </a:p>
        </p:txBody>
      </p:sp>
      <p:sp>
        <p:nvSpPr>
          <p:cNvPr id="181" name="Google Shape;181;p18"/>
          <p:cNvSpPr txBox="1"/>
          <p:nvPr/>
        </p:nvSpPr>
        <p:spPr>
          <a:xfrm>
            <a:off x="6724650" y="4130873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কবির অহেতুক দূরদর্শিতা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6724650" y="4445198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সুদূরে তাকিয়ে অনুতাপ করেন যে বসন্তের তরী কি সত্যি এসেছে? বসন্তের ডাব বা বার্তা শোনার মতো মানসিক অবস্থায় তিনি নেই।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"/>
          <p:cNvSpPr/>
          <p:nvPr/>
        </p:nvSpPr>
        <p:spPr>
          <a:xfrm>
            <a:off x="609600" y="2568773"/>
            <a:ext cx="5619750" cy="2590800"/>
          </a:xfrm>
          <a:prstGeom prst="roundRect">
            <a:avLst>
              <a:gd name="adj" fmla="val 44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609600" y="2568773"/>
            <a:ext cx="38100" cy="2590800"/>
          </a:xfrm>
          <a:prstGeom prst="rect">
            <a:avLst/>
          </a:prstGeom>
          <a:solidFill>
            <a:srgbClr val="8C2D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9"/>
          <p:cNvSpPr/>
          <p:nvPr/>
        </p:nvSpPr>
        <p:spPr>
          <a:xfrm>
            <a:off x="6534150" y="2578298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EF3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9"/>
          <p:cNvSpPr/>
          <p:nvPr/>
        </p:nvSpPr>
        <p:spPr>
          <a:xfrm>
            <a:off x="6534150" y="3940373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5F5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সম্পূর্ণ কবিতা পাঠ ও ব্যাখ্যা — ৩য় অংশ</a:t>
            </a:r>
            <a:endParaRPr/>
          </a:p>
        </p:txBody>
      </p:sp>
      <p:sp>
        <p:nvSpPr>
          <p:cNvPr id="192" name="Google Shape;192;p19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বসন্তের স্বয়ংসম্পূর্ণতা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914400" y="2835473"/>
            <a:ext cx="5143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কহিলাম, "ওগো কবি! রচিয়া লহ না আজও গীতি,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বসন্ত-বন্দনা তব কণ্ঠে শুনি— এ মোর মিনতি।"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কহিল সে মৃদু মধু-স্বরে—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"নাই হলো, না হোক এবার—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আমার গাইতে গান, বসন্তেরে আনিতে বরিয়া—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রহেনি, সে ভুলে নাই তো, এসেছে তা ফাগুনে স্মরিয়া।"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6724650" y="2768798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45309"/>
                </a:solidFill>
                <a:latin typeface="Tiro Bangla"/>
                <a:ea typeface="Tiro Bangla"/>
                <a:cs typeface="Tiro Bangla"/>
                <a:sym typeface="Tiro Bangla"/>
              </a:rPr>
              <a:t>ভক্তের ব্যাকুল নিবেদন</a:t>
            </a:r>
            <a:endParaRPr/>
          </a:p>
        </p:txBody>
      </p:sp>
      <p:sp>
        <p:nvSpPr>
          <p:cNvPr id="195" name="Google Shape;195;p19"/>
          <p:cNvSpPr txBox="1"/>
          <p:nvPr/>
        </p:nvSpPr>
        <p:spPr>
          <a:xfrm>
            <a:off x="6724650" y="3083123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ভক্ত বিনীত অনুরোধ জানান যে কবি যেন এখন হলেও বসন্তের প্রশংসায় গান বা কবিতা রচনা করেন।</a:t>
            </a:r>
            <a:endParaRPr/>
          </a:p>
        </p:txBody>
      </p:sp>
      <p:sp>
        <p:nvSpPr>
          <p:cNvPr id="196" name="Google Shape;196;p19"/>
          <p:cNvSpPr txBox="1"/>
          <p:nvPr/>
        </p:nvSpPr>
        <p:spPr>
          <a:xfrm>
            <a:off x="6724650" y="4130873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কবির অকাট্য যুক্তি</a:t>
            </a:r>
            <a:endParaRPr/>
          </a:p>
        </p:txBody>
      </p:sp>
      <p:sp>
        <p:nvSpPr>
          <p:cNvPr id="197" name="Google Shape;197;p19"/>
          <p:cNvSpPr txBox="1"/>
          <p:nvPr/>
        </p:nvSpPr>
        <p:spPr>
          <a:xfrm>
            <a:off x="6724650" y="4445198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শান্ত স্বরে জানান, তিনি গান না গাইলেও বসন্ত থেমে থাকেনি। ঋতুরাজ প্রকৃতির নিয়মে ঠিকই সময়ে ফিরে এসেছে।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"/>
          <p:cNvSpPr/>
          <p:nvPr/>
        </p:nvSpPr>
        <p:spPr>
          <a:xfrm>
            <a:off x="609600" y="2568773"/>
            <a:ext cx="5619750" cy="2590800"/>
          </a:xfrm>
          <a:prstGeom prst="roundRect">
            <a:avLst>
              <a:gd name="adj" fmla="val 44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609600" y="2568773"/>
            <a:ext cx="38100" cy="2590800"/>
          </a:xfrm>
          <a:prstGeom prst="rect">
            <a:avLst/>
          </a:prstGeom>
          <a:solidFill>
            <a:srgbClr val="8C2D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6534150" y="2578298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EF3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0"/>
          <p:cNvSpPr/>
          <p:nvPr/>
        </p:nvSpPr>
        <p:spPr>
          <a:xfrm>
            <a:off x="6534150" y="3940373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5F5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সম্পূর্ণ কবিতা পাঠ ও ব্যাখ্যা — ৪র্থ অংশ</a:t>
            </a: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অভিমান ও প্রকৃতির অর্ঘ্য</a:t>
            </a:r>
            <a:endParaRPr/>
          </a:p>
        </p:txBody>
      </p:sp>
      <p:sp>
        <p:nvSpPr>
          <p:cNvPr id="208" name="Google Shape;208;p20"/>
          <p:cNvSpPr txBox="1"/>
          <p:nvPr/>
        </p:nvSpPr>
        <p:spPr>
          <a:xfrm>
            <a:off x="914400" y="2835473"/>
            <a:ext cx="5143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কহিলাম : "ওগো কবি, অভিমান করেছ কি তাই?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যদিও এসেছে তবু তুমি তারে করিলে বৃথায়।"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কহিল সে পরম হেলায়—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"বৃথা কেন? ফাগুন বেলায়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ফুল কি ফোটেনি শাখে? পুষ্পারতি লভে নি কি ঋতুর রাজন?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মাধবী কুঁড়ির বুকে গন্ধ নাহি? করে নাই অর্ঘ্য বিরচন?"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6724650" y="2768798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45309"/>
                </a:solidFill>
                <a:latin typeface="Tiro Bangla"/>
                <a:ea typeface="Tiro Bangla"/>
                <a:cs typeface="Tiro Bangla"/>
                <a:sym typeface="Tiro Bangla"/>
              </a:rPr>
              <a:t>অভিমানের প্রশ্ন</a:t>
            </a:r>
            <a:endParaRPr/>
          </a:p>
        </p:txBody>
      </p:sp>
      <p:sp>
        <p:nvSpPr>
          <p:cNvPr id="210" name="Google Shape;210;p20"/>
          <p:cNvSpPr txBox="1"/>
          <p:nvPr/>
        </p:nvSpPr>
        <p:spPr>
          <a:xfrm>
            <a:off x="6724650" y="3083123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78350F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ভক্ত মনে করেন কবি হয়তো বসন্তের ওপর অভিমান করেছেন, যার ফলে বসন্ত বরণ অসম্পূর্ণ থেকে গেল।</a:t>
            </a:r>
            <a:endParaRPr/>
          </a:p>
        </p:txBody>
      </p:sp>
      <p:sp>
        <p:nvSpPr>
          <p:cNvPr id="211" name="Google Shape;211;p20"/>
          <p:cNvSpPr txBox="1"/>
          <p:nvPr/>
        </p:nvSpPr>
        <p:spPr>
          <a:xfrm>
            <a:off x="6724650" y="4130873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প্রকৃতির পরিপূর্ণতা</a:t>
            </a:r>
            <a:endParaRPr/>
          </a:p>
        </p:txBody>
      </p:sp>
      <p:sp>
        <p:nvSpPr>
          <p:cNvPr id="212" name="Google Shape;212;p20"/>
          <p:cNvSpPr txBox="1"/>
          <p:nvPr/>
        </p:nvSpPr>
        <p:spPr>
          <a:xfrm>
            <a:off x="6724650" y="4445198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অবহেলার সাথে বলেন যে বসন্তের আগমন বৃথা হয়নি; মাধবী কুঁড়ি ও গাছের পুষ্পমালা দিয়ে প্রকৃতি নিজেই বসন্তকে বরণ করেছে।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"/>
          <p:cNvSpPr/>
          <p:nvPr/>
        </p:nvSpPr>
        <p:spPr>
          <a:xfrm>
            <a:off x="609600" y="2568773"/>
            <a:ext cx="5619750" cy="2590800"/>
          </a:xfrm>
          <a:prstGeom prst="roundRect">
            <a:avLst>
              <a:gd name="adj" fmla="val 44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609600" y="2568773"/>
            <a:ext cx="38100" cy="2590800"/>
          </a:xfrm>
          <a:prstGeom prst="rect">
            <a:avLst/>
          </a:prstGeom>
          <a:solidFill>
            <a:srgbClr val="8C2D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6534150" y="2578298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EE2E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6534150" y="3940373"/>
            <a:ext cx="5048250" cy="1209675"/>
          </a:xfrm>
          <a:prstGeom prst="roundRect">
            <a:avLst>
              <a:gd name="adj" fmla="val 6299"/>
            </a:avLst>
          </a:prstGeom>
          <a:solidFill>
            <a:srgbClr val="F5F5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1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সম্পূর্ণ কবিতা পাঠ ও ব্যাখ্যা — ৫ম অংশ (মূল বিপর্যয়)</a:t>
            </a:r>
            <a:endParaRPr/>
          </a:p>
        </p:txBody>
      </p:sp>
      <p:sp>
        <p:nvSpPr>
          <p:cNvPr id="222" name="Google Shape;222;p21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মাঘের সন্ন্যাসী ও অন্তহীন বিচ্ছেদ</a:t>
            </a:r>
            <a:endParaRPr/>
          </a:p>
        </p:txBody>
      </p:sp>
      <p:sp>
        <p:nvSpPr>
          <p:cNvPr id="223" name="Google Shape;223;p21"/>
          <p:cNvSpPr txBox="1"/>
          <p:nvPr/>
        </p:nvSpPr>
        <p:spPr>
          <a:xfrm>
            <a:off x="914400" y="2835473"/>
            <a:ext cx="5143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"হোক, তবু বসন্তের প্রতি কেন এই তব তীব্র বিমুখতা?"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কহিলাম, "উপেক্ষায় ঋতুরাজে কেন কবি দাও তুমি ব্যথা?"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কহিল সে কাছে সরে আসি—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"কুহেলী উত্তরী তলে মাঘের সন্ন্যাসী—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গিয়েছে চলিয়া ধীরে পুষ্পশূন্য দিগন্তের পথে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রিক্ত হস্তে! তাহারেই পড়ে মনে, ভুলিতে পারি না কোনো মতে।"</a:t>
            </a:r>
            <a:endParaRPr/>
          </a:p>
        </p:txBody>
      </p:sp>
      <p:sp>
        <p:nvSpPr>
          <p:cNvPr id="224" name="Google Shape;224;p21"/>
          <p:cNvSpPr txBox="1"/>
          <p:nvPr/>
        </p:nvSpPr>
        <p:spPr>
          <a:xfrm>
            <a:off x="6724650" y="2768798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991B1B"/>
                </a:solidFill>
                <a:latin typeface="Tiro Bangla"/>
                <a:ea typeface="Tiro Bangla"/>
                <a:cs typeface="Tiro Bangla"/>
                <a:sym typeface="Tiro Bangla"/>
              </a:rPr>
              <a:t>কবির গোপন শোক প্রকাশ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6724650" y="3083123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7F1D1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ভক্তের কাছে সরে এসে তাঁর বিষাদের আসল কারণ জানান—শীতের রিক্ত সন্ন্যাসীর মতো তাঁর প্রিয়জন (স্বামী) অকালে বিদায় নিয়েছেন।</a:t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6724650" y="4130873"/>
            <a:ext cx="5467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তাহারেই পড়ে মনে</a:t>
            </a:r>
            <a:endParaRPr/>
          </a:p>
        </p:txBody>
      </p:sp>
      <p:sp>
        <p:nvSpPr>
          <p:cNvPr id="227" name="Google Shape;227;p21"/>
          <p:cNvSpPr txBox="1"/>
          <p:nvPr/>
        </p:nvSpPr>
        <p:spPr>
          <a:xfrm>
            <a:off x="6724650" y="4445198"/>
            <a:ext cx="47625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সেই প্রিয়জনের চিরবিদায়ের স্মৃতি কবিকে এমনভাবে আচ্ছন্ন রেখেছে যে বসন্তের সৌন্দর্যও কবির হৃদয় স্পর্শ করতে পারে না।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/>
          <p:nvPr/>
        </p:nvSpPr>
        <p:spPr>
          <a:xfrm>
            <a:off x="609600" y="2816423"/>
            <a:ext cx="3505200" cy="2095500"/>
          </a:xfrm>
          <a:prstGeom prst="roundRect">
            <a:avLst>
              <a:gd name="adj" fmla="val 5454"/>
            </a:avLst>
          </a:prstGeom>
          <a:solidFill>
            <a:srgbClr val="FFFFFF"/>
          </a:solidFill>
          <a:ln w="9525" cap="flat" cmpd="sng">
            <a:solidFill>
              <a:srgbClr val="E7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2"/>
          <p:cNvSpPr/>
          <p:nvPr/>
        </p:nvSpPr>
        <p:spPr>
          <a:xfrm>
            <a:off x="4343400" y="2816423"/>
            <a:ext cx="3505200" cy="2095500"/>
          </a:xfrm>
          <a:prstGeom prst="roundRect">
            <a:avLst>
              <a:gd name="adj" fmla="val 5454"/>
            </a:avLst>
          </a:prstGeom>
          <a:solidFill>
            <a:srgbClr val="FFFFFF"/>
          </a:solidFill>
          <a:ln w="9525" cap="flat" cmpd="sng">
            <a:solidFill>
              <a:srgbClr val="E7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2"/>
          <p:cNvSpPr/>
          <p:nvPr/>
        </p:nvSpPr>
        <p:spPr>
          <a:xfrm>
            <a:off x="8077200" y="2816423"/>
            <a:ext cx="3505200" cy="2095500"/>
          </a:xfrm>
          <a:prstGeom prst="roundRect">
            <a:avLst>
              <a:gd name="adj" fmla="val 5454"/>
            </a:avLst>
          </a:prstGeom>
          <a:solidFill>
            <a:srgbClr val="FFFFFF"/>
          </a:solidFill>
          <a:ln w="9525" cap="flat" cmpd="sng">
            <a:solidFill>
              <a:srgbClr val="E7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মূল্যায়ন</a:t>
            </a:r>
            <a:endParaRPr/>
          </a:p>
        </p:txBody>
      </p:sp>
      <p:sp>
        <p:nvSpPr>
          <p:cNvPr id="236" name="Google Shape;236;p22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কবিতার মূলভাব ও শিল্পগুণ</a:t>
            </a:r>
            <a:endParaRPr/>
          </a:p>
        </p:txBody>
      </p:sp>
      <p:sp>
        <p:nvSpPr>
          <p:cNvPr id="237" name="Google Shape;237;p22"/>
          <p:cNvSpPr txBox="1"/>
          <p:nvPr/>
        </p:nvSpPr>
        <p:spPr>
          <a:xfrm>
            <a:off x="923925" y="3130748"/>
            <a:ext cx="3595687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মূল বিষয়</a:t>
            </a:r>
            <a:endParaRPr/>
          </a:p>
        </p:txBody>
      </p:sp>
      <p:sp>
        <p:nvSpPr>
          <p:cNvPr id="238" name="Google Shape;238;p22"/>
          <p:cNvSpPr txBox="1"/>
          <p:nvPr/>
        </p:nvSpPr>
        <p:spPr>
          <a:xfrm>
            <a:off x="923925" y="3406973"/>
            <a:ext cx="377547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প্রকৃতি ও মানবমন</a:t>
            </a:r>
            <a:endParaRPr/>
          </a:p>
        </p:txBody>
      </p:sp>
      <p:sp>
        <p:nvSpPr>
          <p:cNvPr id="239" name="Google Shape;239;p22"/>
          <p:cNvSpPr txBox="1"/>
          <p:nvPr/>
        </p:nvSpPr>
        <p:spPr>
          <a:xfrm>
            <a:off x="923925" y="3826073"/>
            <a:ext cx="29718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প্রকৃতিতে সৌন্দর্যের জোয়ার থাকলেও মানুষের ব্যক্তিগত বিষাদ ও বিচ্ছেদ সেই সৌন্দর্যকে আচ্ছন্ন করে ফেলে।</a:t>
            </a:r>
            <a:endParaRPr/>
          </a:p>
        </p:txBody>
      </p:sp>
      <p:sp>
        <p:nvSpPr>
          <p:cNvPr id="240" name="Google Shape;240;p22"/>
          <p:cNvSpPr txBox="1"/>
          <p:nvPr/>
        </p:nvSpPr>
        <p:spPr>
          <a:xfrm>
            <a:off x="4657725" y="3130748"/>
            <a:ext cx="3595687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B45309"/>
                </a:solidFill>
                <a:latin typeface="Tiro Bangla"/>
                <a:ea typeface="Tiro Bangla"/>
                <a:cs typeface="Tiro Bangla"/>
                <a:sym typeface="Tiro Bangla"/>
              </a:rPr>
              <a:t>গঠনশৈলী</a:t>
            </a:r>
            <a:endParaRPr/>
          </a:p>
        </p:txBody>
      </p:sp>
      <p:sp>
        <p:nvSpPr>
          <p:cNvPr id="241" name="Google Shape;241;p22"/>
          <p:cNvSpPr txBox="1"/>
          <p:nvPr/>
        </p:nvSpPr>
        <p:spPr>
          <a:xfrm>
            <a:off x="4657725" y="3406973"/>
            <a:ext cx="377547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নাট্যগুণসম্পন্ন সংলাপ</a:t>
            </a:r>
            <a:endParaRPr/>
          </a:p>
        </p:txBody>
      </p:sp>
      <p:sp>
        <p:nvSpPr>
          <p:cNvPr id="242" name="Google Shape;242;p22"/>
          <p:cNvSpPr txBox="1"/>
          <p:nvPr/>
        </p:nvSpPr>
        <p:spPr>
          <a:xfrm>
            <a:off x="4657725" y="3826073"/>
            <a:ext cx="29718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কবি ও কবি-ভক্তের নাটকীয় কথোপকথনের মাধ্যমে কবিতার ভাববস্তু ও কবির মানসদ্বন্দ্ব চমৎকার ফুটে উঠেছে।</a:t>
            </a:r>
            <a:endParaRPr/>
          </a:p>
        </p:txBody>
      </p:sp>
      <p:sp>
        <p:nvSpPr>
          <p:cNvPr id="243" name="Google Shape;243;p22"/>
          <p:cNvSpPr txBox="1"/>
          <p:nvPr/>
        </p:nvSpPr>
        <p:spPr>
          <a:xfrm>
            <a:off x="8391525" y="3130748"/>
            <a:ext cx="3595687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2D5A27"/>
                </a:solidFill>
                <a:latin typeface="Tiro Bangla"/>
                <a:ea typeface="Tiro Bangla"/>
                <a:cs typeface="Tiro Bangla"/>
                <a:sym typeface="Tiro Bangla"/>
              </a:rPr>
              <a:t>রস ও ছন্দ</a:t>
            </a:r>
            <a:endParaRPr/>
          </a:p>
        </p:txBody>
      </p:sp>
      <p:sp>
        <p:nvSpPr>
          <p:cNvPr id="244" name="Google Shape;244;p22"/>
          <p:cNvSpPr txBox="1"/>
          <p:nvPr/>
        </p:nvSpPr>
        <p:spPr>
          <a:xfrm>
            <a:off x="8391525" y="3406973"/>
            <a:ext cx="3775471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করুণ রস ও অক্ষরবৃত্ত</a:t>
            </a:r>
            <a:endParaRPr/>
          </a:p>
        </p:txBody>
      </p:sp>
      <p:sp>
        <p:nvSpPr>
          <p:cNvPr id="245" name="Google Shape;245;p22"/>
          <p:cNvSpPr txBox="1"/>
          <p:nvPr/>
        </p:nvSpPr>
        <p:spPr>
          <a:xfrm>
            <a:off x="8391525" y="3826073"/>
            <a:ext cx="29718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7534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সুললিত অক্ষরবৃত্ত ছন্দে বিরহ ও করুণ রসের অপূর্ব মেলবন্ধন কবিতাটিকে অনন্য মাত্রা দান করেছে।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"/>
          <p:cNvSpPr/>
          <p:nvPr/>
        </p:nvSpPr>
        <p:spPr>
          <a:xfrm>
            <a:off x="609600" y="2111573"/>
            <a:ext cx="10972800" cy="3505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1" name="Google Shape;251;p23"/>
          <p:cNvGraphicFramePr/>
          <p:nvPr/>
        </p:nvGraphicFramePr>
        <p:xfrm>
          <a:off x="609600" y="2111573"/>
          <a:ext cx="10972775" cy="3505200"/>
        </p:xfrm>
        <a:graphic>
          <a:graphicData uri="http://schemas.openxmlformats.org/drawingml/2006/table">
            <a:tbl>
              <a:tblPr>
                <a:noFill/>
                <a:tableStyleId>{EEBB0616-556E-4058-BFB2-6FB4BF72FE50}</a:tableStyleId>
              </a:tblPr>
              <a:tblGrid>
                <a:gridCol w="2700325"/>
                <a:gridCol w="8272450"/>
              </a:tblGrid>
              <a:tr h="584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AF8F5"/>
                          </a:solidFill>
                          <a:latin typeface="Tiro Bangla"/>
                          <a:ea typeface="Tiro Bangla"/>
                          <a:cs typeface="Tiro Bangla"/>
                          <a:sym typeface="Tiro Bangla"/>
                        </a:rPr>
                        <a:t>শব্দ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AF8F5"/>
                          </a:solidFill>
                          <a:latin typeface="Tiro Bangla"/>
                          <a:ea typeface="Tiro Bangla"/>
                          <a:cs typeface="Tiro Bangla"/>
                          <a:sym typeface="Tiro Bangla"/>
                        </a:rPr>
                        <a:t>অর্থ ও ব্যাখ্যা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1917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উন্মনী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উদাসীন বা অন্যমনস্ক মন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দখিনা সমীর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8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দক্ষিণ দিক থেকে প্রবাহিত মৃদু মিষ্ট বাতাস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8F5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পুষ্পারতি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ফুল দিয়ে নিবেদন বা আরতি করা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কুহেলী উত্তরী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8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কুয়াশার চাদর বা ওড়না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F8F5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মাঘের সন্ন্যাসী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44403C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রিক্ত মাঘ বা রিক্ত শীত ঋতুকে রূপক হিসেবে বর্ণনা করা হয়েছে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2" name="Google Shape;252;p23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8C2D19"/>
                </a:solidFill>
                <a:latin typeface="Tiro Bangla"/>
                <a:ea typeface="Tiro Bangla"/>
                <a:cs typeface="Tiro Bangla"/>
                <a:sym typeface="Tiro Bangla"/>
              </a:rPr>
              <a:t>শব্দার্থ ও টীকা</a:t>
            </a:r>
            <a:endParaRPr/>
          </a:p>
        </p:txBody>
      </p:sp>
      <p:sp>
        <p:nvSpPr>
          <p:cNvPr id="253" name="Google Shape;253;p23"/>
          <p:cNvSpPr txBox="1"/>
          <p:nvPr/>
        </p:nvSpPr>
        <p:spPr>
          <a:xfrm>
            <a:off x="609600" y="733425"/>
            <a:ext cx="115824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গুরুত্বপূর্ণ শব্দার্থ ও ব্যাখ্যা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"/>
          <p:cNvSpPr/>
          <p:nvPr/>
        </p:nvSpPr>
        <p:spPr>
          <a:xfrm>
            <a:off x="609600" y="2111573"/>
            <a:ext cx="10972800" cy="3505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as-IN" sz="1800" b="1" dirty="0"/>
              <a:t>সৃজনশীল প্রশ্নাবলী:</a:t>
            </a:r>
            <a:r>
              <a:rPr lang="as-IN" sz="1800" dirty="0"/>
              <a:t> </a:t>
            </a:r>
            <a:endParaRPr lang="en-US" sz="1800" dirty="0" smtClean="0"/>
          </a:p>
          <a:p>
            <a:pPr lvl="0"/>
            <a:r>
              <a:rPr lang="as-IN" sz="1800" dirty="0" smtClean="0"/>
              <a:t>১</a:t>
            </a:r>
            <a:r>
              <a:rPr lang="as-IN" sz="1800" dirty="0"/>
              <a:t>. </a:t>
            </a:r>
            <a:r>
              <a:rPr lang="as-IN" sz="1800" i="1" dirty="0"/>
              <a:t>"প্রকৃতির সৌন্দর্য মানুষের গভীর ব্যক্তিগত শোককে মুছে দিতে পারে না।"</a:t>
            </a:r>
            <a:r>
              <a:rPr lang="as-IN" sz="1800" dirty="0"/>
              <a:t> — 'তাহারেই পড়ে মনে' কবিতার আলোকে উক্তিটির যৌক্তিকতা আলোচনা করো। </a:t>
            </a:r>
            <a:endParaRPr lang="en-US" sz="1800" dirty="0" smtClean="0"/>
          </a:p>
          <a:p>
            <a:pPr lvl="0"/>
            <a:r>
              <a:rPr lang="as-IN" sz="1800" dirty="0" smtClean="0"/>
              <a:t>২</a:t>
            </a:r>
            <a:r>
              <a:rPr lang="as-IN" sz="1800" dirty="0"/>
              <a:t>. 'তাহারেই পড়ে মনে' কবিতায় কবি ও কবি-ভক্তের সংলাপে কবির মনস্তাত্ত্বিক অবস্থার যে প্রকাশ ঘটেছে, তা নিজের ভাষায় ব্যাখ্যা করো।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3"/>
          <p:cNvSpPr txBox="1"/>
          <p:nvPr/>
        </p:nvSpPr>
        <p:spPr>
          <a:xfrm>
            <a:off x="609600" y="733425"/>
            <a:ext cx="115824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 smtClean="0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বাড়ির</a:t>
            </a:r>
            <a:r>
              <a:rPr lang="en-US" sz="2400" b="1" i="0" u="none" strike="noStrike" cap="none" dirty="0" smtClean="0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2400" b="1" i="0" u="none" strike="noStrike" cap="none" dirty="0" err="1" smtClean="0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কাজ</a:t>
            </a:r>
            <a:r>
              <a:rPr lang="en-US" sz="2400" b="1" i="0" u="none" strike="noStrike" cap="none" dirty="0" smtClean="0">
                <a:solidFill>
                  <a:srgbClr val="1C1917"/>
                </a:solidFill>
                <a:latin typeface="Tiro Bangla"/>
                <a:ea typeface="Tiro Bangla"/>
                <a:cs typeface="Tiro Bangla"/>
                <a:sym typeface="Tiro Bangla"/>
              </a:rPr>
              <a:t>-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6868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917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"/>
          <p:cNvSpPr txBox="1"/>
          <p:nvPr/>
        </p:nvSpPr>
        <p:spPr>
          <a:xfrm>
            <a:off x="1941861" y="2223194"/>
            <a:ext cx="459581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D97706"/>
                </a:solidFill>
                <a:latin typeface="Tiro Bangla"/>
                <a:ea typeface="Tiro Bangla"/>
                <a:cs typeface="Tiro Bangla"/>
                <a:sym typeface="Tiro Bangla"/>
              </a:rPr>
              <a:t>পাঠ</a:t>
            </a:r>
            <a:r>
              <a:rPr lang="en-US" sz="1500" b="1" i="0" u="none" strike="noStrike" cap="none" dirty="0">
                <a:solidFill>
                  <a:srgbClr val="D97706"/>
                </a:solidFill>
                <a:latin typeface="Tiro Bangla"/>
                <a:ea typeface="Tiro Bangla"/>
                <a:cs typeface="Tiro Bangla"/>
                <a:sym typeface="Tiro Bangla"/>
              </a:rPr>
              <a:t> </a:t>
            </a:r>
            <a:r>
              <a:rPr lang="en-US" sz="1500" b="1" i="0" u="none" strike="noStrike" cap="none" dirty="0" err="1">
                <a:solidFill>
                  <a:srgbClr val="D97706"/>
                </a:solidFill>
                <a:latin typeface="Tiro Bangla"/>
                <a:ea typeface="Tiro Bangla"/>
                <a:cs typeface="Tiro Bangla"/>
                <a:sym typeface="Tiro Bangla"/>
              </a:rPr>
              <a:t>সমাপ্তি</a:t>
            </a:r>
            <a:endParaRPr dirty="0"/>
          </a:p>
        </p:txBody>
      </p:sp>
      <p:sp>
        <p:nvSpPr>
          <p:cNvPr id="261" name="Google Shape;261;p24"/>
          <p:cNvSpPr txBox="1"/>
          <p:nvPr/>
        </p:nvSpPr>
        <p:spPr>
          <a:xfrm>
            <a:off x="1826966" y="2556569"/>
            <a:ext cx="482560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AF8F5"/>
                </a:solidFill>
                <a:latin typeface="Tiro Bangla"/>
                <a:ea typeface="Tiro Bangla"/>
                <a:cs typeface="Tiro Bangla"/>
                <a:sym typeface="Tiro Bangla"/>
              </a:rPr>
              <a:t>ধন্যবাদ!</a:t>
            </a:r>
            <a:endParaRPr/>
          </a:p>
        </p:txBody>
      </p:sp>
      <p:sp>
        <p:nvSpPr>
          <p:cNvPr id="262" name="Google Shape;262;p24"/>
          <p:cNvSpPr txBox="1"/>
          <p:nvPr/>
        </p:nvSpPr>
        <p:spPr>
          <a:xfrm>
            <a:off x="1941861" y="3394769"/>
            <a:ext cx="4595812" cy="3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D6D3D1"/>
                </a:solidFill>
                <a:latin typeface="Hind Siliguri"/>
                <a:ea typeface="Hind Siliguri"/>
                <a:cs typeface="Hind Siliguri"/>
                <a:sym typeface="Hind Siliguri"/>
              </a:rPr>
              <a:t>"তাহারেই পড়ে মনে, ভুলিতে পারি না কোনো মতে।"</a:t>
            </a:r>
            <a:endParaRPr/>
          </a:p>
        </p:txBody>
      </p:sp>
      <p:pic>
        <p:nvPicPr>
          <p:cNvPr id="8" name="Picture 2" descr="Rose Flower Gif romantic gif flowers - Gifay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548" y="93916"/>
            <a:ext cx="3824137" cy="676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770</Words>
  <Application>Microsoft Office PowerPoint</Application>
  <PresentationFormat>Widescreen</PresentationFormat>
  <Paragraphs>105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Vrinda</vt:lpstr>
      <vt:lpstr>Calibri</vt:lpstr>
      <vt:lpstr>Hind Siliguri</vt:lpstr>
      <vt:lpstr>SolaimanLipi</vt:lpstr>
      <vt:lpstr>Arial</vt:lpstr>
      <vt:lpstr>Tiro Bangla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zaman</cp:lastModifiedBy>
  <cp:revision>10</cp:revision>
  <dcterms:modified xsi:type="dcterms:W3CDTF">2026-10-05T15:40:02Z</dcterms:modified>
</cp:coreProperties>
</file>