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68" r:id="rId22"/>
    <p:sldId id="269" r:id="rId23"/>
    <p:sldId id="27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84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88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8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7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8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4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30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4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55ACC-B44C-47D8-9790-9CC8DB44AA7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5B801-D804-4699-B8E7-DA76DCD25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4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www.google.com/search?q=%E0%A6%89%E0%A6%A6%E0%A7%8D%E0%A6%AD%E0%A6%BF%E0%A6%A6+%E0%A6%AA%E0%A7%8D%E0%A6%B0%E0%A6%9C%E0%A6%A8%E0%A6%A8&amp;rlz=1C1CHNY_enBD1114BD1114&amp;biw=1024&amp;bih=641&amp;sca_esv=27bf74d1c97a8942&amp;sxsrf=AE3TifOfNzRjHVOoRjOCWyndgeQnWh_cGw:1765980250380&amp;ei=WrhCaaX5FvyV4-EPsvKimAI&amp;ved=2ahUKEwj13MD158SRAxWgm68BHQWHCpUQgK4QegQIAxAB&amp;uact=5&amp;oq=%E0%A6%85%E0%A6%99%E0%A7%8D%E0%A6%95%E0%A7%81%E0%A6%B0%E0%A7%8B%E0%A6%A6%E0%A6%97%E0%A6%AE+%E0%A6%8F%E0%A6%B0+%E0%A6%97%E0%A7%81%E0%A6%B0%E0%A7%81%E0%A6%A4%E0%A7%8D%E0%A6%AC&amp;gs_lp=Egxnd3Mtd2l6LXNlcnAiO-CmheCmmeCnjeCmleCngeCmsOCni-CmpuCml-CmriDgpo_gprAg4KaX4KeB4Kaw4KeB4Kak4KeN4KasMgYQABgWGB4yCBAAGKIEGIkFMgUQABjvBTIFEAAY7wUyBRAAGO8FMgUQABjvBUjaM1CQCFiBL3ACeAGQAQWYAZwLoAGlP6oBDzAuMy4wLjIuMi4yLjEuM7gBA8gBAPgBAZgCCqACghrCAgoQABiwAxjWBBhHwgINEAAYgAQYsAMYQxiKBcICChAAGIAEGEMYigXCAgUQABiABMICCBAAGIAEGKIEmAMAiAYBkAYKkgcNMi4zLjAuMi4yLjAuMaAHoEeyBw0wLjMuMC4yLjIuMC4xuAfxGcIHBzAuMS40LjXIB1eACAA&amp;sclient=gws-wiz-serp&amp;mstk=AUtExfBiq6QtepQbRq68O9RexzsOLuNrSbdiJ8dA7tzKGj4t7n3Yf_Ymc04l8PpXj0X6Q6xLt_IlFQCsoOypebhcK5TEEDlyNR2cwo-cOeuRbYyOVDwmtWkcJyBQrrXRyBFlERZsoY_12NMKsQf1EaE22hLQH5uNznE7tfemXIkaIMK5_mU&amp;csui=3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https://www.google.com/search?q=%E0%A6%AC%E0%A6%BE%E0%A6%B8%E0%A7%8D%E0%A6%A4%E0%A7%81%E0%A6%A4%E0%A6%BE%E0%A6%A8%E0%A7%8D%E0%A6%A4%E0%A7%8D%E0%A6%B0%E0%A6%BF%E0%A6%95+%E0%A6%AD%E0%A6%BE%E0%A6%B0%E0%A6%B8%E0%A6%BE%E0%A6%AE%E0%A7%8D%E0%A6%AF&amp;rlz=1C1CHNY_enBD1114BD1114&amp;biw=1024&amp;bih=641&amp;sca_esv=27bf74d1c97a8942&amp;sxsrf=AE3TifOfNzRjHVOoRjOCWyndgeQnWh_cGw:1765980250380&amp;ei=WrhCaaX5FvyV4-EPsvKimAI&amp;ved=2ahUKEwj13MD158SRAxWgm68BHQWHCpUQgK4QegQIAxAE&amp;uact=5&amp;oq=%E0%A6%85%E0%A6%99%E0%A7%8D%E0%A6%95%E0%A7%81%E0%A6%B0%E0%A7%8B%E0%A6%A6%E0%A6%97%E0%A6%AE+%E0%A6%8F%E0%A6%B0+%E0%A6%97%E0%A7%81%E0%A6%B0%E0%A7%81%E0%A6%A4%E0%A7%8D%E0%A6%AC&amp;gs_lp=Egxnd3Mtd2l6LXNlcnAiO-CmheCmmeCnjeCmleCngeCmsOCni-CmpuCml-CmriDgpo_gprAg4KaX4KeB4Kaw4KeB4Kak4KeN4KasMgYQABgWGB4yCBAAGKIEGIkFMgUQABjvBTIFEAAY7wUyBRAAGO8FMgUQABjvBUjaM1CQCFiBL3ACeAGQAQWYAZwLoAGlP6oBDzAuMy4wLjIuMi4yLjEuM7gBA8gBAPgBAZgCCqACghrCAgoQABiwAxjWBBhHwgINEAAYgAQYsAMYQxiKBcICChAAGIAEGEMYigXCAgUQABiABMICCBAAGIAEGKIEmAMAiAYBkAYKkgcNMi4zLjAuMi4yLjAuMaAHoEeyBw0wLjMuMC4yLjIuMC4xuAfxGcIHBzAuMS40LjXIB1eACAA&amp;sclient=gws-wiz-serp&amp;mstk=AUtExfBiq6QtepQbRq68O9RexzsOLuNrSbdiJ8dA7tzKGj4t7n3Yf_Ymc04l8PpXj0X6Q6xLt_IlFQCsoOypebhcK5TEEDlyNR2cwo-cOeuRbYyOVDwmtWkcJyBQrrXRyBFlERZsoY_12NMKsQf1EaE22hLQH5uNznE7tfemXIkaIMK5_mU&amp;csui=3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www.google.com/search?q=%E0%A6%97%E0%A6%AC%E0%A7%87%E0%A6%B7%E0%A6%A3%E0%A6%BE+%E0%A6%93+%E0%A6%89%E0%A6%A8%E0%A7%8D%E0%A6%A8%E0%A6%AF%E0%A6%BC%E0%A6%A8&amp;rlz=1C1CHNY_enBD1114BD1114&amp;biw=1024&amp;bih=641&amp;sca_esv=27bf74d1c97a8942&amp;sxsrf=AE3TifOfNzRjHVOoRjOCWyndgeQnWh_cGw:1765980250380&amp;ei=WrhCaaX5FvyV4-EPsvKimAI&amp;ved=2ahUKEwj13MD158SRAxWgm68BHQWHCpUQgK4QegQIAxAM&amp;uact=5&amp;oq=%E0%A6%85%E0%A6%99%E0%A7%8D%E0%A6%95%E0%A7%81%E0%A6%B0%E0%A7%8B%E0%A6%A6%E0%A6%97%E0%A6%AE+%E0%A6%8F%E0%A6%B0+%E0%A6%97%E0%A7%81%E0%A6%B0%E0%A7%81%E0%A6%A4%E0%A7%8D%E0%A6%AC&amp;gs_lp=Egxnd3Mtd2l6LXNlcnAiO-CmheCmmeCnjeCmleCngeCmsOCni-CmpuCml-CmriDgpo_gprAg4KaX4KeB4Kaw4KeB4Kak4KeN4KasMgYQABgWGB4yCBAAGKIEGIkFMgUQABjvBTIFEAAY7wUyBRAAGO8FMgUQABjvBUjaM1CQCFiBL3ACeAGQAQWYAZwLoAGlP6oBDzAuMy4wLjIuMi4yLjEuM7gBA8gBAPgBAZgCCqACghrCAgoQABiwAxjWBBhHwgINEAAYgAQYsAMYQxiKBcICChAAGIAEGEMYigXCAgUQABiABMICCBAAGIAEGKIEmAMAiAYBkAYKkgcNMi4zLjAuMi4yLjAuMaAHoEeyBw0wLjMuMC4yLjIuMC4xuAfxGcIHBzAuMS40LjXIB1eACAA&amp;sclient=gws-wiz-serp&amp;mstk=AUtExfBiq6QtepQbRq68O9RexzsOLuNrSbdiJ8dA7tzKGj4t7n3Yf_Ymc04l8PpXj0X6Q6xLt_IlFQCsoOypebhcK5TEEDlyNR2cwo-cOeuRbYyOVDwmtWkcJyBQrrXRyBFlERZsoY_12NMKsQf1EaE22hLQH5uNznE7tfemXIkaIMK5_mU&amp;csui=3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E0%A6%89%E0%A6%A6%E0%A7%8D%E0%A6%AD%E0%A6%BF%E0%A6%A6+%E0%A6%AA%E0%A7%8D%E0%A6%B0%E0%A6%9C%E0%A6%A8%E0%A6%A8&amp;rlz=1C1CHNY_enBD1114BD1114&amp;biw=1024&amp;bih=641&amp;sca_esv=27bf74d1c97a8942&amp;sxsrf=AE3TifOfNzRjHVOoRjOCWyndgeQnWh_cGw:1765980250380&amp;ei=WrhCaaX5FvyV4-EPsvKimAI&amp;ved=2ahUKEwj13MD158SRAxWgm68BHQWHCpUQgK4QegQIAxAB&amp;uact=5&amp;oq=%E0%A6%85%E0%A6%99%E0%A7%8D%E0%A6%95%E0%A7%81%E0%A6%B0%E0%A7%8B%E0%A6%A6%E0%A6%97%E0%A6%AE+%E0%A6%8F%E0%A6%B0+%E0%A6%97%E0%A7%81%E0%A6%B0%E0%A7%81%E0%A6%A4%E0%A7%8D%E0%A6%AC&amp;gs_lp=Egxnd3Mtd2l6LXNlcnAiO-CmheCmmeCnjeCmleCngeCmsOCni-CmpuCml-CmriDgpo_gprAg4KaX4KeB4Kaw4KeB4Kak4KeN4KasMgYQABgWGB4yCBAAGKIEGIkFMgUQABjvBTIFEAAY7wUyBRAAGO8FMgUQABjvBUjaM1CQCFiBL3ACeAGQAQWYAZwLoAGlP6oBDzAuMy4wLjIuMi4yLjEuM7gBA8gBAPgBAZgCCqACghrCAgoQABiwAxjWBBhHwgINEAAYgAQYsAMYQxiKBcICChAAGIAEGEMYigXCAgUQABiABMICCBAAGIAEGKIEmAMAiAYBkAYKkgcNMi4zLjAuMi4yLjAuMaAHoEeyBw0wLjMuMC4yLjIuMC4xuAfxGcIHBzAuMS40LjXIB1eACAA&amp;sclient=gws-wiz-serp&amp;mstk=AUtExfBiq6QtepQbRq68O9RexzsOLuNrSbdiJ8dA7tzKGj4t7n3Yf_Ymc04l8PpXj0X6Q6xLt_IlFQCsoOypebhcK5TEEDlyNR2cwo-cOeuRbYyOVDwmtWkcJyBQrrXRyBFlERZsoY_12NMKsQf1EaE22hLQH5uNznE7tfemXIkaIMK5_mU&amp;csui=3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2236" y="92219"/>
            <a:ext cx="7721987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6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21" y="2739097"/>
            <a:ext cx="6275894" cy="344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2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35593" y="2853211"/>
            <a:ext cx="3308949" cy="5990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93" b="1" dirty="0" err="1">
                <a:solidFill>
                  <a:schemeClr val="accent5">
                    <a:lumMod val="75000"/>
                  </a:schemeClr>
                </a:solidFill>
              </a:rPr>
              <a:t>শিক্ষক</a:t>
            </a:r>
            <a:r>
              <a:rPr lang="en-US" sz="3293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93" b="1" dirty="0" err="1" smtClean="0">
                <a:solidFill>
                  <a:schemeClr val="accent5">
                    <a:lumMod val="75000"/>
                  </a:schemeClr>
                </a:solidFill>
              </a:rPr>
              <a:t>পরিচিতি</a:t>
            </a:r>
            <a:endParaRPr lang="en-GB" sz="3293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93082" y="2828835"/>
            <a:ext cx="574414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মামুনুর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রশিদ</a:t>
            </a:r>
            <a:endParaRPr lang="en-US" sz="4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4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তুলসীপুর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4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সদর,জামালপুর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8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2688" y="464695"/>
            <a:ext cx="53065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</a:rPr>
              <a:t>পাঠ</a:t>
            </a:r>
            <a:r>
              <a:rPr lang="en-US" sz="6600" b="1" dirty="0" smtClean="0">
                <a:solidFill>
                  <a:srgbClr val="FF0000"/>
                </a:solidFill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</a:rPr>
              <a:t>পরিচিতি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4046" y="2323476"/>
            <a:ext cx="73002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শ্রেণিঃ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অষ্টম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বিষয়ঃ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বিজ্ঞান</a:t>
            </a:r>
            <a:endParaRPr lang="en-US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অধ্যায়ঃ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চতুর্থ</a:t>
            </a:r>
            <a:endParaRPr lang="en-US" sz="4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সময়ঃ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তারিখঃ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326" y="2478999"/>
            <a:ext cx="5477432" cy="30673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4295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32255" y="273571"/>
            <a:ext cx="7546460" cy="914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4400" b="1" kern="0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400" b="1" kern="0" cap="all" dirty="0" err="1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en-US" sz="4400" b="1" kern="0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kern="0" cap="all" dirty="0" err="1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bn-BD" sz="4400" b="1" kern="0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kern="0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 দেখি</a:t>
            </a:r>
          </a:p>
        </p:txBody>
      </p:sp>
      <p:pic>
        <p:nvPicPr>
          <p:cNvPr id="12" name="Picture 11" descr="germination_5.jpg"/>
          <p:cNvPicPr>
            <a:picLocks noChangeAspect="1"/>
          </p:cNvPicPr>
          <p:nvPr/>
        </p:nvPicPr>
        <p:blipFill rotWithShape="1">
          <a:blip r:embed="rId3"/>
          <a:srcRect l="49142" t="3598"/>
          <a:stretch/>
        </p:blipFill>
        <p:spPr>
          <a:xfrm>
            <a:off x="914401" y="1428751"/>
            <a:ext cx="5010150" cy="4848225"/>
          </a:xfrm>
          <a:prstGeom prst="rect">
            <a:avLst/>
          </a:prstGeom>
        </p:spPr>
      </p:pic>
      <p:pic>
        <p:nvPicPr>
          <p:cNvPr id="13" name="Picture 12" descr="germination_5.jpg"/>
          <p:cNvPicPr>
            <a:picLocks noChangeAspect="1"/>
          </p:cNvPicPr>
          <p:nvPr/>
        </p:nvPicPr>
        <p:blipFill rotWithShape="1">
          <a:blip r:embed="rId3"/>
          <a:srcRect t="1515" r="50490"/>
          <a:stretch/>
        </p:blipFill>
        <p:spPr>
          <a:xfrm>
            <a:off x="6019800" y="1428750"/>
            <a:ext cx="4758128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625401"/>
              </p:ext>
            </p:extLst>
          </p:nvPr>
        </p:nvGraphicFramePr>
        <p:xfrm>
          <a:off x="10697980" y="59726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97980" y="59726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99130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59369" y="4242216"/>
            <a:ext cx="7772400" cy="187252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b="1" kern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অঙ্কুরোদগম </a:t>
            </a:r>
            <a:endParaRPr lang="en-US" b="1" kern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669" y="541206"/>
            <a:ext cx="6137301" cy="3491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471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8404" y="463445"/>
            <a:ext cx="39361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49115" y="4117990"/>
            <a:ext cx="102083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১। অঙ্কুরোদগম কী তা বলতে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২। অঙ্কুরোদগমের প্রকারভেদ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৩। অঙ্কুরোদগমের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695" y="3522689"/>
            <a:ext cx="4182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এই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পাঠ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শেষে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শিক্ষার্থীরা</a:t>
            </a:r>
            <a:r>
              <a:rPr lang="en-US" sz="2400" b="1" dirty="0" smtClean="0"/>
              <a:t>…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438" y="1317494"/>
            <a:ext cx="3568831" cy="28579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97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863121" y="304800"/>
            <a:ext cx="7570033" cy="1143000"/>
          </a:xfrm>
          <a:prstGeom prst="roundRect">
            <a:avLst>
              <a:gd name="adj" fmla="val 2188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dk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প্রশ্নঃ চিত্রে কী দেখা যাচ্ছে?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 descr="bengal-grams-7255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1" y="1818408"/>
            <a:ext cx="2524125" cy="27535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Palm_Tr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2057400"/>
            <a:ext cx="2971799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Bloo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225" y="4572001"/>
            <a:ext cx="2724150" cy="20431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germination_5 - Cop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351" y="4572000"/>
            <a:ext cx="1776621" cy="1987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BIPLOB DAS\Desktop\Germination Picture\uvs110901-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4572000"/>
            <a:ext cx="2590800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130611-to germinate or not.jpg"/>
          <p:cNvPicPr>
            <a:picLocks noChangeAspect="1"/>
          </p:cNvPicPr>
          <p:nvPr/>
        </p:nvPicPr>
        <p:blipFill>
          <a:blip r:embed="rId7"/>
          <a:srcRect r="18367"/>
          <a:stretch>
            <a:fillRect/>
          </a:stretch>
        </p:blipFill>
        <p:spPr>
          <a:xfrm>
            <a:off x="8229600" y="4355244"/>
            <a:ext cx="2370828" cy="21979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969583" y="1636763"/>
            <a:ext cx="3304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অঙ্কু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রোদগম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226" y="2196425"/>
            <a:ext cx="2685382" cy="19975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668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4538" y="3626371"/>
            <a:ext cx="109578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 প্রয়োজনীয় পানি, অক্সিজেন, উত্তাপ ও আলো পেলে সুপ্ত ভ্রূণ জেগে উঠে বাড়তে শুরু করে এবং এক সময় বীজত্বক ভেদ করে বাইরে বেরিয়ে আসে। সুপ্ত অবস্থা থেকে ভ্রূণের এ জাগরনকে অঙ্কুরোদ্গম বলে।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8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অথা</a:t>
            </a:r>
            <a:r>
              <a:rPr lang="en-US" sz="28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bn-BD" sz="28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 থেকে শিশু উদ্ভিদ উৎপন্ন হওয়ার প্রক্রিয়াকে অঙ্কুরোদগম বলে।</a:t>
            </a:r>
            <a:endParaRPr lang="en-US" sz="28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germination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673" y="523407"/>
            <a:ext cx="3429000" cy="2501900"/>
          </a:xfrm>
          <a:prstGeom prst="roundRect">
            <a:avLst>
              <a:gd name="adj" fmla="val 24131"/>
            </a:avLst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394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08878" y="255718"/>
            <a:ext cx="9293901" cy="1571625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অঙ্কুরোদগম এর শ্রেনিবিভাগ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24050" y="2447925"/>
            <a:ext cx="2514600" cy="762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মৃৎগত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95850" y="2447925"/>
            <a:ext cx="2514600" cy="76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মৃৎভেদ</a:t>
            </a:r>
            <a: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91450" y="2447925"/>
            <a:ext cx="2514600" cy="762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জরায়ুজ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067050" y="1371600"/>
            <a:ext cx="586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572544" y="1867694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466556" y="1867694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8438356" y="1867694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219513" y="3626526"/>
            <a:ext cx="6140658" cy="304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বীজপত্রাধিকান্ডমাটির</a:t>
            </a:r>
            <a:r>
              <a:rPr lang="bn-BD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উপরে কিন্তু  বীজপত্র মাটির নিচে</a:t>
            </a:r>
            <a:endParaRPr lang="en-US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95850" y="3476625"/>
            <a:ext cx="5387402" cy="304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বীজপত্রাধিকান্ডমাটির উপরে এবং  বীজপত্র মাটির উপরে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867649" y="3476625"/>
            <a:ext cx="3764717" cy="304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উপকূল্পবর্তী এলাকায় এটা বেশি দেখা যায়</a:t>
            </a:r>
            <a:endParaRPr lang="en-US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Mangrov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922" y="3433060"/>
            <a:ext cx="2449330" cy="30451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4" descr="E:\samsuzzaman\zaman\seed germinting pic\38_10SeedGermination-dic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5014" y="3400426"/>
            <a:ext cx="3048000" cy="32099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6" descr="E:\samsuzzaman\zaman\seed germinting pic\germinat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290887"/>
            <a:ext cx="2952750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Oval 15"/>
          <p:cNvSpPr/>
          <p:nvPr/>
        </p:nvSpPr>
        <p:spPr>
          <a:xfrm>
            <a:off x="2286000" y="4886325"/>
            <a:ext cx="1295400" cy="1295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72100" y="3895725"/>
            <a:ext cx="1447800" cy="14478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>
            <a:off x="8705850" y="3400425"/>
            <a:ext cx="533400" cy="609600"/>
          </a:xfrm>
          <a:prstGeom prst="teardrop">
            <a:avLst>
              <a:gd name="adj" fmla="val 192857"/>
            </a:avLst>
          </a:prstGeom>
          <a:noFill/>
          <a:ln w="57150">
            <a:solidFill>
              <a:srgbClr val="FF000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40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repeatCount="indefinite" accel="50000" decel="50000" autoRev="1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-0.00833 -0.45555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2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repeatCount="indefinite" accel="50000" decel="50000" autoRev="1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3.33333E-6 L -0.0125 -0.44444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602 C 0.01389 -0.00833 0.03194 -0.02268 0.04792 -0.02731 C 0.06389 -0.03194 0.07917 -0.03333 0.09167 -0.02175 C 0.10417 -0.01018 0.11806 0.02454 0.12292 0.04213 C 0.12778 0.05973 0.12188 0.06065 0.12083 0.0838 C 0.11979 0.10695 0.12014 0.15834 0.11667 0.18102 C 0.11319 0.20371 0.10729 0.20047 0.1 0.21991 C 0.09271 0.23936 0.08021 0.27639 0.07292 0.29769 C 0.06563 0.31899 0.06111 0.3375 0.05625 0.34769 C 0.05139 0.35787 0.04583 0.35741 0.04375 0.3588 " pathEditMode="relative" rAng="0" ptsTypes="aaaaaaaa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0" y="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repeatCount="indefinite" accel="50000" decel="50000" autoRev="1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3.33333E-6 L 0.00417 -0.4666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2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0" y="762000"/>
            <a:ext cx="3987800" cy="2844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605" y="625475"/>
            <a:ext cx="4572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Callout 3"/>
          <p:cNvSpPr/>
          <p:nvPr/>
        </p:nvSpPr>
        <p:spPr>
          <a:xfrm>
            <a:off x="5092907" y="0"/>
            <a:ext cx="2836889" cy="913151"/>
          </a:xfrm>
          <a:prstGeom prst="wedgeEllipseCallout">
            <a:avLst>
              <a:gd name="adj1" fmla="val -67513"/>
              <a:gd name="adj2" fmla="val 218368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মৃদগত</a:t>
            </a:r>
            <a:endParaRPr lang="en-US" sz="4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419599" y="106180"/>
            <a:ext cx="3944911" cy="685800"/>
          </a:xfrm>
          <a:prstGeom prst="wedgeEllipseCallout">
            <a:avLst>
              <a:gd name="adj1" fmla="val 74459"/>
              <a:gd name="adj2" fmla="val 210857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মৃদভেদী</a:t>
            </a:r>
            <a:endParaRPr lang="en-US" sz="4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478251" y="3945265"/>
            <a:ext cx="5378969" cy="2453037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bn-BD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বীজের ভ্রূণমুকুল বীজপত্রসহ মাটি ভেদ করে উপরে উঠে আসে তাকে মৃদভেদী অঙ্কুরোদগম বলে। 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54637" y="3840333"/>
            <a:ext cx="5606322" cy="268038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bn-BD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বীজের ভ্রুণকাণ্ড মাটি ভেদ করে উপরে উঠে আসে কিন্তু বীজপত্রটি মাটির ভিতরে থেকে যায় তাকে মৃদগত অঙ্কুরোদগম বলে। </a:t>
            </a:r>
            <a:endParaRPr lang="en-US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287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0472" y="167391"/>
            <a:ext cx="7399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অঙ্কুরোদগমের প্রভাবকসমূহের 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624335" y="997700"/>
            <a:ext cx="7389095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বাহ্যিক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অভ্যন্তরীণ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an 5"/>
          <p:cNvSpPr/>
          <p:nvPr/>
        </p:nvSpPr>
        <p:spPr>
          <a:xfrm>
            <a:off x="7391400" y="1828800"/>
            <a:ext cx="1219200" cy="1143000"/>
          </a:xfrm>
          <a:prstGeom prst="ca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------------------------------------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038600" y="2590800"/>
            <a:ext cx="297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43400" y="43434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543800" y="5562600"/>
            <a:ext cx="609600" cy="1066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7620000" y="540940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ardrop 12"/>
          <p:cNvSpPr/>
          <p:nvPr/>
        </p:nvSpPr>
        <p:spPr>
          <a:xfrm rot="18641529">
            <a:off x="7508224" y="4722877"/>
            <a:ext cx="685800" cy="609600"/>
          </a:xfrm>
          <a:prstGeom prst="teardrop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267200" y="5180012"/>
            <a:ext cx="3048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066534" y="3100090"/>
            <a:ext cx="1391666" cy="9194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2">
                    <a:lumMod val="75000"/>
                  </a:schemeClr>
                </a:solidFill>
              </a:rPr>
              <a:t>O</a:t>
            </a:r>
            <a:r>
              <a:rPr lang="en-US" sz="60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69176" y="2453760"/>
            <a:ext cx="1104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10479" y="3158610"/>
            <a:ext cx="2106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অক্সিজেন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57501" y="3834885"/>
            <a:ext cx="1027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38426" y="4658346"/>
            <a:ext cx="1380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</a:t>
            </a:r>
          </a:p>
        </p:txBody>
      </p:sp>
      <p:sp>
        <p:nvSpPr>
          <p:cNvPr id="22" name="Sun 21"/>
          <p:cNvSpPr/>
          <p:nvPr/>
        </p:nvSpPr>
        <p:spPr>
          <a:xfrm>
            <a:off x="8610601" y="3804940"/>
            <a:ext cx="2092383" cy="1295400"/>
          </a:xfrm>
          <a:prstGeom prst="sun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094734" y="3481774"/>
            <a:ext cx="297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770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11" grpId="0" animBg="1"/>
      <p:bldP spid="13" grpId="0" animBg="1"/>
      <p:bldP spid="16" grpId="0" animBg="1"/>
      <p:bldP spid="18" grpId="0"/>
      <p:bldP spid="19" grpId="0"/>
      <p:bldP spid="20" grpId="0"/>
      <p:bldP spid="21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4362450" y="1371600"/>
            <a:ext cx="3352800" cy="33528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/>
          <p:cNvSpPr/>
          <p:nvPr/>
        </p:nvSpPr>
        <p:spPr>
          <a:xfrm>
            <a:off x="4362450" y="2286000"/>
            <a:ext cx="3352800" cy="2438400"/>
          </a:xfrm>
          <a:prstGeom prst="can">
            <a:avLst>
              <a:gd name="adj" fmla="val 3448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/>
          <p:cNvSpPr/>
          <p:nvPr/>
        </p:nvSpPr>
        <p:spPr>
          <a:xfrm rot="2124620">
            <a:off x="5812160" y="-29261"/>
            <a:ext cx="1303285" cy="5222727"/>
          </a:xfrm>
          <a:prstGeom prst="parallelogram">
            <a:avLst>
              <a:gd name="adj" fmla="val 59762"/>
            </a:avLst>
          </a:prstGeom>
          <a:solidFill>
            <a:srgbClr val="A1515E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94675" y="4736428"/>
            <a:ext cx="11332563" cy="182880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bn-BD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 বীজে মোটেই অঙ্কুরোদগম হয়নি কিন্তু মাঝখানের বীজে স্বাভাবিক অঙ্কুরোদগম হয়েছে আর সবচেয়ে নিচের বীজে অঙ্কুরোদগম হয়েছে আংশিক।</a:t>
            </a:r>
            <a:endParaRPr lang="en-US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Parallelogram 6"/>
          <p:cNvSpPr/>
          <p:nvPr/>
        </p:nvSpPr>
        <p:spPr>
          <a:xfrm rot="1558616">
            <a:off x="4684586" y="3113134"/>
            <a:ext cx="1023656" cy="1587532"/>
          </a:xfrm>
          <a:prstGeom prst="parallelogram">
            <a:avLst>
              <a:gd name="adj" fmla="val 41198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473298" y="3955468"/>
            <a:ext cx="457200" cy="533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81116" y="3976250"/>
            <a:ext cx="457200" cy="533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620770" y="1821848"/>
            <a:ext cx="457200" cy="533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28588" y="1842630"/>
            <a:ext cx="457200" cy="533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526232" y="2895600"/>
            <a:ext cx="457200" cy="533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/>
          <p:cNvSpPr/>
          <p:nvPr/>
        </p:nvSpPr>
        <p:spPr>
          <a:xfrm>
            <a:off x="5810250" y="1524000"/>
            <a:ext cx="76200" cy="1600200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734050" y="2895600"/>
            <a:ext cx="457200" cy="533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n 14"/>
          <p:cNvSpPr/>
          <p:nvPr/>
        </p:nvSpPr>
        <p:spPr>
          <a:xfrm>
            <a:off x="5810251" y="3352800"/>
            <a:ext cx="45719" cy="381000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660233" y="3381375"/>
            <a:ext cx="135731" cy="274638"/>
          </a:xfrm>
          <a:custGeom>
            <a:avLst/>
            <a:gdLst>
              <a:gd name="connsiteX0" fmla="*/ 135731 w 135731"/>
              <a:gd name="connsiteY0" fmla="*/ 0 h 274638"/>
              <a:gd name="connsiteX1" fmla="*/ 50006 w 135731"/>
              <a:gd name="connsiteY1" fmla="*/ 219075 h 274638"/>
              <a:gd name="connsiteX2" fmla="*/ 50006 w 135731"/>
              <a:gd name="connsiteY2" fmla="*/ 214313 h 274638"/>
              <a:gd name="connsiteX3" fmla="*/ 97631 w 135731"/>
              <a:gd name="connsiteY3" fmla="*/ 95250 h 274638"/>
              <a:gd name="connsiteX4" fmla="*/ 21431 w 135731"/>
              <a:gd name="connsiteY4" fmla="*/ 123825 h 274638"/>
              <a:gd name="connsiteX5" fmla="*/ 11906 w 135731"/>
              <a:gd name="connsiteY5" fmla="*/ 123825 h 274638"/>
              <a:gd name="connsiteX6" fmla="*/ 92868 w 135731"/>
              <a:gd name="connsiteY6" fmla="*/ 80963 h 274638"/>
              <a:gd name="connsiteX7" fmla="*/ 111918 w 135731"/>
              <a:gd name="connsiteY7" fmla="*/ 223838 h 274638"/>
              <a:gd name="connsiteX8" fmla="*/ 107156 w 135731"/>
              <a:gd name="connsiteY8" fmla="*/ 209550 h 274638"/>
              <a:gd name="connsiteX9" fmla="*/ 126206 w 135731"/>
              <a:gd name="connsiteY9" fmla="*/ 247650 h 274638"/>
              <a:gd name="connsiteX10" fmla="*/ 107156 w 135731"/>
              <a:gd name="connsiteY10" fmla="*/ 271463 h 274638"/>
              <a:gd name="connsiteX11" fmla="*/ 83343 w 135731"/>
              <a:gd name="connsiteY11" fmla="*/ 266700 h 27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5731" h="274638">
                <a:moveTo>
                  <a:pt x="135731" y="0"/>
                </a:moveTo>
                <a:cubicBezTo>
                  <a:pt x="107156" y="73025"/>
                  <a:pt x="64293" y="183356"/>
                  <a:pt x="50006" y="219075"/>
                </a:cubicBezTo>
                <a:cubicBezTo>
                  <a:pt x="35719" y="254794"/>
                  <a:pt x="42069" y="234951"/>
                  <a:pt x="50006" y="214313"/>
                </a:cubicBezTo>
                <a:cubicBezTo>
                  <a:pt x="57944" y="193676"/>
                  <a:pt x="102394" y="110331"/>
                  <a:pt x="97631" y="95250"/>
                </a:cubicBezTo>
                <a:cubicBezTo>
                  <a:pt x="92869" y="80169"/>
                  <a:pt x="35719" y="119062"/>
                  <a:pt x="21431" y="123825"/>
                </a:cubicBezTo>
                <a:cubicBezTo>
                  <a:pt x="7143" y="128588"/>
                  <a:pt x="0" y="130969"/>
                  <a:pt x="11906" y="123825"/>
                </a:cubicBezTo>
                <a:cubicBezTo>
                  <a:pt x="23812" y="116681"/>
                  <a:pt x="76199" y="64294"/>
                  <a:pt x="92868" y="80963"/>
                </a:cubicBezTo>
                <a:cubicBezTo>
                  <a:pt x="109537" y="97632"/>
                  <a:pt x="109537" y="202407"/>
                  <a:pt x="111918" y="223838"/>
                </a:cubicBezTo>
                <a:cubicBezTo>
                  <a:pt x="114299" y="245269"/>
                  <a:pt x="104775" y="205581"/>
                  <a:pt x="107156" y="209550"/>
                </a:cubicBezTo>
                <a:cubicBezTo>
                  <a:pt x="109537" y="213519"/>
                  <a:pt x="126206" y="237331"/>
                  <a:pt x="126206" y="247650"/>
                </a:cubicBezTo>
                <a:cubicBezTo>
                  <a:pt x="126206" y="257969"/>
                  <a:pt x="114300" y="268288"/>
                  <a:pt x="107156" y="271463"/>
                </a:cubicBezTo>
                <a:cubicBezTo>
                  <a:pt x="100012" y="274638"/>
                  <a:pt x="83343" y="266700"/>
                  <a:pt x="83343" y="266700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857876" y="3462339"/>
            <a:ext cx="79375" cy="200025"/>
          </a:xfrm>
          <a:custGeom>
            <a:avLst/>
            <a:gdLst>
              <a:gd name="connsiteX0" fmla="*/ 0 w 79375"/>
              <a:gd name="connsiteY0" fmla="*/ 0 h 200025"/>
              <a:gd name="connsiteX1" fmla="*/ 71438 w 79375"/>
              <a:gd name="connsiteY1" fmla="*/ 142875 h 200025"/>
              <a:gd name="connsiteX2" fmla="*/ 47625 w 79375"/>
              <a:gd name="connsiteY2" fmla="*/ 104775 h 200025"/>
              <a:gd name="connsiteX3" fmla="*/ 33338 w 79375"/>
              <a:gd name="connsiteY3" fmla="*/ 90487 h 200025"/>
              <a:gd name="connsiteX4" fmla="*/ 33338 w 79375"/>
              <a:gd name="connsiteY4" fmla="*/ 85725 h 200025"/>
              <a:gd name="connsiteX5" fmla="*/ 42863 w 79375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375" h="200025">
                <a:moveTo>
                  <a:pt x="0" y="0"/>
                </a:moveTo>
                <a:cubicBezTo>
                  <a:pt x="31750" y="62706"/>
                  <a:pt x="63501" y="125413"/>
                  <a:pt x="71438" y="142875"/>
                </a:cubicBezTo>
                <a:cubicBezTo>
                  <a:pt x="79375" y="160337"/>
                  <a:pt x="53975" y="113506"/>
                  <a:pt x="47625" y="104775"/>
                </a:cubicBezTo>
                <a:cubicBezTo>
                  <a:pt x="41275" y="96044"/>
                  <a:pt x="35719" y="93662"/>
                  <a:pt x="33338" y="90487"/>
                </a:cubicBezTo>
                <a:cubicBezTo>
                  <a:pt x="30957" y="87312"/>
                  <a:pt x="31751" y="67469"/>
                  <a:pt x="33338" y="85725"/>
                </a:cubicBezTo>
                <a:cubicBezTo>
                  <a:pt x="34926" y="103981"/>
                  <a:pt x="42863" y="200025"/>
                  <a:pt x="42863" y="200025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>
            <a:off x="5915028" y="1600200"/>
            <a:ext cx="457200" cy="381000"/>
          </a:xfrm>
          <a:prstGeom prst="teardrop">
            <a:avLst>
              <a:gd name="adj" fmla="val 129167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ardrop 18"/>
          <p:cNvSpPr/>
          <p:nvPr/>
        </p:nvSpPr>
        <p:spPr>
          <a:xfrm rot="15687114">
            <a:off x="5359279" y="1735514"/>
            <a:ext cx="457200" cy="381000"/>
          </a:xfrm>
          <a:prstGeom prst="teardrop">
            <a:avLst>
              <a:gd name="adj" fmla="val 12708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ardrop 19"/>
          <p:cNvSpPr/>
          <p:nvPr/>
        </p:nvSpPr>
        <p:spPr>
          <a:xfrm rot="17874636">
            <a:off x="5720324" y="1465742"/>
            <a:ext cx="304800" cy="152400"/>
          </a:xfrm>
          <a:prstGeom prst="teardrop">
            <a:avLst>
              <a:gd name="adj" fmla="val 153125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18" idx="3"/>
          </p:cNvCxnSpPr>
          <p:nvPr/>
        </p:nvCxnSpPr>
        <p:spPr>
          <a:xfrm rot="5400000">
            <a:off x="5868219" y="1943637"/>
            <a:ext cx="131996" cy="95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5868219" y="1923233"/>
            <a:ext cx="131996" cy="95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9" idx="3"/>
          </p:cNvCxnSpPr>
          <p:nvPr/>
        </p:nvCxnSpPr>
        <p:spPr>
          <a:xfrm>
            <a:off x="5745114" y="2065842"/>
            <a:ext cx="65137" cy="143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48340" y="2033594"/>
            <a:ext cx="65137" cy="143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n 24"/>
          <p:cNvSpPr/>
          <p:nvPr/>
        </p:nvSpPr>
        <p:spPr>
          <a:xfrm>
            <a:off x="4667251" y="4191000"/>
            <a:ext cx="45719" cy="304800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714876" y="4300539"/>
            <a:ext cx="79375" cy="200025"/>
          </a:xfrm>
          <a:custGeom>
            <a:avLst/>
            <a:gdLst>
              <a:gd name="connsiteX0" fmla="*/ 0 w 79375"/>
              <a:gd name="connsiteY0" fmla="*/ 0 h 200025"/>
              <a:gd name="connsiteX1" fmla="*/ 71438 w 79375"/>
              <a:gd name="connsiteY1" fmla="*/ 142875 h 200025"/>
              <a:gd name="connsiteX2" fmla="*/ 47625 w 79375"/>
              <a:gd name="connsiteY2" fmla="*/ 104775 h 200025"/>
              <a:gd name="connsiteX3" fmla="*/ 33338 w 79375"/>
              <a:gd name="connsiteY3" fmla="*/ 90487 h 200025"/>
              <a:gd name="connsiteX4" fmla="*/ 33338 w 79375"/>
              <a:gd name="connsiteY4" fmla="*/ 85725 h 200025"/>
              <a:gd name="connsiteX5" fmla="*/ 42863 w 79375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375" h="200025">
                <a:moveTo>
                  <a:pt x="0" y="0"/>
                </a:moveTo>
                <a:cubicBezTo>
                  <a:pt x="31750" y="62706"/>
                  <a:pt x="63501" y="125413"/>
                  <a:pt x="71438" y="142875"/>
                </a:cubicBezTo>
                <a:cubicBezTo>
                  <a:pt x="79375" y="160337"/>
                  <a:pt x="53975" y="113506"/>
                  <a:pt x="47625" y="104775"/>
                </a:cubicBezTo>
                <a:cubicBezTo>
                  <a:pt x="41275" y="96044"/>
                  <a:pt x="35719" y="93662"/>
                  <a:pt x="33338" y="90487"/>
                </a:cubicBezTo>
                <a:cubicBezTo>
                  <a:pt x="30957" y="87312"/>
                  <a:pt x="31751" y="67469"/>
                  <a:pt x="33338" y="85725"/>
                </a:cubicBezTo>
                <a:cubicBezTo>
                  <a:pt x="34926" y="103981"/>
                  <a:pt x="42863" y="200025"/>
                  <a:pt x="42863" y="200025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9" idx="1"/>
          </p:cNvCxnSpPr>
          <p:nvPr/>
        </p:nvCxnSpPr>
        <p:spPr>
          <a:xfrm rot="5400000" flipH="1" flipV="1">
            <a:off x="4623579" y="3858295"/>
            <a:ext cx="320565" cy="715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638010" y="3858294"/>
            <a:ext cx="320565" cy="715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ardrop 28"/>
          <p:cNvSpPr/>
          <p:nvPr/>
        </p:nvSpPr>
        <p:spPr>
          <a:xfrm>
            <a:off x="4748221" y="3567119"/>
            <a:ext cx="152400" cy="228600"/>
          </a:xfrm>
          <a:prstGeom prst="teardrop">
            <a:avLst>
              <a:gd name="adj" fmla="val 1625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521968" y="3054515"/>
            <a:ext cx="31551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-------------------------------------------------------------------------------------------------------------------------------------------------------------------------------</a:t>
            </a:r>
          </a:p>
        </p:txBody>
      </p:sp>
      <p:sp>
        <p:nvSpPr>
          <p:cNvPr id="60" name="Flowchart: Manual Operation 59"/>
          <p:cNvSpPr/>
          <p:nvPr/>
        </p:nvSpPr>
        <p:spPr>
          <a:xfrm rot="13347490">
            <a:off x="8454555" y="911119"/>
            <a:ext cx="1310479" cy="1539835"/>
          </a:xfrm>
          <a:prstGeom prst="flowChartManualOperation">
            <a:avLst/>
          </a:prstGeom>
          <a:solidFill>
            <a:srgbClr val="F8F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un 60"/>
          <p:cNvSpPr/>
          <p:nvPr/>
        </p:nvSpPr>
        <p:spPr>
          <a:xfrm>
            <a:off x="8839200" y="419100"/>
            <a:ext cx="1676400" cy="1905000"/>
          </a:xfrm>
          <a:prstGeom prst="sun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928671" y="104775"/>
            <a:ext cx="56388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 দেখ চিন্তা করে বল কী কী দেখছ 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793172" y="3239455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5950151" y="4186121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4667133" y="1719216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5027958" y="2582102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7062009" y="3529396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5791200" y="914400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7162800" y="1066800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032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233 -0.00555 -0.01493 -0.01989 -0.0217 -0.03284 C -0.02274 -0.0377 -0.02587 -0.04209 -0.02622 -0.04718 C -0.0276 -0.06961 -0.01701 -0.08141 -0.00469 -0.09228 C 0.00208 -0.09066 0.00868 -0.08881 0.01528 -0.08626 C 0.0184 -0.08511 0.02448 -0.0821 0.02448 -0.0821 C 0.0401 -0.08349 0.04653 -0.08488 0.0599 -0.08811 C 0.07187 -0.09875 0.0566 -0.08626 0.07066 -0.09436 C 0.0724 -0.09528 0.07361 -0.09737 0.07535 -0.09852 C 0.07674 -0.09945 0.0783 -0.09991 0.07986 -0.1006 C 0.08785 -0.11078 0.1 -0.11263 0.11076 -0.11494 C 0.11944 -0.11425 0.12812 -0.11471 0.13681 -0.11286 C 0.15486 -0.10916 0.12951 -0.108 0.14601 -0.10662 C 0.1599 -0.10546 0.17378 -0.10523 0.18767 -0.10453 C 0.18924 -0.10315 0.19184 -0.10292 0.19219 -0.1006 C 0.19497 -0.0821 0.18802 -0.08349 0.17986 -0.07586 C 0.17483 -0.07123 0.17049 -0.06429 0.16458 -0.06152 C 0.15694 -0.05782 0.14722 -0.05412 0.13993 -0.04926 C 0.12691 -0.04047 0.13767 -0.04464 0.12604 -0.04117 C 0.11823 -0.03585 0.12066 -0.03654 0.11076 -0.03492 C 0.10503 -0.034 0.09809 -0.0377 0.09375 -0.03284 C 0.09062 -0.02937 0.09375 -0.02197 0.09375 -0.01642 " pathEditMode="relative" ptsTypes="fffffffffffffffffffffA">
                                      <p:cBhvr>
                                        <p:cTn id="19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59 -2.80296E-6 C -0.00486 -0.00208 0.00052 -0.00439 0.00643 -0.00601 C 0.01684 -0.01457 0.03073 -0.01688 0.04045 -0.02659 C 0.04861 -0.03469 0.05747 -0.04047 0.06684 -0.04486 C 0.07986 -0.04417 0.09358 -0.04833 0.10608 -0.04301 C 0.1092 -0.04186 0.10608 -0.03307 0.10504 -0.02867 C 0.104 -0.02474 0.09341 -0.02058 0.09306 -0.02035 C 0.08681 -0.01526 0.08177 -0.01087 0.07466 -0.00809 C 0.0691 -0.00231 0.06441 -0.00162 0.05764 -2.80296E-6 C 0.04688 0.00555 0.03559 0.00948 0.02743 0.02267 C 0.02535 0.03238 0.02396 0.02961 0.01823 0.03284 C 0.00764 0.03215 -0.00295 0.03307 -0.01337 0.03076 C -0.01771 0.02984 -0.021 0.00925 -0.02378 0.00625 C -0.02673 0.00324 -0.02882 -0.00138 -0.03177 -0.00393 C -0.03403 -0.00601 -0.03958 -0.00809 -0.03958 -0.00786 C -0.04184 -0.0074 -0.04409 -0.0074 -0.04618 -0.00601 C -0.05243 -0.00162 -0.05034 -0.00046 -0.05416 0.00625 C -0.06093 0.01897 -0.06892 0.03099 -0.07239 0.04718 C -0.07205 0.05481 -0.07239 0.06244 -0.07118 0.06985 C -0.06944 0.07817 -0.05937 0.07886 -0.05538 0.08002 C -0.04444 0.07933 -0.0335 0.0791 -0.02257 0.07794 C -0.01458 0.07701 -0.00295 0.06591 0.00504 0.06152 C 0.01198 0.06221 0.02257 0.05412 0.02604 0.0636 C 0.02969 0.07331 0.02535 0.10916 0.02344 0.1272 C 0.02743 0.15819 0.04931 0.13483 0.06424 0.13136 C 0.07344 0.12651 0.07257 0.11864 0.08386 0.11494 C 0.09288 0.10107 0.0882 0.10454 0.09584 0.1006 C 0.1 0.0939 0.10695 0.08118 0.11285 0.08002 C 0.12153 0.07817 0.13907 0.07586 0.13907 0.07609 C 0.15035 0.07008 0.16129 0.06938 0.17309 0.06776 C 0.17917 0.06499 0.18542 0.06268 0.1915 0.05944 C 0.20052 0.04603 0.19636 0.05528 0.19427 0.02059 C 0.19427 0.02012 0.19254 0.00625 0.1915 0.00417 C 0.18959 0.00023 0.18646 -0.00046 0.18368 -0.00185 C 0.17466 -0.01156 0.16285 -0.01087 0.15226 -0.01434 C 0.13959 -0.00855 0.14532 -0.01364 0.13507 0.00208 C 0.13038 0.00902 0.13125 0.00255 0.13125 0.01041 " pathEditMode="relative" rAng="0" ptsTypes="ffffffffffffffffffffffffffffffffffffA">
                                      <p:cBhvr>
                                        <p:cTn id="2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55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7053 C -0.00018 0.07215 0.00017 0.07423 -0.00122 0.07493 C -0.01511 0.0814 -0.03195 0.07562 -0.0474 0.07493 C -0.05886 0.07123 -0.05365 0.07331 -0.06285 0.06915 C -0.06684 0.06336 -0.06841 0.06244 -0.07518 0.06452 C -0.07778 0.06984 -0.07952 0.0747 -0.08282 0.07955 C -0.08525 0.0888 -0.08837 0.09782 -0.09046 0.10731 C -0.08889 0.12627 -0.09132 0.12604 -0.07969 0.13691 C -0.07257 0.15749 -0.02622 0.15125 -0.01511 0.15148 C -0.00052 0.15518 -0.0066 0.15286 0.00329 0.15749 C 0.01961 0.18108 -0.00417 0.22433 0.03107 0.23566 C 0.04618 0.24699 0.06823 0.24699 0.08645 0.24907 C 0.09461 0.24838 0.10329 0.25 0.11111 0.24745 C 0.11284 0.24699 0.12777 0.23288 0.13107 0.22965 C 0.13055 0.22733 0.13107 0.22433 0.12951 0.22248 C 0.12604 0.21808 0.11684 0.21415 0.11111 0.21207 C 0.10677 0.20004 0.10885 0.20629 0.10486 0.19287 C 0.10677 0.16767 0.09878 0.15148 0.12187 0.14431 C 0.13628 0.14477 0.15052 0.14593 0.16493 0.14593 C 0.17517 0.14593 0.18559 0.14593 0.19566 0.14431 C 0.1993 0.14361 0.20486 0.13829 0.20486 0.13853 C 0.20833 0.12211 0.21493 0.09782 0.19409 0.09135 C 0.18993 0.09181 0.18559 0.09135 0.18177 0.09274 C 0.17968 0.09343 0.17916 0.09597 0.17725 0.09713 C 0.1743 0.09852 0.171 0.09898 0.16788 0.10014 C 0.16632 0.1006 0.16336 0.10152 0.16336 0.10175 C 0.1526 0.10106 0.13802 0.108 0.13107 0.10014 C 0.12343 0.09135 0.13125 0.07747 0.13263 0.06614 C 0.13402 0.05504 0.15277 0.04255 0.16336 0.03977 C 0.1842 0.04232 0.18229 0.04139 0.19566 0.04995 C 0.20121 0.06521 0.19323 0.06915 0.1802 0.07192 C 0.17291 0.07678 0.16493 0.07562 0.15711 0.07955 C 0.15225 0.09435 0.16388 0.09597 0.17569 0.10152 C 0.17725 0.10245 0.17864 0.10384 0.1802 0.1043 C 0.18316 0.10569 0.18941 0.10731 0.18941 0.10754 C 0.19704 0.11841 0.19236 0.13159 0.18333 0.13991 C 0.18159 0.14639 0.18385 0.14593 0.1802 0.14593 " pathEditMode="relative" rAng="0" ptsTypes="ffffffffffffffffffffffffffffffffffffA">
                                      <p:cBhvr>
                                        <p:cTn id="2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2" grpId="0" animBg="1"/>
      <p:bldP spid="62" grpId="1" animBg="1"/>
      <p:bldP spid="64" grpId="0"/>
      <p:bldP spid="65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09469" y="3006778"/>
            <a:ext cx="10852879" cy="1066799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None/>
            </a:pPr>
            <a:r>
              <a:rPr lang="bn-BD" sz="7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অঙ্কুরোদগম এর গুরুত্ব</a:t>
            </a:r>
            <a:endParaRPr lang="en-US" sz="7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286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2706" y="4953212"/>
            <a:ext cx="73484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800" b="1" i="0" dirty="0" smtClean="0">
                <a:solidFill>
                  <a:srgbClr val="0A0A0A"/>
                </a:solidFill>
                <a:effectLst/>
                <a:latin typeface="Arial" panose="020B0604020202020204" pitchFamily="34" charset="0"/>
                <a:hlinkClick r:id="rId2"/>
              </a:rPr>
              <a:t>উদ্ভিদ প্রজনন</a:t>
            </a:r>
            <a:r>
              <a:rPr lang="as-IN" sz="4800" b="1" i="0" dirty="0" smtClean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 ও বংশবৃদ্ধি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754" y="522232"/>
            <a:ext cx="7579714" cy="424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5604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1841" y="5342957"/>
            <a:ext cx="41312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800" b="1" dirty="0">
                <a:solidFill>
                  <a:srgbClr val="C00000"/>
                </a:solidFill>
              </a:rPr>
              <a:t>খাদ্য নিরাপত্তা</a:t>
            </a:r>
            <a:endParaRPr lang="en-US" sz="48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029" y="552213"/>
            <a:ext cx="8115078" cy="4544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9256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2314" y="5432897"/>
            <a:ext cx="60179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800" b="1" dirty="0">
                <a:latin typeface="Arial" panose="020B0604020202020204" pitchFamily="34" charset="0"/>
                <a:hlinkClick r:id="rId2"/>
              </a:rPr>
              <a:t>বাস্তুতান্ত্রিক ভারসাম্য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001" y="672135"/>
            <a:ext cx="7225153" cy="4544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1620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001" y="921314"/>
            <a:ext cx="7225153" cy="4046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777520" y="5096655"/>
            <a:ext cx="5261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কৃষি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ও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অর্থনীতি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5240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9842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7796" y="4991725"/>
            <a:ext cx="5261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মাটির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স্বাস্থ্য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রক্ষা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141" y="736079"/>
            <a:ext cx="7051702" cy="413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4480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27619" y="5111646"/>
            <a:ext cx="4766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জলবায়ু নিয়ন্ত্রণ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850" y="674559"/>
            <a:ext cx="7344865" cy="4243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9944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22688" y="5081666"/>
            <a:ext cx="5306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7030A0"/>
                </a:solidFill>
                <a:hlinkClick r:id="rId2"/>
              </a:rPr>
              <a:t>গবেষণা ও উন্নয়ন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850" y="739571"/>
            <a:ext cx="7344865" cy="4113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0708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2" r="7858"/>
          <a:stretch/>
        </p:blipFill>
        <p:spPr>
          <a:xfrm>
            <a:off x="7555042" y="845071"/>
            <a:ext cx="4323117" cy="29024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43269" y="535899"/>
            <a:ext cx="36631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bn-BD" sz="48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kern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46288" y="2326346"/>
            <a:ext cx="5408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অঙ্কুরোদগম কাকে বলে?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8898" y="3508949"/>
            <a:ext cx="6752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বাহ্যিক প্রভাবকগুলি কী কী?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5476" y="4487838"/>
            <a:ext cx="68900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মৃৎভেদি অঙ্কুরোদগম কাকে বলে?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34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6363" y="1644653"/>
            <a:ext cx="5402705" cy="344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4538" y="5075420"/>
            <a:ext cx="1127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3"/>
              </a:rPr>
              <a:t>উদ্ভিদ প্রজনন</a:t>
            </a:r>
            <a:r>
              <a:rPr lang="as-IN" sz="3200" b="1" dirty="0">
                <a:solidFill>
                  <a:srgbClr val="0A0A0A"/>
                </a:solidFill>
                <a:latin typeface="Arial" panose="020B0604020202020204" pitchFamily="34" charset="0"/>
              </a:rPr>
              <a:t> ও </a:t>
            </a:r>
            <a:r>
              <a:rPr lang="as-IN" sz="3200" b="1" dirty="0" smtClean="0">
                <a:solidFill>
                  <a:srgbClr val="0A0A0A"/>
                </a:solidFill>
                <a:latin typeface="Arial" panose="020B0604020202020204" pitchFamily="34" charset="0"/>
              </a:rPr>
              <a:t>বংশবৃদ্ধি</a:t>
            </a:r>
            <a:r>
              <a:rPr lang="en-US" sz="3200" b="1" dirty="0" err="1" smtClean="0">
                <a:solidFill>
                  <a:srgbClr val="0A0A0A"/>
                </a:solidFill>
                <a:latin typeface="Arial" panose="020B0604020202020204" pitchFamily="34" charset="0"/>
              </a:rPr>
              <a:t>তে</a:t>
            </a:r>
            <a:r>
              <a:rPr lang="en-US" sz="3200" dirty="0" smtClean="0"/>
              <a:t> 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ের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635" y="366222"/>
            <a:ext cx="52341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988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515088" y="6250164"/>
            <a:ext cx="1161826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56177" y="2122164"/>
            <a:ext cx="894828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19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89" y="1133475"/>
            <a:ext cx="3840131" cy="45191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850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276</Words>
  <Application>Microsoft Office PowerPoint</Application>
  <PresentationFormat>Widescreen</PresentationFormat>
  <Paragraphs>69</Paragraphs>
  <Slides>23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Georgia</vt:lpstr>
      <vt:lpstr>Nikosh</vt:lpstr>
      <vt:lpstr>NikoshBAN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Classroom 107</dc:creator>
  <cp:lastModifiedBy>MAMUNUR RASHID</cp:lastModifiedBy>
  <cp:revision>40</cp:revision>
  <dcterms:created xsi:type="dcterms:W3CDTF">2025-12-17T14:00:43Z</dcterms:created>
  <dcterms:modified xsi:type="dcterms:W3CDTF">2026-10-06T07:27:28Z</dcterms:modified>
</cp:coreProperties>
</file>