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57"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61B24F-C0C1-42B9-BFDD-3EA562EA177A}"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62D13-D601-4B00-B08D-37EFD0A5DE5D}" type="slidenum">
              <a:rPr lang="en-US" smtClean="0"/>
              <a:t>‹#›</a:t>
            </a:fld>
            <a:endParaRPr lang="en-US"/>
          </a:p>
        </p:txBody>
      </p:sp>
    </p:spTree>
    <p:extLst>
      <p:ext uri="{BB962C8B-B14F-4D97-AF65-F5344CB8AC3E}">
        <p14:creationId xmlns:p14="http://schemas.microsoft.com/office/powerpoint/2010/main" val="2780982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61B24F-C0C1-42B9-BFDD-3EA562EA177A}"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62D13-D601-4B00-B08D-37EFD0A5DE5D}" type="slidenum">
              <a:rPr lang="en-US" smtClean="0"/>
              <a:t>‹#›</a:t>
            </a:fld>
            <a:endParaRPr lang="en-US"/>
          </a:p>
        </p:txBody>
      </p:sp>
    </p:spTree>
    <p:extLst>
      <p:ext uri="{BB962C8B-B14F-4D97-AF65-F5344CB8AC3E}">
        <p14:creationId xmlns:p14="http://schemas.microsoft.com/office/powerpoint/2010/main" val="4082927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61B24F-C0C1-42B9-BFDD-3EA562EA177A}"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62D13-D601-4B00-B08D-37EFD0A5DE5D}" type="slidenum">
              <a:rPr lang="en-US" smtClean="0"/>
              <a:t>‹#›</a:t>
            </a:fld>
            <a:endParaRPr lang="en-US"/>
          </a:p>
        </p:txBody>
      </p:sp>
    </p:spTree>
    <p:extLst>
      <p:ext uri="{BB962C8B-B14F-4D97-AF65-F5344CB8AC3E}">
        <p14:creationId xmlns:p14="http://schemas.microsoft.com/office/powerpoint/2010/main" val="600570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61B24F-C0C1-42B9-BFDD-3EA562EA177A}"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62D13-D601-4B00-B08D-37EFD0A5DE5D}" type="slidenum">
              <a:rPr lang="en-US" smtClean="0"/>
              <a:t>‹#›</a:t>
            </a:fld>
            <a:endParaRPr lang="en-US"/>
          </a:p>
        </p:txBody>
      </p:sp>
    </p:spTree>
    <p:extLst>
      <p:ext uri="{BB962C8B-B14F-4D97-AF65-F5344CB8AC3E}">
        <p14:creationId xmlns:p14="http://schemas.microsoft.com/office/powerpoint/2010/main" val="3770022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61B24F-C0C1-42B9-BFDD-3EA562EA177A}"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862D13-D601-4B00-B08D-37EFD0A5DE5D}" type="slidenum">
              <a:rPr lang="en-US" smtClean="0"/>
              <a:t>‹#›</a:t>
            </a:fld>
            <a:endParaRPr lang="en-US"/>
          </a:p>
        </p:txBody>
      </p:sp>
    </p:spTree>
    <p:extLst>
      <p:ext uri="{BB962C8B-B14F-4D97-AF65-F5344CB8AC3E}">
        <p14:creationId xmlns:p14="http://schemas.microsoft.com/office/powerpoint/2010/main" val="3892624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61B24F-C0C1-42B9-BFDD-3EA562EA177A}"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862D13-D601-4B00-B08D-37EFD0A5DE5D}" type="slidenum">
              <a:rPr lang="en-US" smtClean="0"/>
              <a:t>‹#›</a:t>
            </a:fld>
            <a:endParaRPr lang="en-US"/>
          </a:p>
        </p:txBody>
      </p:sp>
    </p:spTree>
    <p:extLst>
      <p:ext uri="{BB962C8B-B14F-4D97-AF65-F5344CB8AC3E}">
        <p14:creationId xmlns:p14="http://schemas.microsoft.com/office/powerpoint/2010/main" val="2054965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61B24F-C0C1-42B9-BFDD-3EA562EA177A}"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862D13-D601-4B00-B08D-37EFD0A5DE5D}" type="slidenum">
              <a:rPr lang="en-US" smtClean="0"/>
              <a:t>‹#›</a:t>
            </a:fld>
            <a:endParaRPr lang="en-US"/>
          </a:p>
        </p:txBody>
      </p:sp>
    </p:spTree>
    <p:extLst>
      <p:ext uri="{BB962C8B-B14F-4D97-AF65-F5344CB8AC3E}">
        <p14:creationId xmlns:p14="http://schemas.microsoft.com/office/powerpoint/2010/main" val="1882862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61B24F-C0C1-42B9-BFDD-3EA562EA177A}"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62D13-D601-4B00-B08D-37EFD0A5DE5D}" type="slidenum">
              <a:rPr lang="en-US" smtClean="0"/>
              <a:t>‹#›</a:t>
            </a:fld>
            <a:endParaRPr lang="en-US"/>
          </a:p>
        </p:txBody>
      </p:sp>
    </p:spTree>
    <p:extLst>
      <p:ext uri="{BB962C8B-B14F-4D97-AF65-F5344CB8AC3E}">
        <p14:creationId xmlns:p14="http://schemas.microsoft.com/office/powerpoint/2010/main" val="1715301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61B24F-C0C1-42B9-BFDD-3EA562EA177A}"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62D13-D601-4B00-B08D-37EFD0A5DE5D}" type="slidenum">
              <a:rPr lang="en-US" smtClean="0"/>
              <a:t>‹#›</a:t>
            </a:fld>
            <a:endParaRPr lang="en-US"/>
          </a:p>
        </p:txBody>
      </p:sp>
    </p:spTree>
    <p:extLst>
      <p:ext uri="{BB962C8B-B14F-4D97-AF65-F5344CB8AC3E}">
        <p14:creationId xmlns:p14="http://schemas.microsoft.com/office/powerpoint/2010/main" val="2782458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61B24F-C0C1-42B9-BFDD-3EA562EA177A}"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62D13-D601-4B00-B08D-37EFD0A5DE5D}" type="slidenum">
              <a:rPr lang="en-US" smtClean="0"/>
              <a:t>‹#›</a:t>
            </a:fld>
            <a:endParaRPr lang="en-US"/>
          </a:p>
        </p:txBody>
      </p:sp>
    </p:spTree>
    <p:extLst>
      <p:ext uri="{BB962C8B-B14F-4D97-AF65-F5344CB8AC3E}">
        <p14:creationId xmlns:p14="http://schemas.microsoft.com/office/powerpoint/2010/main" val="3926523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61B24F-C0C1-42B9-BFDD-3EA562EA177A}"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62D13-D601-4B00-B08D-37EFD0A5DE5D}" type="slidenum">
              <a:rPr lang="en-US" smtClean="0"/>
              <a:t>‹#›</a:t>
            </a:fld>
            <a:endParaRPr lang="en-US"/>
          </a:p>
        </p:txBody>
      </p:sp>
    </p:spTree>
    <p:extLst>
      <p:ext uri="{BB962C8B-B14F-4D97-AF65-F5344CB8AC3E}">
        <p14:creationId xmlns:p14="http://schemas.microsoft.com/office/powerpoint/2010/main" val="657600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61B24F-C0C1-42B9-BFDD-3EA562EA177A}" type="datetimeFigureOut">
              <a:rPr lang="en-US" smtClean="0"/>
              <a:t>10/6/2026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862D13-D601-4B00-B08D-37EFD0A5DE5D}" type="slidenum">
              <a:rPr lang="en-US" smtClean="0"/>
              <a:t>‹#›</a:t>
            </a:fld>
            <a:endParaRPr lang="en-US"/>
          </a:p>
        </p:txBody>
      </p:sp>
    </p:spTree>
    <p:extLst>
      <p:ext uri="{BB962C8B-B14F-4D97-AF65-F5344CB8AC3E}">
        <p14:creationId xmlns:p14="http://schemas.microsoft.com/office/powerpoint/2010/main" val="29982766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90">
          <a:fgClr>
            <a:srgbClr val="002060"/>
          </a:fgClr>
          <a:bgClr>
            <a:srgbClr val="C00000"/>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718532" y="1389341"/>
            <a:ext cx="8775511" cy="2658223"/>
          </a:xfrm>
          <a:solidFill>
            <a:schemeClr val="accent6">
              <a:alpha val="37000"/>
            </a:schemeClr>
          </a:solidFill>
        </p:spPr>
        <p:style>
          <a:lnRef idx="3">
            <a:schemeClr val="lt1"/>
          </a:lnRef>
          <a:fillRef idx="1">
            <a:schemeClr val="accent6"/>
          </a:fillRef>
          <a:effectRef idx="1">
            <a:schemeClr val="accent6"/>
          </a:effectRef>
          <a:fontRef idx="minor">
            <a:schemeClr val="lt1"/>
          </a:fontRef>
        </p:style>
        <p:txBody>
          <a:bodyPr>
            <a:normAutofit fontScale="90000"/>
          </a:bodyPr>
          <a:lstStyle/>
          <a:p>
            <a:r>
              <a:rPr lang="en-GB" sz="4400" b="1" dirty="0" smtClean="0"/>
              <a:t/>
            </a:r>
            <a:br>
              <a:rPr lang="en-GB" sz="4400" b="1" dirty="0" smtClean="0"/>
            </a:br>
            <a:r>
              <a:rPr lang="en-GB" sz="4400" b="1" dirty="0"/>
              <a:t/>
            </a:r>
            <a:br>
              <a:rPr lang="en-GB" sz="4400" b="1" dirty="0"/>
            </a:br>
            <a:r>
              <a:rPr lang="en-GB" sz="4400" b="1" dirty="0" smtClean="0"/>
              <a:t/>
            </a:r>
            <a:br>
              <a:rPr lang="en-GB" sz="4400" b="1" dirty="0" smtClean="0"/>
            </a:br>
            <a:r>
              <a:rPr lang="en-GB" sz="4400" b="1" dirty="0"/>
              <a:t/>
            </a:r>
            <a:br>
              <a:rPr lang="en-GB" sz="4400" b="1" dirty="0"/>
            </a:br>
            <a:r>
              <a:rPr lang="en-GB" sz="4400" b="1" dirty="0" smtClean="0"/>
              <a:t/>
            </a:r>
            <a:br>
              <a:rPr lang="en-GB" sz="4400" b="1" dirty="0" smtClean="0"/>
            </a:br>
            <a:r>
              <a:rPr lang="en-GB" sz="4400" b="1" dirty="0"/>
              <a:t/>
            </a:r>
            <a:br>
              <a:rPr lang="en-GB" sz="4400" b="1" dirty="0"/>
            </a:br>
            <a:r>
              <a:rPr lang="en-GB" sz="8900" b="1" dirty="0" err="1" smtClean="0"/>
              <a:t>আরবি</a:t>
            </a:r>
            <a:r>
              <a:rPr lang="en-GB" sz="8900" b="1" dirty="0" smtClean="0"/>
              <a:t> ১ম </a:t>
            </a:r>
            <a:r>
              <a:rPr lang="en-GB" sz="8900" b="1" dirty="0" err="1" smtClean="0"/>
              <a:t>পত্র</a:t>
            </a:r>
            <a:r>
              <a:rPr lang="en-GB" sz="8900" b="1" dirty="0" smtClean="0"/>
              <a:t> </a:t>
            </a:r>
            <a:r>
              <a:rPr lang="en-GB" sz="8900" b="1" dirty="0" err="1" smtClean="0"/>
              <a:t>ক্লাসে</a:t>
            </a:r>
            <a:r>
              <a:rPr lang="en-GB" sz="8900" b="1" dirty="0" smtClean="0"/>
              <a:t>  </a:t>
            </a:r>
            <a:r>
              <a:rPr lang="en-GB" sz="8900" b="1" dirty="0" err="1" smtClean="0"/>
              <a:t>স্বাগতম</a:t>
            </a:r>
            <a:endParaRPr lang="en-US" sz="12800" b="1" dirty="0"/>
          </a:p>
        </p:txBody>
      </p:sp>
    </p:spTree>
    <p:extLst>
      <p:ext uri="{BB962C8B-B14F-4D97-AF65-F5344CB8AC3E}">
        <p14:creationId xmlns:p14="http://schemas.microsoft.com/office/powerpoint/2010/main" val="226656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4"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4"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pct90">
          <a:fgClr>
            <a:srgbClr val="002060"/>
          </a:fgClr>
          <a:bgClr>
            <a:srgbClr val="C00000"/>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718532" y="1389341"/>
            <a:ext cx="8775511" cy="958073"/>
          </a:xfrm>
          <a:solidFill>
            <a:schemeClr val="accent6">
              <a:alpha val="37000"/>
            </a:schemeClr>
          </a:solidFill>
        </p:spPr>
        <p:style>
          <a:lnRef idx="3">
            <a:schemeClr val="lt1"/>
          </a:lnRef>
          <a:fillRef idx="1">
            <a:schemeClr val="accent6"/>
          </a:fillRef>
          <a:effectRef idx="1">
            <a:schemeClr val="accent6"/>
          </a:effectRef>
          <a:fontRef idx="minor">
            <a:schemeClr val="lt1"/>
          </a:fontRef>
        </p:style>
        <p:txBody>
          <a:bodyPr>
            <a:normAutofit fontScale="90000"/>
          </a:bodyPr>
          <a:lstStyle/>
          <a:p>
            <a:r>
              <a:rPr lang="en-GB" sz="4400" b="1" dirty="0" smtClean="0"/>
              <a:t/>
            </a:r>
            <a:br>
              <a:rPr lang="en-GB" sz="4400" b="1" dirty="0" smtClean="0"/>
            </a:br>
            <a:r>
              <a:rPr lang="en-GB" sz="4400" b="1" dirty="0"/>
              <a:t/>
            </a:r>
            <a:br>
              <a:rPr lang="en-GB" sz="4400" b="1" dirty="0"/>
            </a:br>
            <a:r>
              <a:rPr lang="en-GB" sz="4400" b="1" dirty="0" smtClean="0"/>
              <a:t/>
            </a:r>
            <a:br>
              <a:rPr lang="en-GB" sz="4400" b="1" dirty="0" smtClean="0"/>
            </a:br>
            <a:r>
              <a:rPr lang="en-GB" sz="4400" b="1" dirty="0"/>
              <a:t/>
            </a:r>
            <a:br>
              <a:rPr lang="en-GB" sz="4400" b="1" dirty="0"/>
            </a:br>
            <a:r>
              <a:rPr lang="en-GB" sz="4400" b="1" dirty="0" smtClean="0"/>
              <a:t/>
            </a:r>
            <a:br>
              <a:rPr lang="en-GB" sz="4400" b="1" dirty="0" smtClean="0"/>
            </a:br>
            <a:r>
              <a:rPr lang="en-GB" sz="4400" b="1" dirty="0"/>
              <a:t/>
            </a:r>
            <a:br>
              <a:rPr lang="en-GB" sz="4400" b="1" dirty="0"/>
            </a:br>
            <a:r>
              <a:rPr lang="en-GB" sz="4400" b="1" dirty="0" err="1" smtClean="0"/>
              <a:t>শিক্ষক</a:t>
            </a:r>
            <a:r>
              <a:rPr lang="en-GB" sz="4400" b="1" dirty="0" smtClean="0"/>
              <a:t> </a:t>
            </a:r>
            <a:r>
              <a:rPr lang="en-GB" sz="4400" b="1" dirty="0" err="1" smtClean="0"/>
              <a:t>পরিচিতি</a:t>
            </a:r>
            <a:endParaRPr lang="en-US" b="1" dirty="0"/>
          </a:p>
        </p:txBody>
      </p:sp>
      <p:sp>
        <p:nvSpPr>
          <p:cNvPr id="3" name="Title 1"/>
          <p:cNvSpPr txBox="1">
            <a:spLocks/>
          </p:cNvSpPr>
          <p:nvPr/>
        </p:nvSpPr>
        <p:spPr>
          <a:xfrm>
            <a:off x="1718532" y="2961562"/>
            <a:ext cx="8775511" cy="2047165"/>
          </a:xfrm>
          <a:prstGeom prst="rect">
            <a:avLst/>
          </a:prstGeom>
          <a:solidFill>
            <a:schemeClr val="accent6">
              <a:alpha val="37000"/>
            </a:schemeClr>
          </a:solidFill>
        </p:spPr>
        <p:style>
          <a:lnRef idx="3">
            <a:schemeClr val="lt1"/>
          </a:lnRef>
          <a:fillRef idx="1">
            <a:schemeClr val="accent6"/>
          </a:fillRef>
          <a:effectRef idx="1">
            <a:schemeClr val="accent6"/>
          </a:effectRef>
          <a:fontRef idx="minor">
            <a:schemeClr val="lt1"/>
          </a:fontRef>
        </p:style>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4400" b="1" dirty="0" err="1" smtClean="0"/>
              <a:t>মোঃ</a:t>
            </a:r>
            <a:r>
              <a:rPr lang="en-GB" sz="4400" b="1" dirty="0" smtClean="0"/>
              <a:t> </a:t>
            </a:r>
            <a:r>
              <a:rPr lang="en-GB" sz="4400" b="1" dirty="0" err="1" smtClean="0"/>
              <a:t>গোলজার</a:t>
            </a:r>
            <a:r>
              <a:rPr lang="en-GB" sz="4400" b="1" dirty="0" smtClean="0"/>
              <a:t> </a:t>
            </a:r>
            <a:r>
              <a:rPr lang="en-GB" sz="4400" b="1" dirty="0" err="1" smtClean="0"/>
              <a:t>হুসাইন</a:t>
            </a:r>
            <a:endParaRPr lang="en-GB" sz="4400" b="1" dirty="0" smtClean="0"/>
          </a:p>
          <a:p>
            <a:r>
              <a:rPr lang="en-GB" sz="2200" b="1" dirty="0" err="1" smtClean="0"/>
              <a:t>সহকারী</a:t>
            </a:r>
            <a:r>
              <a:rPr lang="en-GB" sz="2200" b="1" dirty="0" smtClean="0"/>
              <a:t> </a:t>
            </a:r>
            <a:r>
              <a:rPr lang="en-GB" sz="2200" b="1" dirty="0" err="1" smtClean="0"/>
              <a:t>অধ্যাপক</a:t>
            </a:r>
            <a:endParaRPr lang="en-GB" sz="2200" b="1" dirty="0" smtClean="0"/>
          </a:p>
          <a:p>
            <a:r>
              <a:rPr lang="en-GB" sz="2200" b="1" dirty="0" err="1" smtClean="0"/>
              <a:t>কপিলমুনি</a:t>
            </a:r>
            <a:r>
              <a:rPr lang="en-GB" sz="2200" b="1" dirty="0" smtClean="0"/>
              <a:t> </a:t>
            </a:r>
            <a:r>
              <a:rPr lang="en-GB" sz="2200" b="1" dirty="0" err="1" smtClean="0"/>
              <a:t>জাফর</a:t>
            </a:r>
            <a:r>
              <a:rPr lang="en-GB" sz="2200" b="1" dirty="0" smtClean="0"/>
              <a:t> </a:t>
            </a:r>
            <a:r>
              <a:rPr lang="en-GB" sz="2200" b="1" dirty="0" err="1" smtClean="0"/>
              <a:t>আউলিয়া</a:t>
            </a:r>
            <a:r>
              <a:rPr lang="en-GB" sz="2200" b="1" dirty="0" smtClean="0"/>
              <a:t> </a:t>
            </a:r>
            <a:r>
              <a:rPr lang="en-GB" sz="2200" b="1" dirty="0" err="1" smtClean="0"/>
              <a:t>ফাজিল</a:t>
            </a:r>
            <a:r>
              <a:rPr lang="en-GB" sz="2200" b="1" dirty="0" smtClean="0"/>
              <a:t> </a:t>
            </a:r>
            <a:r>
              <a:rPr lang="en-GB" sz="2200" b="1" dirty="0" err="1" smtClean="0"/>
              <a:t>ডিগ্রী</a:t>
            </a:r>
            <a:r>
              <a:rPr lang="en-GB" sz="2200" b="1" dirty="0" smtClean="0"/>
              <a:t> </a:t>
            </a:r>
            <a:r>
              <a:rPr lang="en-GB" sz="2200" b="1" dirty="0" err="1" smtClean="0"/>
              <a:t>মাদ্রাসা</a:t>
            </a:r>
            <a:endParaRPr lang="en-GB" sz="2200" b="1" dirty="0" smtClean="0"/>
          </a:p>
          <a:p>
            <a:r>
              <a:rPr lang="en-GB" sz="2200" b="1" dirty="0" err="1" smtClean="0"/>
              <a:t>পাইকগাছা,খুলনা</a:t>
            </a:r>
            <a:r>
              <a:rPr lang="en-GB" sz="2200" b="1" dirty="0" smtClean="0"/>
              <a:t>।</a:t>
            </a:r>
          </a:p>
          <a:p>
            <a:r>
              <a:rPr lang="en-GB" sz="2200" b="1" dirty="0" smtClean="0"/>
              <a:t>01710183530</a:t>
            </a:r>
            <a:endParaRPr lang="en-US" sz="3500" b="1" dirty="0"/>
          </a:p>
        </p:txBody>
      </p:sp>
    </p:spTree>
    <p:extLst>
      <p:ext uri="{BB962C8B-B14F-4D97-AF65-F5344CB8AC3E}">
        <p14:creationId xmlns:p14="http://schemas.microsoft.com/office/powerpoint/2010/main" val="3328744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476" y="600503"/>
            <a:ext cx="5516539" cy="3944202"/>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0974" y="600503"/>
            <a:ext cx="5162976" cy="3944202"/>
          </a:xfrm>
          <a:prstGeom prst="rect">
            <a:avLst/>
          </a:prstGeom>
        </p:spPr>
      </p:pic>
      <p:sp>
        <p:nvSpPr>
          <p:cNvPr id="2" name="Title 1"/>
          <p:cNvSpPr>
            <a:spLocks noGrp="1"/>
          </p:cNvSpPr>
          <p:nvPr>
            <p:ph type="ctrTitle"/>
          </p:nvPr>
        </p:nvSpPr>
        <p:spPr/>
        <p:txBody>
          <a:bodyPr/>
          <a:lstStyle/>
          <a:p>
            <a:endParaRPr lang="en-US"/>
          </a:p>
        </p:txBody>
      </p:sp>
      <p:sp>
        <p:nvSpPr>
          <p:cNvPr id="6" name="Title 1"/>
          <p:cNvSpPr txBox="1">
            <a:spLocks/>
          </p:cNvSpPr>
          <p:nvPr/>
        </p:nvSpPr>
        <p:spPr>
          <a:xfrm>
            <a:off x="3707642" y="4831306"/>
            <a:ext cx="3985147" cy="805218"/>
          </a:xfrm>
          <a:prstGeom prst="rect">
            <a:avLst/>
          </a:prstGeom>
        </p:spPr>
        <p:style>
          <a:lnRef idx="3">
            <a:schemeClr val="lt1"/>
          </a:lnRef>
          <a:fillRef idx="1">
            <a:schemeClr val="accent6"/>
          </a:fillRef>
          <a:effectRef idx="1">
            <a:schemeClr val="accent6"/>
          </a:effectRef>
          <a:fontRef idx="minor">
            <a:schemeClr val="lt1"/>
          </a:fontRef>
        </p:style>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ar-SA" sz="4400" b="1" smtClean="0"/>
              <a:t>العدل و الانصاف</a:t>
            </a:r>
            <a:endParaRPr lang="en-US" b="1" dirty="0"/>
          </a:p>
        </p:txBody>
      </p:sp>
    </p:spTree>
    <p:extLst>
      <p:ext uri="{BB962C8B-B14F-4D97-AF65-F5344CB8AC3E}">
        <p14:creationId xmlns:p14="http://schemas.microsoft.com/office/powerpoint/2010/main" val="181995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ircle(in)">
                                      <p:cBhvr>
                                        <p:cTn id="28" dur="2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mph" presetSubtype="0" fill="hold" grpId="1" nodeType="clickEffect">
                                  <p:stCondLst>
                                    <p:cond delay="0"/>
                                  </p:stCondLst>
                                  <p:childTnLst>
                                    <p:animClr clrSpc="hsl" dir="cw">
                                      <p:cBhvr override="childStyle">
                                        <p:cTn id="32" dur="500" fill="hold"/>
                                        <p:tgtEl>
                                          <p:spTgt spid="6"/>
                                        </p:tgtEl>
                                        <p:attrNameLst>
                                          <p:attrName>style.color</p:attrName>
                                        </p:attrNameLst>
                                      </p:cBhvr>
                                      <p:by>
                                        <p:hsl h="7200000" s="0" l="0"/>
                                      </p:by>
                                    </p:animClr>
                                    <p:animClr clrSpc="hsl" dir="cw">
                                      <p:cBhvr>
                                        <p:cTn id="33" dur="500" fill="hold"/>
                                        <p:tgtEl>
                                          <p:spTgt spid="6"/>
                                        </p:tgtEl>
                                        <p:attrNameLst>
                                          <p:attrName>fillcolor</p:attrName>
                                        </p:attrNameLst>
                                      </p:cBhvr>
                                      <p:by>
                                        <p:hsl h="7200000" s="0" l="0"/>
                                      </p:by>
                                    </p:animClr>
                                    <p:animClr clrSpc="hsl" dir="cw">
                                      <p:cBhvr>
                                        <p:cTn id="34" dur="500" fill="hold"/>
                                        <p:tgtEl>
                                          <p:spTgt spid="6"/>
                                        </p:tgtEl>
                                        <p:attrNameLst>
                                          <p:attrName>stroke.color</p:attrName>
                                        </p:attrNameLst>
                                      </p:cBhvr>
                                      <p:by>
                                        <p:hsl h="7200000" s="0" l="0"/>
                                      </p:by>
                                    </p:animClr>
                                    <p:set>
                                      <p:cBhvr>
                                        <p:cTn id="35" dur="500" fill="hold"/>
                                        <p:tgtEl>
                                          <p:spTgt spid="6"/>
                                        </p:tgtEl>
                                        <p:attrNameLst>
                                          <p:attrName>fill.type</p:attrName>
                                        </p:attrNameLst>
                                      </p:cBhvr>
                                      <p:to>
                                        <p:strVal val="solid"/>
                                      </p:to>
                                    </p:set>
                                  </p:childTnLst>
                                </p:cTn>
                              </p:par>
                            </p:childTnLst>
                          </p:cTn>
                        </p:par>
                      </p:childTnLst>
                    </p:cTn>
                  </p:par>
                  <p:par>
                    <p:cTn id="36" fill="hold">
                      <p:stCondLst>
                        <p:cond delay="indefinite"/>
                      </p:stCondLst>
                      <p:childTnLst>
                        <p:par>
                          <p:cTn id="37" fill="hold">
                            <p:stCondLst>
                              <p:cond delay="0"/>
                            </p:stCondLst>
                            <p:childTnLst>
                              <p:par>
                                <p:cTn id="38" presetID="2" presetClass="path" presetSubtype="0" accel="50000" decel="50000" fill="hold" grpId="2" nodeType="clickEffect">
                                  <p:stCondLst>
                                    <p:cond delay="0"/>
                                  </p:stCondLst>
                                  <p:childTnLst>
                                    <p:animMotion origin="layout" path="M 1.875E-6 -4.44444E-6 L 1.875E-6 -0.14699 L 0.25 -4.44444E-6 L 1.875E-6 -4.44444E-6 Z " pathEditMode="relative" rAng="0" ptsTypes="AAAA">
                                      <p:cBhvr>
                                        <p:cTn id="39" dur="2000" fill="hold"/>
                                        <p:tgtEl>
                                          <p:spTgt spid="6"/>
                                        </p:tgtEl>
                                        <p:attrNameLst>
                                          <p:attrName>ppt_x</p:attrName>
                                          <p:attrName>ppt_y</p:attrName>
                                        </p:attrNameLst>
                                      </p:cBhvr>
                                      <p:rCtr x="12500" y="-736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66949" y="586853"/>
            <a:ext cx="3985147" cy="805218"/>
          </a:xfrm>
        </p:spPr>
        <p:style>
          <a:lnRef idx="3">
            <a:schemeClr val="lt1"/>
          </a:lnRef>
          <a:fillRef idx="1">
            <a:schemeClr val="accent6"/>
          </a:fillRef>
          <a:effectRef idx="1">
            <a:schemeClr val="accent6"/>
          </a:effectRef>
          <a:fontRef idx="minor">
            <a:schemeClr val="lt1"/>
          </a:fontRef>
        </p:style>
        <p:txBody>
          <a:bodyPr>
            <a:normAutofit/>
          </a:bodyPr>
          <a:lstStyle/>
          <a:p>
            <a:r>
              <a:rPr lang="ar-SA" sz="4400" b="1" dirty="0" smtClean="0"/>
              <a:t>العدل و الانصاف</a:t>
            </a:r>
            <a:endParaRPr lang="en-US" b="1" dirty="0"/>
          </a:p>
        </p:txBody>
      </p:sp>
      <p:sp>
        <p:nvSpPr>
          <p:cNvPr id="3" name="Subtitle 2"/>
          <p:cNvSpPr>
            <a:spLocks noGrp="1"/>
          </p:cNvSpPr>
          <p:nvPr>
            <p:ph type="subTitle" idx="1"/>
          </p:nvPr>
        </p:nvSpPr>
        <p:spPr>
          <a:xfrm>
            <a:off x="8609463" y="2551160"/>
            <a:ext cx="2856931" cy="1393043"/>
          </a:xfrm>
        </p:spPr>
        <p:txBody>
          <a:bodyPr/>
          <a:lstStyle/>
          <a:p>
            <a:r>
              <a:rPr lang="ar-SA" b="1" dirty="0" smtClean="0">
                <a:ln w="22225">
                  <a:solidFill>
                    <a:schemeClr val="accent2"/>
                  </a:solidFill>
                  <a:prstDash val="solid"/>
                </a:ln>
                <a:solidFill>
                  <a:schemeClr val="accent2">
                    <a:lumMod val="40000"/>
                    <a:lumOff val="60000"/>
                  </a:schemeClr>
                </a:solidFill>
              </a:rPr>
              <a:t>اللغة العربية الاتصالية</a:t>
            </a:r>
          </a:p>
          <a:p>
            <a:r>
              <a:rPr lang="ar-SA"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الوحدة التالتة</a:t>
            </a:r>
          </a:p>
          <a:p>
            <a:r>
              <a:rPr lang="ar-SA"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الدرس الاول</a:t>
            </a:r>
          </a:p>
          <a:p>
            <a:endParaRPr lang="en-US" b="1" dirty="0" smtClean="0">
              <a:ln w="0"/>
              <a:solidFill>
                <a:srgbClr val="002060"/>
              </a:solidFill>
              <a:effectLst>
                <a:outerShdw blurRad="38100" dist="19050" dir="2700000" algn="tl" rotWithShape="0">
                  <a:schemeClr val="dk1">
                    <a:alpha val="40000"/>
                  </a:schemeClr>
                </a:outerShdw>
              </a:effectLst>
            </a:endParaRPr>
          </a:p>
          <a:p>
            <a:endParaRPr lang="en-US" b="1" dirty="0">
              <a:ln w="0"/>
              <a:solidFill>
                <a:srgbClr val="002060"/>
              </a:solidFill>
              <a:effectLst>
                <a:outerShdw blurRad="38100" dist="19050" dir="2700000" algn="tl" rotWithShape="0">
                  <a:schemeClr val="dk1">
                    <a:alpha val="40000"/>
                  </a:schemeClr>
                </a:outerShdw>
              </a:effectLst>
            </a:endParaRPr>
          </a:p>
        </p:txBody>
      </p:sp>
      <p:sp>
        <p:nvSpPr>
          <p:cNvPr id="4" name="Title 1"/>
          <p:cNvSpPr txBox="1">
            <a:spLocks/>
          </p:cNvSpPr>
          <p:nvPr/>
        </p:nvSpPr>
        <p:spPr>
          <a:xfrm>
            <a:off x="3309581" y="1514901"/>
            <a:ext cx="5299882" cy="573205"/>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4400" b="1" dirty="0" err="1" smtClean="0"/>
              <a:t>ন্যায়পরায়ণতা</a:t>
            </a:r>
            <a:r>
              <a:rPr lang="en-GB" sz="4400" b="1" dirty="0" smtClean="0"/>
              <a:t> ও </a:t>
            </a:r>
            <a:r>
              <a:rPr lang="en-GB" sz="4400" b="1" dirty="0" err="1" smtClean="0"/>
              <a:t>সুবিচার</a:t>
            </a:r>
            <a:endParaRPr lang="en-US" b="1" dirty="0"/>
          </a:p>
        </p:txBody>
      </p:sp>
      <p:sp>
        <p:nvSpPr>
          <p:cNvPr id="5" name="Subtitle 2"/>
          <p:cNvSpPr txBox="1">
            <a:spLocks/>
          </p:cNvSpPr>
          <p:nvPr/>
        </p:nvSpPr>
        <p:spPr>
          <a:xfrm>
            <a:off x="775648" y="2551160"/>
            <a:ext cx="2856931" cy="139304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ar-SA" b="1" dirty="0" smtClean="0">
                <a:ln w="22225">
                  <a:solidFill>
                    <a:schemeClr val="accent2"/>
                  </a:solidFill>
                  <a:prstDash val="solid"/>
                </a:ln>
                <a:solidFill>
                  <a:schemeClr val="accent2">
                    <a:lumMod val="40000"/>
                    <a:lumOff val="60000"/>
                  </a:schemeClr>
                </a:solidFill>
              </a:rPr>
              <a:t>اللغة العربية الاتصالية</a:t>
            </a:r>
          </a:p>
          <a:p>
            <a:r>
              <a:rPr lang="ar-SA"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الوحدة التالتة</a:t>
            </a:r>
          </a:p>
          <a:p>
            <a:r>
              <a:rPr lang="ar-SA"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الدرس الاول</a:t>
            </a:r>
          </a:p>
          <a:p>
            <a:endParaRPr lang="en-US" b="1" dirty="0" smtClean="0">
              <a:ln w="0"/>
              <a:solidFill>
                <a:srgbClr val="002060"/>
              </a:solidFill>
              <a:effectLst>
                <a:outerShdw blurRad="38100" dist="19050" dir="2700000" algn="tl" rotWithShape="0">
                  <a:schemeClr val="dk1">
                    <a:alpha val="40000"/>
                  </a:schemeClr>
                </a:outerShdw>
              </a:effectLst>
            </a:endParaRPr>
          </a:p>
          <a:p>
            <a:endParaRPr lang="en-US" b="1" dirty="0">
              <a:ln w="0"/>
              <a:solidFill>
                <a:srgbClr val="00206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33008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xit" presetSubtype="32" fill="hold" grpId="0" nodeType="clickEffect">
                                  <p:stCondLst>
                                    <p:cond delay="0"/>
                                  </p:stCondLst>
                                  <p:childTnLst>
                                    <p:anim calcmode="lin" valueType="num">
                                      <p:cBhvr>
                                        <p:cTn id="11" dur="500"/>
                                        <p:tgtEl>
                                          <p:spTgt spid="4"/>
                                        </p:tgtEl>
                                        <p:attrNameLst>
                                          <p:attrName>ppt_w</p:attrName>
                                        </p:attrNameLst>
                                      </p:cBhvr>
                                      <p:tavLst>
                                        <p:tav tm="0">
                                          <p:val>
                                            <p:strVal val="ppt_w"/>
                                          </p:val>
                                        </p:tav>
                                        <p:tav tm="100000">
                                          <p:val>
                                            <p:fltVal val="0"/>
                                          </p:val>
                                        </p:tav>
                                      </p:tavLst>
                                    </p:anim>
                                    <p:anim calcmode="lin" valueType="num">
                                      <p:cBhvr>
                                        <p:cTn id="12" dur="500"/>
                                        <p:tgtEl>
                                          <p:spTgt spid="4"/>
                                        </p:tgtEl>
                                        <p:attrNameLst>
                                          <p:attrName>ppt_h</p:attrName>
                                        </p:attrNameLst>
                                      </p:cBhvr>
                                      <p:tavLst>
                                        <p:tav tm="0">
                                          <p:val>
                                            <p:strVal val="ppt_h"/>
                                          </p:val>
                                        </p:tav>
                                        <p:tav tm="100000">
                                          <p:val>
                                            <p:fltVal val="0"/>
                                          </p:val>
                                        </p:tav>
                                      </p:tavLst>
                                    </p:anim>
                                    <p:animEffect transition="out" filter="fade">
                                      <p:cBhvr>
                                        <p:cTn id="13" dur="500"/>
                                        <p:tgtEl>
                                          <p:spTgt spid="4"/>
                                        </p:tgtEl>
                                      </p:cBhvr>
                                    </p:animEffect>
                                    <p:set>
                                      <p:cBhvr>
                                        <p:cTn id="14" dur="1" fill="hold">
                                          <p:stCondLst>
                                            <p:cond delay="499"/>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3" presetClass="exit" presetSubtype="0" fill="hold" grpId="0" nodeType="clickEffect">
                                  <p:stCondLst>
                                    <p:cond delay="0"/>
                                  </p:stCondLst>
                                  <p:childTnLst>
                                    <p:anim calcmode="lin" valueType="num">
                                      <p:cBhvr>
                                        <p:cTn id="18" dur="600" decel="50000">
                                          <p:stCondLst>
                                            <p:cond delay="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 dur="400">
                                          <p:stCondLst>
                                            <p:cond delay="600"/>
                                          </p:stCondLst>
                                        </p:cTn>
                                        <p:tgtEl>
                                          <p:spTgt spid="3">
                                            <p:txEl>
                                              <p:pRg st="0" end="0"/>
                                            </p:txEl>
                                          </p:spTgt>
                                        </p:tgtEl>
                                        <p:attrNameLst>
                                          <p:attrName>ppt_x</p:attrName>
                                        </p:attrNameLst>
                                      </p:cBhvr>
                                      <p:tavLst>
                                        <p:tav tm="0">
                                          <p:val>
                                            <p:strVal val="ppt_x"/>
                                          </p:val>
                                        </p:tav>
                                        <p:tav tm="100000">
                                          <p:val>
                                            <p:strVal val="ppt_x"/>
                                          </p:val>
                                        </p:tav>
                                      </p:tavLst>
                                    </p:anim>
                                    <p:anim calcmode="lin" valueType="num">
                                      <p:cBhvr>
                                        <p:cTn id="20" dur="600" decel="50000">
                                          <p:stCondLst>
                                            <p:cond delay="0"/>
                                          </p:stCondLst>
                                        </p:cTn>
                                        <p:tgtEl>
                                          <p:spTgt spid="3">
                                            <p:txEl>
                                              <p:pRg st="0" end="0"/>
                                            </p:txEl>
                                          </p:spTgt>
                                        </p:tgtEl>
                                        <p:attrNameLst>
                                          <p:attrName>ppt_y</p:attrName>
                                        </p:attrNameLst>
                                      </p:cBhvr>
                                      <p:tavLst>
                                        <p:tav tm="0">
                                          <p:val>
                                            <p:strVal val="ppt_y"/>
                                          </p:val>
                                        </p:tav>
                                        <p:tav tm="5000">
                                          <p:val>
                                            <p:strVal val="ppt_y+0.0019"/>
                                          </p:val>
                                        </p:tav>
                                        <p:tav tm="10000">
                                          <p:val>
                                            <p:strVal val="ppt_y+0.0076"/>
                                          </p:val>
                                        </p:tav>
                                        <p:tav tm="15000">
                                          <p:val>
                                            <p:strVal val="ppt_y+0.0169"/>
                                          </p:val>
                                        </p:tav>
                                        <p:tav tm="20000">
                                          <p:val>
                                            <p:strVal val="ppt_y+0.0296"/>
                                          </p:val>
                                        </p:tav>
                                        <p:tav tm="25000">
                                          <p:val>
                                            <p:strVal val="ppt_y+0.0454"/>
                                          </p:val>
                                        </p:tav>
                                        <p:tav tm="30000">
                                          <p:val>
                                            <p:strVal val="ppt_y+0.0639"/>
                                          </p:val>
                                        </p:tav>
                                        <p:tav tm="35000">
                                          <p:val>
                                            <p:strVal val="ppt_y+0.0846"/>
                                          </p:val>
                                        </p:tav>
                                        <p:tav tm="40000">
                                          <p:val>
                                            <p:strVal val="ppt_y+0.1071"/>
                                          </p:val>
                                        </p:tav>
                                        <p:tav tm="45000">
                                          <p:val>
                                            <p:strVal val="ppt_y+0.1307"/>
                                          </p:val>
                                        </p:tav>
                                        <p:tav tm="50000">
                                          <p:val>
                                            <p:strVal val="ppt_y+0.155"/>
                                          </p:val>
                                        </p:tav>
                                        <p:tav tm="55000">
                                          <p:val>
                                            <p:strVal val="ppt_y+0.1792"/>
                                          </p:val>
                                        </p:tav>
                                        <p:tav tm="60000">
                                          <p:val>
                                            <p:strVal val="ppt_y+0.2029"/>
                                          </p:val>
                                        </p:tav>
                                        <p:tav tm="65000">
                                          <p:val>
                                            <p:strVal val="ppt_y+0.2253"/>
                                          </p:val>
                                        </p:tav>
                                        <p:tav tm="70000">
                                          <p:val>
                                            <p:strVal val="ppt_y+0.2461"/>
                                          </p:val>
                                        </p:tav>
                                        <p:tav tm="75000">
                                          <p:val>
                                            <p:strVal val="ppt_y+0.2646"/>
                                          </p:val>
                                        </p:tav>
                                        <p:tav tm="80000">
                                          <p:val>
                                            <p:strVal val="ppt_y+0.2804"/>
                                          </p:val>
                                        </p:tav>
                                        <p:tav tm="85000">
                                          <p:val>
                                            <p:strVal val="ppt_y+0.2931"/>
                                          </p:val>
                                        </p:tav>
                                        <p:tav tm="90000">
                                          <p:val>
                                            <p:strVal val="ppt_y+0.3024"/>
                                          </p:val>
                                        </p:tav>
                                        <p:tav tm="95000">
                                          <p:val>
                                            <p:strVal val="ppt_y+0.308"/>
                                          </p:val>
                                        </p:tav>
                                        <p:tav tm="100000">
                                          <p:val>
                                            <p:strVal val="ppt_y+0.31"/>
                                          </p:val>
                                        </p:tav>
                                      </p:tavLst>
                                    </p:anim>
                                    <p:anim calcmode="lin" valueType="num">
                                      <p:cBhvr>
                                        <p:cTn id="21" dur="400">
                                          <p:stCondLst>
                                            <p:cond delay="600"/>
                                          </p:stCondLst>
                                        </p:cTn>
                                        <p:tgtEl>
                                          <p:spTgt spid="3">
                                            <p:txEl>
                                              <p:pRg st="0" end="0"/>
                                            </p:txEl>
                                          </p:spTgt>
                                        </p:tgtEl>
                                        <p:attrNameLst>
                                          <p:attrName>ppt_y</p:attrName>
                                        </p:attrNameLst>
                                      </p:cBhvr>
                                      <p:tavLst>
                                        <p:tav tm="0">
                                          <p:val>
                                            <p:strVal val="ppt_y"/>
                                          </p:val>
                                        </p:tav>
                                        <p:tav tm="100000">
                                          <p:val>
                                            <p:strVal val="ppt_y"/>
                                          </p:val>
                                        </p:tav>
                                      </p:tavLst>
                                    </p:anim>
                                    <p:animEffect transition="out" filter="fade">
                                      <p:cBhvr>
                                        <p:cTn id="22" dur="100">
                                          <p:stCondLst>
                                            <p:cond delay="900"/>
                                          </p:stCondLst>
                                        </p:cTn>
                                        <p:tgtEl>
                                          <p:spTgt spid="3">
                                            <p:txEl>
                                              <p:pRg st="0" end="0"/>
                                            </p:txEl>
                                          </p:spTgt>
                                        </p:tgtEl>
                                      </p:cBhvr>
                                    </p:animEffect>
                                    <p:set>
                                      <p:cBhvr>
                                        <p:cTn id="23" dur="1" fill="hold">
                                          <p:stCondLst>
                                            <p:cond delay="999"/>
                                          </p:stCondLst>
                                        </p:cTn>
                                        <p:tgtEl>
                                          <p:spTgt spid="3">
                                            <p:txEl>
                                              <p:pRg st="0" end="0"/>
                                            </p:txEl>
                                          </p:spTgt>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43" presetClass="exit" presetSubtype="0" fill="hold" grpId="0" nodeType="clickEffect">
                                  <p:stCondLst>
                                    <p:cond delay="0"/>
                                  </p:stCondLst>
                                  <p:childTnLst>
                                    <p:anim calcmode="lin" valueType="num">
                                      <p:cBhvr>
                                        <p:cTn id="27" dur="600" decel="50000">
                                          <p:stCondLst>
                                            <p:cond delay="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8" dur="400">
                                          <p:stCondLst>
                                            <p:cond delay="600"/>
                                          </p:stCondLst>
                                        </p:cTn>
                                        <p:tgtEl>
                                          <p:spTgt spid="3">
                                            <p:txEl>
                                              <p:pRg st="1" end="1"/>
                                            </p:txEl>
                                          </p:spTgt>
                                        </p:tgtEl>
                                        <p:attrNameLst>
                                          <p:attrName>ppt_x</p:attrName>
                                        </p:attrNameLst>
                                      </p:cBhvr>
                                      <p:tavLst>
                                        <p:tav tm="0">
                                          <p:val>
                                            <p:strVal val="ppt_x"/>
                                          </p:val>
                                        </p:tav>
                                        <p:tav tm="100000">
                                          <p:val>
                                            <p:strVal val="ppt_x"/>
                                          </p:val>
                                        </p:tav>
                                      </p:tavLst>
                                    </p:anim>
                                    <p:anim calcmode="lin" valueType="num">
                                      <p:cBhvr>
                                        <p:cTn id="29" dur="600" decel="50000">
                                          <p:stCondLst>
                                            <p:cond delay="0"/>
                                          </p:stCondLst>
                                        </p:cTn>
                                        <p:tgtEl>
                                          <p:spTgt spid="3">
                                            <p:txEl>
                                              <p:pRg st="1" end="1"/>
                                            </p:txEl>
                                          </p:spTgt>
                                        </p:tgtEl>
                                        <p:attrNameLst>
                                          <p:attrName>ppt_y</p:attrName>
                                        </p:attrNameLst>
                                      </p:cBhvr>
                                      <p:tavLst>
                                        <p:tav tm="0">
                                          <p:val>
                                            <p:strVal val="ppt_y"/>
                                          </p:val>
                                        </p:tav>
                                        <p:tav tm="5000">
                                          <p:val>
                                            <p:strVal val="ppt_y+0.0019"/>
                                          </p:val>
                                        </p:tav>
                                        <p:tav tm="10000">
                                          <p:val>
                                            <p:strVal val="ppt_y+0.0076"/>
                                          </p:val>
                                        </p:tav>
                                        <p:tav tm="15000">
                                          <p:val>
                                            <p:strVal val="ppt_y+0.0169"/>
                                          </p:val>
                                        </p:tav>
                                        <p:tav tm="20000">
                                          <p:val>
                                            <p:strVal val="ppt_y+0.0296"/>
                                          </p:val>
                                        </p:tav>
                                        <p:tav tm="25000">
                                          <p:val>
                                            <p:strVal val="ppt_y+0.0454"/>
                                          </p:val>
                                        </p:tav>
                                        <p:tav tm="30000">
                                          <p:val>
                                            <p:strVal val="ppt_y+0.0639"/>
                                          </p:val>
                                        </p:tav>
                                        <p:tav tm="35000">
                                          <p:val>
                                            <p:strVal val="ppt_y+0.0846"/>
                                          </p:val>
                                        </p:tav>
                                        <p:tav tm="40000">
                                          <p:val>
                                            <p:strVal val="ppt_y+0.1071"/>
                                          </p:val>
                                        </p:tav>
                                        <p:tav tm="45000">
                                          <p:val>
                                            <p:strVal val="ppt_y+0.1307"/>
                                          </p:val>
                                        </p:tav>
                                        <p:tav tm="50000">
                                          <p:val>
                                            <p:strVal val="ppt_y+0.155"/>
                                          </p:val>
                                        </p:tav>
                                        <p:tav tm="55000">
                                          <p:val>
                                            <p:strVal val="ppt_y+0.1792"/>
                                          </p:val>
                                        </p:tav>
                                        <p:tav tm="60000">
                                          <p:val>
                                            <p:strVal val="ppt_y+0.2029"/>
                                          </p:val>
                                        </p:tav>
                                        <p:tav tm="65000">
                                          <p:val>
                                            <p:strVal val="ppt_y+0.2253"/>
                                          </p:val>
                                        </p:tav>
                                        <p:tav tm="70000">
                                          <p:val>
                                            <p:strVal val="ppt_y+0.2461"/>
                                          </p:val>
                                        </p:tav>
                                        <p:tav tm="75000">
                                          <p:val>
                                            <p:strVal val="ppt_y+0.2646"/>
                                          </p:val>
                                        </p:tav>
                                        <p:tav tm="80000">
                                          <p:val>
                                            <p:strVal val="ppt_y+0.2804"/>
                                          </p:val>
                                        </p:tav>
                                        <p:tav tm="85000">
                                          <p:val>
                                            <p:strVal val="ppt_y+0.2931"/>
                                          </p:val>
                                        </p:tav>
                                        <p:tav tm="90000">
                                          <p:val>
                                            <p:strVal val="ppt_y+0.3024"/>
                                          </p:val>
                                        </p:tav>
                                        <p:tav tm="95000">
                                          <p:val>
                                            <p:strVal val="ppt_y+0.308"/>
                                          </p:val>
                                        </p:tav>
                                        <p:tav tm="100000">
                                          <p:val>
                                            <p:strVal val="ppt_y+0.31"/>
                                          </p:val>
                                        </p:tav>
                                      </p:tavLst>
                                    </p:anim>
                                    <p:anim calcmode="lin" valueType="num">
                                      <p:cBhvr>
                                        <p:cTn id="30" dur="400">
                                          <p:stCondLst>
                                            <p:cond delay="600"/>
                                          </p:stCondLst>
                                        </p:cTn>
                                        <p:tgtEl>
                                          <p:spTgt spid="3">
                                            <p:txEl>
                                              <p:pRg st="1" end="1"/>
                                            </p:txEl>
                                          </p:spTgt>
                                        </p:tgtEl>
                                        <p:attrNameLst>
                                          <p:attrName>ppt_y</p:attrName>
                                        </p:attrNameLst>
                                      </p:cBhvr>
                                      <p:tavLst>
                                        <p:tav tm="0">
                                          <p:val>
                                            <p:strVal val="ppt_y"/>
                                          </p:val>
                                        </p:tav>
                                        <p:tav tm="100000">
                                          <p:val>
                                            <p:strVal val="ppt_y"/>
                                          </p:val>
                                        </p:tav>
                                      </p:tavLst>
                                    </p:anim>
                                    <p:animEffect transition="out" filter="fade">
                                      <p:cBhvr>
                                        <p:cTn id="31" dur="100">
                                          <p:stCondLst>
                                            <p:cond delay="900"/>
                                          </p:stCondLst>
                                        </p:cTn>
                                        <p:tgtEl>
                                          <p:spTgt spid="3">
                                            <p:txEl>
                                              <p:pRg st="1" end="1"/>
                                            </p:txEl>
                                          </p:spTgt>
                                        </p:tgtEl>
                                      </p:cBhvr>
                                    </p:animEffect>
                                    <p:set>
                                      <p:cBhvr>
                                        <p:cTn id="32" dur="1" fill="hold">
                                          <p:stCondLst>
                                            <p:cond delay="999"/>
                                          </p:stCondLst>
                                        </p:cTn>
                                        <p:tgtEl>
                                          <p:spTgt spid="3">
                                            <p:txEl>
                                              <p:pRg st="1" end="1"/>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43" presetClass="exit" presetSubtype="0" fill="hold" grpId="0" nodeType="clickEffect">
                                  <p:stCondLst>
                                    <p:cond delay="0"/>
                                  </p:stCondLst>
                                  <p:childTnLst>
                                    <p:anim calcmode="lin" valueType="num">
                                      <p:cBhvr>
                                        <p:cTn id="36" dur="600" decel="50000">
                                          <p:stCondLst>
                                            <p:cond delay="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7" dur="400">
                                          <p:stCondLst>
                                            <p:cond delay="600"/>
                                          </p:stCondLst>
                                        </p:cTn>
                                        <p:tgtEl>
                                          <p:spTgt spid="3">
                                            <p:txEl>
                                              <p:pRg st="2" end="2"/>
                                            </p:txEl>
                                          </p:spTgt>
                                        </p:tgtEl>
                                        <p:attrNameLst>
                                          <p:attrName>ppt_x</p:attrName>
                                        </p:attrNameLst>
                                      </p:cBhvr>
                                      <p:tavLst>
                                        <p:tav tm="0">
                                          <p:val>
                                            <p:strVal val="ppt_x"/>
                                          </p:val>
                                        </p:tav>
                                        <p:tav tm="100000">
                                          <p:val>
                                            <p:strVal val="ppt_x"/>
                                          </p:val>
                                        </p:tav>
                                      </p:tavLst>
                                    </p:anim>
                                    <p:anim calcmode="lin" valueType="num">
                                      <p:cBhvr>
                                        <p:cTn id="38" dur="600" decel="50000">
                                          <p:stCondLst>
                                            <p:cond delay="0"/>
                                          </p:stCondLst>
                                        </p:cTn>
                                        <p:tgtEl>
                                          <p:spTgt spid="3">
                                            <p:txEl>
                                              <p:pRg st="2" end="2"/>
                                            </p:txEl>
                                          </p:spTgt>
                                        </p:tgtEl>
                                        <p:attrNameLst>
                                          <p:attrName>ppt_y</p:attrName>
                                        </p:attrNameLst>
                                      </p:cBhvr>
                                      <p:tavLst>
                                        <p:tav tm="0">
                                          <p:val>
                                            <p:strVal val="ppt_y"/>
                                          </p:val>
                                        </p:tav>
                                        <p:tav tm="5000">
                                          <p:val>
                                            <p:strVal val="ppt_y+0.0019"/>
                                          </p:val>
                                        </p:tav>
                                        <p:tav tm="10000">
                                          <p:val>
                                            <p:strVal val="ppt_y+0.0076"/>
                                          </p:val>
                                        </p:tav>
                                        <p:tav tm="15000">
                                          <p:val>
                                            <p:strVal val="ppt_y+0.0169"/>
                                          </p:val>
                                        </p:tav>
                                        <p:tav tm="20000">
                                          <p:val>
                                            <p:strVal val="ppt_y+0.0296"/>
                                          </p:val>
                                        </p:tav>
                                        <p:tav tm="25000">
                                          <p:val>
                                            <p:strVal val="ppt_y+0.0454"/>
                                          </p:val>
                                        </p:tav>
                                        <p:tav tm="30000">
                                          <p:val>
                                            <p:strVal val="ppt_y+0.0639"/>
                                          </p:val>
                                        </p:tav>
                                        <p:tav tm="35000">
                                          <p:val>
                                            <p:strVal val="ppt_y+0.0846"/>
                                          </p:val>
                                        </p:tav>
                                        <p:tav tm="40000">
                                          <p:val>
                                            <p:strVal val="ppt_y+0.1071"/>
                                          </p:val>
                                        </p:tav>
                                        <p:tav tm="45000">
                                          <p:val>
                                            <p:strVal val="ppt_y+0.1307"/>
                                          </p:val>
                                        </p:tav>
                                        <p:tav tm="50000">
                                          <p:val>
                                            <p:strVal val="ppt_y+0.155"/>
                                          </p:val>
                                        </p:tav>
                                        <p:tav tm="55000">
                                          <p:val>
                                            <p:strVal val="ppt_y+0.1792"/>
                                          </p:val>
                                        </p:tav>
                                        <p:tav tm="60000">
                                          <p:val>
                                            <p:strVal val="ppt_y+0.2029"/>
                                          </p:val>
                                        </p:tav>
                                        <p:tav tm="65000">
                                          <p:val>
                                            <p:strVal val="ppt_y+0.2253"/>
                                          </p:val>
                                        </p:tav>
                                        <p:tav tm="70000">
                                          <p:val>
                                            <p:strVal val="ppt_y+0.2461"/>
                                          </p:val>
                                        </p:tav>
                                        <p:tav tm="75000">
                                          <p:val>
                                            <p:strVal val="ppt_y+0.2646"/>
                                          </p:val>
                                        </p:tav>
                                        <p:tav tm="80000">
                                          <p:val>
                                            <p:strVal val="ppt_y+0.2804"/>
                                          </p:val>
                                        </p:tav>
                                        <p:tav tm="85000">
                                          <p:val>
                                            <p:strVal val="ppt_y+0.2931"/>
                                          </p:val>
                                        </p:tav>
                                        <p:tav tm="90000">
                                          <p:val>
                                            <p:strVal val="ppt_y+0.3024"/>
                                          </p:val>
                                        </p:tav>
                                        <p:tav tm="95000">
                                          <p:val>
                                            <p:strVal val="ppt_y+0.308"/>
                                          </p:val>
                                        </p:tav>
                                        <p:tav tm="100000">
                                          <p:val>
                                            <p:strVal val="ppt_y+0.31"/>
                                          </p:val>
                                        </p:tav>
                                      </p:tavLst>
                                    </p:anim>
                                    <p:anim calcmode="lin" valueType="num">
                                      <p:cBhvr>
                                        <p:cTn id="39" dur="400">
                                          <p:stCondLst>
                                            <p:cond delay="600"/>
                                          </p:stCondLst>
                                        </p:cTn>
                                        <p:tgtEl>
                                          <p:spTgt spid="3">
                                            <p:txEl>
                                              <p:pRg st="2" end="2"/>
                                            </p:txEl>
                                          </p:spTgt>
                                        </p:tgtEl>
                                        <p:attrNameLst>
                                          <p:attrName>ppt_y</p:attrName>
                                        </p:attrNameLst>
                                      </p:cBhvr>
                                      <p:tavLst>
                                        <p:tav tm="0">
                                          <p:val>
                                            <p:strVal val="ppt_y"/>
                                          </p:val>
                                        </p:tav>
                                        <p:tav tm="100000">
                                          <p:val>
                                            <p:strVal val="ppt_y"/>
                                          </p:val>
                                        </p:tav>
                                      </p:tavLst>
                                    </p:anim>
                                    <p:animEffect transition="out" filter="fade">
                                      <p:cBhvr>
                                        <p:cTn id="40" dur="100">
                                          <p:stCondLst>
                                            <p:cond delay="900"/>
                                          </p:stCondLst>
                                        </p:cTn>
                                        <p:tgtEl>
                                          <p:spTgt spid="3">
                                            <p:txEl>
                                              <p:pRg st="2" end="2"/>
                                            </p:txEl>
                                          </p:spTgt>
                                        </p:tgtEl>
                                      </p:cBhvr>
                                    </p:animEffect>
                                    <p:set>
                                      <p:cBhvr>
                                        <p:cTn id="41"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26" presetClass="exit" presetSubtype="0" fill="hold" grpId="0" nodeType="clickEffect">
                                  <p:stCondLst>
                                    <p:cond delay="0"/>
                                  </p:stCondLst>
                                  <p:childTnLst>
                                    <p:animEffect transition="out" filter="wipe(down)">
                                      <p:cBhvr>
                                        <p:cTn id="45" dur="180" accel="50000">
                                          <p:stCondLst>
                                            <p:cond delay="1820"/>
                                          </p:stCondLst>
                                        </p:cTn>
                                        <p:tgtEl>
                                          <p:spTgt spid="5"/>
                                        </p:tgtEl>
                                      </p:cBhvr>
                                    </p:animEffect>
                                    <p:anim calcmode="lin" valueType="num">
                                      <p:cBhvr>
                                        <p:cTn id="46" dur="1822" tmFilter="0,0; 0.14,0.31; 0.43,0.73; 0.71,0.91; 1.0,1.0">
                                          <p:stCondLst>
                                            <p:cond delay="0"/>
                                          </p:stCondLst>
                                        </p:cTn>
                                        <p:tgtEl>
                                          <p:spTgt spid="5"/>
                                        </p:tgtEl>
                                        <p:attrNameLst>
                                          <p:attrName>ppt_x</p:attrName>
                                        </p:attrNameLst>
                                      </p:cBhvr>
                                      <p:tavLst>
                                        <p:tav tm="0">
                                          <p:val>
                                            <p:strVal val="ppt_x"/>
                                          </p:val>
                                        </p:tav>
                                        <p:tav tm="100000">
                                          <p:val>
                                            <p:strVal val="#ppt_x+0.25"/>
                                          </p:val>
                                        </p:tav>
                                      </p:tavLst>
                                    </p:anim>
                                    <p:anim calcmode="lin" valueType="num">
                                      <p:cBhvr>
                                        <p:cTn id="47" dur="178">
                                          <p:stCondLst>
                                            <p:cond delay="1822"/>
                                          </p:stCondLst>
                                        </p:cTn>
                                        <p:tgtEl>
                                          <p:spTgt spid="5"/>
                                        </p:tgtEl>
                                        <p:attrNameLst>
                                          <p:attrName>ppt_x</p:attrName>
                                        </p:attrNameLst>
                                      </p:cBhvr>
                                      <p:tavLst>
                                        <p:tav tm="0">
                                          <p:val>
                                            <p:strVal val="ppt_x"/>
                                          </p:val>
                                        </p:tav>
                                        <p:tav tm="100000">
                                          <p:val>
                                            <p:strVal val="ppt_x"/>
                                          </p:val>
                                        </p:tav>
                                      </p:tavLst>
                                    </p:anim>
                                    <p:anim calcmode="lin" valueType="num">
                                      <p:cBhvr>
                                        <p:cTn id="48" dur="664" tmFilter="0.0,0.0;0.25,0.07;0.50,0.2;0.75,0.467;1.0,1.0">
                                          <p:stCondLst>
                                            <p:cond delay="0"/>
                                          </p:stCondLst>
                                        </p:cTn>
                                        <p:tgtEl>
                                          <p:spTgt spid="5"/>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49" dur="664" tmFilter="0, 0; 0.125,0.2665; 0.25,0.4; 0.375,0.465; 0.5,0.5;  0.625,0.535; 0.75,0.6; 0.875,0.7335; 1,1">
                                          <p:stCondLst>
                                            <p:cond delay="664"/>
                                          </p:stCondLst>
                                        </p:cTn>
                                        <p:tgtEl>
                                          <p:spTgt spid="5"/>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50" dur="332" tmFilter="0, 0; 0.125,0.2665; 0.25,0.4; 0.375,0.465; 0.5,0.5;  0.625,0.535; 0.75,0.6; 0.875,0.7335; 1,1">
                                          <p:stCondLst>
                                            <p:cond delay="1324"/>
                                          </p:stCondLst>
                                        </p:cTn>
                                        <p:tgtEl>
                                          <p:spTgt spid="5"/>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51" dur="164" tmFilter="0, 0; 0.125,0.2665; 0.25,0.4; 0.375,0.465; 0.5,0.5;  0.625,0.535; 0.75,0.6; 0.875,0.7335; 1,1">
                                          <p:stCondLst>
                                            <p:cond delay="1656"/>
                                          </p:stCondLst>
                                        </p:cTn>
                                        <p:tgtEl>
                                          <p:spTgt spid="5"/>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52" dur="180" accel="50000">
                                          <p:stCondLst>
                                            <p:cond delay="1820"/>
                                          </p:stCondLst>
                                        </p:cTn>
                                        <p:tgtEl>
                                          <p:spTgt spid="5"/>
                                        </p:tgtEl>
                                        <p:attrNameLst>
                                          <p:attrName>ppt_y</p:attrName>
                                        </p:attrNameLst>
                                      </p:cBhvr>
                                      <p:tavLst>
                                        <p:tav tm="0">
                                          <p:val>
                                            <p:strVal val="ppt_y"/>
                                          </p:val>
                                        </p:tav>
                                        <p:tav tm="100000">
                                          <p:val>
                                            <p:strVal val="ppt_y+ppt_h"/>
                                          </p:val>
                                        </p:tav>
                                      </p:tavLst>
                                    </p:anim>
                                    <p:animScale>
                                      <p:cBhvr>
                                        <p:cTn id="53" dur="26">
                                          <p:stCondLst>
                                            <p:cond delay="620"/>
                                          </p:stCondLst>
                                        </p:cTn>
                                        <p:tgtEl>
                                          <p:spTgt spid="5"/>
                                        </p:tgtEl>
                                      </p:cBhvr>
                                      <p:to x="100000" y="60000"/>
                                    </p:animScale>
                                    <p:animScale>
                                      <p:cBhvr>
                                        <p:cTn id="54" dur="166" decel="50000">
                                          <p:stCondLst>
                                            <p:cond delay="646"/>
                                          </p:stCondLst>
                                        </p:cTn>
                                        <p:tgtEl>
                                          <p:spTgt spid="5"/>
                                        </p:tgtEl>
                                      </p:cBhvr>
                                      <p:to x="100000" y="100000"/>
                                    </p:animScale>
                                    <p:animScale>
                                      <p:cBhvr>
                                        <p:cTn id="55" dur="26">
                                          <p:stCondLst>
                                            <p:cond delay="1312"/>
                                          </p:stCondLst>
                                        </p:cTn>
                                        <p:tgtEl>
                                          <p:spTgt spid="5"/>
                                        </p:tgtEl>
                                      </p:cBhvr>
                                      <p:to x="100000" y="80000"/>
                                    </p:animScale>
                                    <p:animScale>
                                      <p:cBhvr>
                                        <p:cTn id="56" dur="166" decel="50000">
                                          <p:stCondLst>
                                            <p:cond delay="1338"/>
                                          </p:stCondLst>
                                        </p:cTn>
                                        <p:tgtEl>
                                          <p:spTgt spid="5"/>
                                        </p:tgtEl>
                                      </p:cBhvr>
                                      <p:to x="100000" y="100000"/>
                                    </p:animScale>
                                    <p:animScale>
                                      <p:cBhvr>
                                        <p:cTn id="57" dur="26">
                                          <p:stCondLst>
                                            <p:cond delay="1642"/>
                                          </p:stCondLst>
                                        </p:cTn>
                                        <p:tgtEl>
                                          <p:spTgt spid="5"/>
                                        </p:tgtEl>
                                      </p:cBhvr>
                                      <p:to x="100000" y="90000"/>
                                    </p:animScale>
                                    <p:animScale>
                                      <p:cBhvr>
                                        <p:cTn id="58" dur="166" decel="50000">
                                          <p:stCondLst>
                                            <p:cond delay="1668"/>
                                          </p:stCondLst>
                                        </p:cTn>
                                        <p:tgtEl>
                                          <p:spTgt spid="5"/>
                                        </p:tgtEl>
                                      </p:cBhvr>
                                      <p:to x="100000" y="100000"/>
                                    </p:animScale>
                                    <p:animScale>
                                      <p:cBhvr>
                                        <p:cTn id="59" dur="26">
                                          <p:stCondLst>
                                            <p:cond delay="1808"/>
                                          </p:stCondLst>
                                        </p:cTn>
                                        <p:tgtEl>
                                          <p:spTgt spid="5"/>
                                        </p:tgtEl>
                                      </p:cBhvr>
                                      <p:to x="100000" y="95000"/>
                                    </p:animScale>
                                    <p:animScale>
                                      <p:cBhvr>
                                        <p:cTn id="60" dur="166" decel="50000">
                                          <p:stCondLst>
                                            <p:cond delay="1834"/>
                                          </p:stCondLst>
                                        </p:cTn>
                                        <p:tgtEl>
                                          <p:spTgt spid="5"/>
                                        </p:tgtEl>
                                      </p:cBhvr>
                                      <p:to x="100000" y="100000"/>
                                    </p:animScale>
                                    <p:set>
                                      <p:cBhvr>
                                        <p:cTn id="61"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9859" y="586853"/>
            <a:ext cx="8552329" cy="805218"/>
          </a:xfrm>
        </p:spPr>
        <p:style>
          <a:lnRef idx="3">
            <a:schemeClr val="lt1"/>
          </a:lnRef>
          <a:fillRef idx="1">
            <a:schemeClr val="accent6"/>
          </a:fillRef>
          <a:effectRef idx="1">
            <a:schemeClr val="accent6"/>
          </a:effectRef>
          <a:fontRef idx="minor">
            <a:schemeClr val="lt1"/>
          </a:fontRef>
        </p:style>
        <p:txBody>
          <a:bodyPr>
            <a:normAutofit fontScale="90000"/>
          </a:bodyPr>
          <a:lstStyle/>
          <a:p>
            <a:r>
              <a:rPr lang="ar-SA" sz="3600" b="1" dirty="0" smtClean="0"/>
              <a:t>اقرا النص التالي ثم اجب باللغة العربية عن الاسئلة الملحقة</a:t>
            </a:r>
            <a:endParaRPr lang="en-US" sz="3600" b="1" dirty="0"/>
          </a:p>
        </p:txBody>
      </p:sp>
      <p:sp>
        <p:nvSpPr>
          <p:cNvPr id="7" name="Rectangle 1"/>
          <p:cNvSpPr>
            <a:spLocks noGrp="1" noChangeArrowheads="1"/>
          </p:cNvSpPr>
          <p:nvPr>
            <p:ph type="subTitle" idx="1"/>
          </p:nvPr>
        </p:nvSpPr>
        <p:spPr bwMode="auto">
          <a:xfrm>
            <a:off x="1116105" y="1592134"/>
            <a:ext cx="10273554"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اشترى أمير المؤمنين عمر بن الخطاب رضي الله عنه فرسًا من أعرابي، ودفع له ثمنه، ثم ركب على ظهره وانطلق. وبعد قليل ظهر في الفرس عيب منعته من الجري، فعاد به عمر رضي الله عنه إلى صاحبه، وقال له: خذ فرسك فإنه معيب. فقال الأعرابي: لا آخذه يا أمير المؤمنين، وقد بعتك صحيحًا. فقال عمر: اجعل بيني وبينك حكمًا. فقال الرجل: بيننا شريح بن حارث الكندي. فقال عمر: رضيت به. احتكم أمير المؤمنين عمر بن الخطاب رضي الله عنه وصاحب الفرس إلى شريح، فلما سمع شريح قول الأعرابي، التفت إلى عمر بن الخطاب وسأل: هل أخذت الفرس صحيحًا يا أمير المؤمنين؟ أجاب عمر: نعم. فقال شريح: احتفظ بما اشتريت يا أمير المؤمنين أو أعده كما أخذته. فنظر عمر إلى شريح معجبًا وقال: وهل القضاء إلا هكذا؟ قول فصل وحكم عدل. سر إلى الكوفة فقد وليتك قضاءها</a:t>
            </a:r>
            <a:r>
              <a:rPr kumimoji="0" lang="en-US" sz="20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endParaRPr kumimoji="0" lang="en-US" sz="20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anose="020B0604020202020204" pitchFamily="34" charset="0"/>
            </a:endParaRPr>
          </a:p>
        </p:txBody>
      </p:sp>
      <p:sp>
        <p:nvSpPr>
          <p:cNvPr id="4" name="Rectangle 1"/>
          <p:cNvSpPr txBox="1">
            <a:spLocks noChangeArrowheads="1"/>
          </p:cNvSpPr>
          <p:nvPr/>
        </p:nvSpPr>
        <p:spPr bwMode="auto">
          <a:xfrm>
            <a:off x="5443406" y="3701119"/>
            <a:ext cx="5799850" cy="2045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rtl="1"/>
            <a:r>
              <a:rPr lang="ar-SA" sz="2000" b="1" dirty="0"/>
              <a:t>- أجب عن الأسئلة التالية باللغة العربية:</a:t>
            </a:r>
            <a:endParaRPr lang="ar-SA" sz="2000" dirty="0"/>
          </a:p>
          <a:p>
            <a:pPr algn="just" rtl="1"/>
            <a:r>
              <a:rPr lang="ar-SA" sz="2000" dirty="0"/>
              <a:t>(أ) ممن اشترى عمر بن الخطاب الفرس؟</a:t>
            </a:r>
          </a:p>
          <a:p>
            <a:pPr algn="just" rtl="1"/>
            <a:r>
              <a:rPr lang="ar-SA" sz="2000" dirty="0"/>
              <a:t>(ب) لماذا أنكر الأعرابي أن يسترجع فرسه؟</a:t>
            </a:r>
          </a:p>
          <a:p>
            <a:pPr algn="just" rtl="1"/>
            <a:r>
              <a:rPr lang="ar-SA" sz="2000" dirty="0"/>
              <a:t>(ج) إلى من احتكم عمر بن الخطاب رضي الله عنه وصاحب الفرس؟</a:t>
            </a:r>
          </a:p>
          <a:p>
            <a:pPr algn="just" rtl="1"/>
            <a:r>
              <a:rPr lang="ar-SA" sz="2000" dirty="0"/>
              <a:t>(د) من هو الحاكم بين الأعرابي وعمر بن الخطاب رضي الله عنه؟</a:t>
            </a:r>
            <a:endParaRPr lang="ar-SA" sz="2000" dirty="0">
              <a:effectLst/>
            </a:endParaRPr>
          </a:p>
        </p:txBody>
      </p:sp>
    </p:spTree>
    <p:extLst>
      <p:ext uri="{BB962C8B-B14F-4D97-AF65-F5344CB8AC3E}">
        <p14:creationId xmlns:p14="http://schemas.microsoft.com/office/powerpoint/2010/main" val="3516748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txBox="1">
            <a:spLocks noChangeArrowheads="1"/>
          </p:cNvSpPr>
          <p:nvPr/>
        </p:nvSpPr>
        <p:spPr bwMode="auto">
          <a:xfrm>
            <a:off x="5044161" y="459084"/>
            <a:ext cx="5799850" cy="2450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rtl="1"/>
            <a:r>
              <a:rPr lang="en-US" sz="2000" b="1" dirty="0"/>
              <a:t>٢</a:t>
            </a:r>
            <a:r>
              <a:rPr lang="ar-SA" sz="2000" b="1" dirty="0" smtClean="0"/>
              <a:t>- </a:t>
            </a:r>
            <a:r>
              <a:rPr lang="ar-SA" sz="2000" b="1" dirty="0"/>
              <a:t>أجب عن الأسئلة الآتية باللغة العربية (ثلاثًا فقط):</a:t>
            </a:r>
            <a:endParaRPr lang="ar-SA" sz="2000" dirty="0"/>
          </a:p>
          <a:p>
            <a:pPr algn="just" rtl="1"/>
            <a:r>
              <a:rPr lang="ar-SA" sz="2000" b="1" dirty="0"/>
              <a:t>(أ) رتب الكلمات التالية لتكون جملاً مفيدة:</a:t>
            </a:r>
            <a:endParaRPr lang="ar-SA" sz="2000" dirty="0"/>
          </a:p>
          <a:p>
            <a:pPr marL="457200" indent="-457200" algn="just" rtl="1">
              <a:buFont typeface="+mj-lt"/>
              <a:buAutoNum type="arabicPeriod"/>
            </a:pPr>
            <a:r>
              <a:rPr lang="ar-SA" sz="2000" dirty="0"/>
              <a:t>أمير، اشترى، فرسًا، المؤمنين.</a:t>
            </a:r>
          </a:p>
          <a:p>
            <a:pPr marL="457200" indent="-457200" algn="just" rtl="1">
              <a:buFont typeface="+mj-lt"/>
              <a:buAutoNum type="arabicPeriod"/>
            </a:pPr>
            <a:r>
              <a:rPr lang="ar-SA" sz="2000" dirty="0"/>
              <a:t>في الفرس، ظهر، عيب.</a:t>
            </a:r>
          </a:p>
          <a:p>
            <a:pPr marL="457200" indent="-457200" algn="just" rtl="1">
              <a:buFont typeface="+mj-lt"/>
              <a:buAutoNum type="arabicPeriod"/>
            </a:pPr>
            <a:r>
              <a:rPr lang="ar-SA" sz="2000" dirty="0"/>
              <a:t>إلى صاحبه، عاده به، الفرس، عمر.</a:t>
            </a:r>
          </a:p>
          <a:p>
            <a:pPr marL="457200" indent="-457200" algn="just" rtl="1">
              <a:buFont typeface="+mj-lt"/>
              <a:buAutoNum type="arabicPeriod"/>
            </a:pPr>
            <a:r>
              <a:rPr lang="ar-SA" sz="2000" dirty="0"/>
              <a:t>خذ، وقال، فإنه معيب، فرسك.</a:t>
            </a:r>
            <a:endParaRPr lang="ar-SA" sz="2000" dirty="0">
              <a:effectLst/>
            </a:endParaRPr>
          </a:p>
        </p:txBody>
      </p:sp>
      <p:sp>
        <p:nvSpPr>
          <p:cNvPr id="13" name="TextBox 12"/>
          <p:cNvSpPr txBox="1"/>
          <p:nvPr/>
        </p:nvSpPr>
        <p:spPr>
          <a:xfrm>
            <a:off x="3232597" y="3296992"/>
            <a:ext cx="8293995" cy="1477328"/>
          </a:xfrm>
          <a:prstGeom prst="rect">
            <a:avLst/>
          </a:prstGeom>
          <a:noFill/>
        </p:spPr>
        <p:txBody>
          <a:bodyPr wrap="square" rtlCol="0">
            <a:spAutoFit/>
          </a:bodyPr>
          <a:lstStyle/>
          <a:p>
            <a:pPr marL="285750" lvl="0" indent="-285750" eaLnBrk="0" fontAlgn="base" hangingPunct="0">
              <a:spcBef>
                <a:spcPct val="0"/>
              </a:spcBef>
              <a:spcAft>
                <a:spcPct val="0"/>
              </a:spcAft>
              <a:buFont typeface="Wingdings" panose="05000000000000000000" pitchFamily="2" charset="2"/>
              <a:buChar char="q"/>
            </a:pPr>
            <a:r>
              <a:rPr lang="ar-SA" b="1" dirty="0">
                <a:latin typeface="Arial" panose="020B0604020202020204" pitchFamily="34" charset="0"/>
              </a:rPr>
              <a:t>(ب) اكتب (صحيحًا) إذا كانت العبارة صحيحة أو (خطأ) إذا كانت العبارة خاطئة مع تصحيح الخطأ</a:t>
            </a:r>
            <a:r>
              <a:rPr lang="en-US" b="1" dirty="0">
                <a:latin typeface="Arial" panose="020B0604020202020204" pitchFamily="34" charset="0"/>
                <a:cs typeface="Arial" panose="020B0604020202020204" pitchFamily="34" charset="0"/>
              </a:rPr>
              <a:t>:</a:t>
            </a:r>
            <a:endParaRPr lang="en-US" dirty="0">
              <a:latin typeface="Arial" panose="020B0604020202020204" pitchFamily="34" charset="0"/>
            </a:endParaRPr>
          </a:p>
          <a:p>
            <a:pPr marL="285750" lvl="0" indent="-285750" eaLnBrk="0" fontAlgn="base" hangingPunct="0">
              <a:spcBef>
                <a:spcPct val="0"/>
              </a:spcBef>
              <a:spcAft>
                <a:spcPct val="0"/>
              </a:spcAft>
              <a:buFont typeface="Wingdings" panose="05000000000000000000" pitchFamily="2" charset="2"/>
              <a:buChar char="q"/>
            </a:pPr>
            <a:r>
              <a:rPr lang="ar-SA" dirty="0">
                <a:latin typeface="Arial" panose="020B0604020202020204" pitchFamily="34" charset="0"/>
              </a:rPr>
              <a:t>إذا اشترى الإنسان شيئًا صحيحًا لا يجوز له أن يعيده </a:t>
            </a:r>
            <a:r>
              <a:rPr lang="ar-SA" dirty="0" smtClean="0">
                <a:latin typeface="Arial" panose="020B0604020202020204" pitchFamily="34" charset="0"/>
              </a:rPr>
              <a:t>لصاحبه</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endParaRPr>
          </a:p>
          <a:p>
            <a:pPr marL="285750" lvl="0" indent="-285750" eaLnBrk="0" fontAlgn="base" hangingPunct="0">
              <a:spcBef>
                <a:spcPct val="0"/>
              </a:spcBef>
              <a:spcAft>
                <a:spcPct val="0"/>
              </a:spcAft>
              <a:buFont typeface="Wingdings" panose="05000000000000000000" pitchFamily="2" charset="2"/>
              <a:buChar char="q"/>
            </a:pPr>
            <a:r>
              <a:rPr lang="ar-SA" dirty="0">
                <a:latin typeface="Arial" panose="020B0604020202020204" pitchFamily="34" charset="0"/>
              </a:rPr>
              <a:t>غضب عمر رضي الله عنه من شريح عندما حكم بينه وبين الأعرابي</a:t>
            </a:r>
            <a:r>
              <a:rPr lang="en-US" dirty="0">
                <a:latin typeface="Arial" panose="020B0604020202020204" pitchFamily="34" charset="0"/>
                <a:cs typeface="Arial" panose="020B0604020202020204" pitchFamily="34" charset="0"/>
              </a:rPr>
              <a:t>.</a:t>
            </a:r>
            <a:endParaRPr lang="en-US" dirty="0">
              <a:latin typeface="Arial" panose="020B0604020202020204" pitchFamily="34" charset="0"/>
            </a:endParaRPr>
          </a:p>
          <a:p>
            <a:pPr marL="285750" lvl="0" indent="-285750" eaLnBrk="0" fontAlgn="base" hangingPunct="0">
              <a:spcBef>
                <a:spcPct val="0"/>
              </a:spcBef>
              <a:spcAft>
                <a:spcPct val="0"/>
              </a:spcAft>
              <a:buFont typeface="Wingdings" panose="05000000000000000000" pitchFamily="2" charset="2"/>
              <a:buChar char="q"/>
            </a:pPr>
            <a:r>
              <a:rPr lang="ar-SA" dirty="0">
                <a:latin typeface="Arial" panose="020B0604020202020204" pitchFamily="34" charset="0"/>
              </a:rPr>
              <a:t>لم يخطئ عمر رضي الله عنه عندما اختار شريحًا لمنصب القضاء</a:t>
            </a:r>
            <a:r>
              <a:rPr lang="en-US" dirty="0">
                <a:latin typeface="Arial" panose="020B0604020202020204" pitchFamily="34" charset="0"/>
                <a:cs typeface="Arial" panose="020B0604020202020204" pitchFamily="34" charset="0"/>
              </a:rPr>
              <a:t>.</a:t>
            </a:r>
            <a:endParaRPr lang="en-US" dirty="0">
              <a:latin typeface="Arial" panose="020B0604020202020204" pitchFamily="34" charset="0"/>
            </a:endParaRPr>
          </a:p>
          <a:p>
            <a:pPr marL="285750" lvl="0" indent="-285750" eaLnBrk="0" fontAlgn="base" hangingPunct="0">
              <a:spcBef>
                <a:spcPct val="0"/>
              </a:spcBef>
              <a:spcAft>
                <a:spcPct val="0"/>
              </a:spcAft>
              <a:buFont typeface="Wingdings" panose="05000000000000000000" pitchFamily="2" charset="2"/>
              <a:buChar char="q"/>
            </a:pPr>
            <a:r>
              <a:rPr lang="ar-SA" dirty="0">
                <a:latin typeface="Arial" panose="020B0604020202020204" pitchFamily="34" charset="0"/>
              </a:rPr>
              <a:t>قال الرجل بحكم بيننا على بن أبي طالب</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endParaRPr>
          </a:p>
        </p:txBody>
      </p:sp>
    </p:spTree>
    <p:extLst>
      <p:ext uri="{BB962C8B-B14F-4D97-AF65-F5344CB8AC3E}">
        <p14:creationId xmlns:p14="http://schemas.microsoft.com/office/powerpoint/2010/main" val="1363304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ppt_y</p:attrName>
                                        </p:attrNameLst>
                                      </p:cBhvr>
                                      <p:tavLst>
                                        <p:tav tm="0">
                                          <p:val>
                                            <p:strVal val="#ppt_y+#ppt_h*1.125000"/>
                                          </p:val>
                                        </p:tav>
                                        <p:tav tm="100000">
                                          <p:val>
                                            <p:strVal val="#ppt_y"/>
                                          </p:val>
                                        </p:tav>
                                      </p:tavLst>
                                    </p:anim>
                                    <p:animEffect transition="in" filter="wipe(up)">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TotalTime>
  <Words>394</Words>
  <Application>Microsoft Office PowerPoint</Application>
  <PresentationFormat>Widescreen</PresentationFormat>
  <Paragraphs>34</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Wingdings</vt:lpstr>
      <vt:lpstr>Office Theme</vt:lpstr>
      <vt:lpstr>      আরবি ১ম পত্র ক্লাসে  স্বাগতম</vt:lpstr>
      <vt:lpstr>      শিক্ষক পরিচিতি</vt:lpstr>
      <vt:lpstr>PowerPoint Presentation</vt:lpstr>
      <vt:lpstr>العدل و الانصاف</vt:lpstr>
      <vt:lpstr>اقرا النص التالي ثم اجب باللغة العربية عن الاسئلة الملحقة</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العدل و الانصاف</dc:title>
  <dc:creator>ICT LAB</dc:creator>
  <cp:lastModifiedBy>ICT LAB</cp:lastModifiedBy>
  <cp:revision>13</cp:revision>
  <dcterms:created xsi:type="dcterms:W3CDTF">2026-10-06T05:32:01Z</dcterms:created>
  <dcterms:modified xsi:type="dcterms:W3CDTF">2026-10-06T07:59:56Z</dcterms:modified>
</cp:coreProperties>
</file>