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8" r:id="rId2"/>
    <p:sldId id="27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50" autoAdjust="0"/>
  </p:normalViewPr>
  <p:slideViewPr>
    <p:cSldViewPr>
      <p:cViewPr>
        <p:scale>
          <a:sx n="100" d="100"/>
          <a:sy n="100" d="100"/>
        </p:scale>
        <p:origin x="954" y="306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DD5CE-C170-4407-AA3F-E1AA7BEAE8E8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4A62F-E7E7-4102-9C5F-E26043339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48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8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46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07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59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75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01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17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Ø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00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676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baseline="0" dirty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664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1602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00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1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5FF-C19A-497C-89E7-82BB4106261C}" type="datetime3">
              <a:rPr lang="en-US" smtClean="0"/>
              <a:t>6 October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2B57-41C0-43DA-8DE5-D4FBF69DFEC8}" type="datetime3">
              <a:rPr lang="en-US" smtClean="0"/>
              <a:t>6 October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8E23-EE34-44D2-BAA2-AA573BE80943}" type="datetime3">
              <a:rPr lang="en-US" smtClean="0"/>
              <a:t>6 October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C0BD-6E77-4767-8AA2-E295CF10FD3A}" type="datetime3">
              <a:rPr lang="en-US" smtClean="0"/>
              <a:t>6 October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5A8C9-ABE2-4D7E-9318-341E8CD9E687}" type="datetime3">
              <a:rPr lang="en-US" smtClean="0"/>
              <a:t>6 October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DB0-B52D-48A8-9CFE-3ED7A756F491}" type="datetime3">
              <a:rPr lang="en-US" smtClean="0"/>
              <a:t>6 October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73A9-D961-4278-8160-94F31BCBF9EA}" type="datetime3">
              <a:rPr lang="en-US" smtClean="0"/>
              <a:t>6 October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296DC-A342-4919-9C9A-5C67BF785087}" type="datetime3">
              <a:rPr lang="en-US" smtClean="0"/>
              <a:t>6 October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7964-6897-4212-B98E-73AD8DB409B9}" type="datetime3">
              <a:rPr lang="en-US" smtClean="0"/>
              <a:t>6 October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C304-146F-430C-A22F-35D800F8BABB}" type="datetime3">
              <a:rPr lang="en-US" smtClean="0"/>
              <a:t>6 October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79D-F8E0-40E0-A2EA-CB03A969864D}" type="datetime3">
              <a:rPr lang="en-US" smtClean="0"/>
              <a:t>6 October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9BFFF-908C-4282-8F11-15A6800BDC42}" type="datetime3">
              <a:rPr lang="en-US" smtClean="0"/>
              <a:t>6 October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6.wmf"/><Relationship Id="rId4" Type="http://schemas.openxmlformats.org/officeDocument/2006/relationships/image" Target="../media/image7.png"/><Relationship Id="rId9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13" Type="http://schemas.openxmlformats.org/officeDocument/2006/relationships/image" Target="../media/image26.gif"/><Relationship Id="rId18" Type="http://schemas.openxmlformats.org/officeDocument/2006/relationships/image" Target="../media/image31.jpeg"/><Relationship Id="rId3" Type="http://schemas.openxmlformats.org/officeDocument/2006/relationships/image" Target="../media/image17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17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11" Type="http://schemas.openxmlformats.org/officeDocument/2006/relationships/image" Target="../media/image24.gif"/><Relationship Id="rId5" Type="http://schemas.openxmlformats.org/officeDocument/2006/relationships/image" Target="../media/image18.jpeg"/><Relationship Id="rId15" Type="http://schemas.openxmlformats.org/officeDocument/2006/relationships/image" Target="../media/image28.gif"/><Relationship Id="rId10" Type="http://schemas.openxmlformats.org/officeDocument/2006/relationships/image" Target="../media/image23.jpeg"/><Relationship Id="rId4" Type="http://schemas.openxmlformats.org/officeDocument/2006/relationships/image" Target="../media/image16.jpeg"/><Relationship Id="rId9" Type="http://schemas.openxmlformats.org/officeDocument/2006/relationships/image" Target="../media/image22.jpeg"/><Relationship Id="rId1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57600" y="304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0F565-B670-4BE2-B6A4-561A05210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393406" y="477340"/>
            <a:ext cx="3252788" cy="66566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Wave 7"/>
          <p:cNvSpPr/>
          <p:nvPr/>
        </p:nvSpPr>
        <p:spPr>
          <a:xfrm rot="5400000">
            <a:off x="4076700" y="3848100"/>
            <a:ext cx="4114800" cy="228600"/>
          </a:xfrm>
          <a:prstGeom prst="wave">
            <a:avLst>
              <a:gd name="adj1" fmla="val 20000"/>
              <a:gd name="adj2" fmla="val -10000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19900" y="2399575"/>
            <a:ext cx="335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অষ্টম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বিষয়-বিজ্ঞান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err="1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চতুর্দশ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59EABC5-705B-49E5-8A4E-CF970B5D6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371600" y="2209800"/>
            <a:ext cx="3276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মামুনুর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রশিদ</a:t>
            </a:r>
            <a:endParaRPr lang="en-US" sz="32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সিনিয়র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32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তুলসীপুর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উচ্চ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endParaRPr lang="en-US" sz="32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সদর,জামালপুর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B\Downloads\aaaaa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9050" y="574030"/>
            <a:ext cx="12192000" cy="536957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47800" y="43190"/>
            <a:ext cx="9677400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কোন জাতীয় পরিবেশ লক্ষ্য করছ?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86300" y="5943600"/>
            <a:ext cx="2819400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জলজ পরিবেশ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47C70-238C-4FD4-A66A-F6A85960F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B\Downloads\4760_644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675620"/>
            <a:ext cx="12192000" cy="5715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50" y="90845"/>
            <a:ext cx="12039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ছবিটি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কোন পরিবেশ থেকে নেয়া? তাহলে এখানে কী ধরনের বাস্তুতন্ত্র রয়েছে?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904220"/>
            <a:ext cx="563880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মরুভূমির অঞ্চল থেকে , এটি  মরুভূমির বাস্তুতন্ত্র  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1513820"/>
            <a:ext cx="791915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তাহলে দেখা যাচ্ছে যে, প্রাকৃতিক পরিবেশে বিভিন্ন ধরণের বাস্তুতন্ত্র রয়েছে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3BDE1F-5FC9-4963-AE0C-BE6FC802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79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B\Downloads\Deer in Sundarban.jpg"/>
          <p:cNvPicPr>
            <a:picLocks noChangeAspect="1" noChangeArrowheads="1"/>
          </p:cNvPicPr>
          <p:nvPr/>
        </p:nvPicPr>
        <p:blipFill>
          <a:blip r:embed="rId3">
            <a:lum bright="20000" contrast="-40000"/>
          </a:blip>
          <a:srcRect/>
          <a:stretch>
            <a:fillRect/>
          </a:stretch>
        </p:blipFill>
        <p:spPr bwMode="auto">
          <a:xfrm>
            <a:off x="0" y="0"/>
            <a:ext cx="12192000" cy="6019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638800" y="5867400"/>
            <a:ext cx="3397084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বাস্তুতন্ত্রের প্রকারভেদ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BB67A-1FA3-4447-9AFD-C3DD4AF23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7805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838200"/>
            <a:ext cx="11734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এই পাঠ শেষে শিক্ষার্থীরা --- </a:t>
            </a:r>
          </a:p>
          <a:p>
            <a:pPr marL="514350" indent="-514350">
              <a:buFontTx/>
              <a:buAutoNum type="arabicPeriod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পরিবেশের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বাস্তুতন্ত্রের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বলতে 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;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2.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বাংলাদেশের স্থলজ বনভূমি অঞ্চলকে ভাগ করে বাস্তুতন্ত্রের বৈশিষ্ট্য উল্লেখ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করতে 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;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জলজ বাস্তুতন্ত্রের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কার্যকরী উপাদান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সমু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হ উল্লেখ করে একটি পুকুরের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বাস্তুসংস্থান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ব্যাখ্যা করতে পারবে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8F9034-6D4E-4214-AF04-5A67D6F99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1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PB\Downloads\rutgers6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5662" y="1295400"/>
            <a:ext cx="4546600" cy="4114800"/>
          </a:xfrm>
          <a:prstGeom prst="ellipse">
            <a:avLst/>
          </a:prstGeom>
          <a:ln w="952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3" descr="C:\Users\PB\Downloads\ht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61" y="1280877"/>
            <a:ext cx="5580758" cy="4377447"/>
          </a:xfrm>
          <a:prstGeom prst="rect">
            <a:avLst/>
          </a:prstGeom>
          <a:noFill/>
        </p:spPr>
      </p:pic>
      <p:pic>
        <p:nvPicPr>
          <p:cNvPr id="2050" name="Picture 2" descr="C:\Users\PB\Downloads\4760_6448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908" y="1310802"/>
            <a:ext cx="5221569" cy="4347522"/>
          </a:xfrm>
          <a:prstGeom prst="ellipse">
            <a:avLst/>
          </a:prstGeom>
          <a:ln w="952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4632312" y="152401"/>
            <a:ext cx="301144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বাস্তুতন্ত্রের প্রকারভেদ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55842" y="672958"/>
            <a:ext cx="3852342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১) স্থলজ বাস্তুতন্ত্র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56634" y="773416"/>
            <a:ext cx="3490346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২) জলজ বাস্তুতন্ত্র</a:t>
            </a:r>
            <a:endParaRPr lang="en-US" sz="4000" b="1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491654" y="5459730"/>
            <a:ext cx="293834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পুকুরের বাস্তুতন্ত্র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19204" y="5725061"/>
            <a:ext cx="3253122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বনভূমির বাস্তুতন্ত্র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95400" y="5782895"/>
            <a:ext cx="3176926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মরুভূমির বাস্তুতন্ত্র</a:t>
            </a:r>
            <a:endParaRPr lang="en-US" sz="3600" dirty="0">
              <a:solidFill>
                <a:prstClr val="black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632312" y="735070"/>
            <a:ext cx="3011445" cy="421236"/>
            <a:chOff x="3505200" y="737175"/>
            <a:chExt cx="1981200" cy="329625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3505200" y="1066800"/>
              <a:ext cx="19812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4343400" y="737175"/>
              <a:ext cx="0" cy="32962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CC3772F-B2B8-4CB1-9EF9-E27DBD73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0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7" grpId="0" animBg="1"/>
      <p:bldP spid="18" grpId="0" animBg="1"/>
      <p:bldP spid="19" grpId="0" animBg="1"/>
      <p:bldP spid="1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" y="0"/>
            <a:ext cx="6370409" cy="6442710"/>
            <a:chOff x="609600" y="990600"/>
            <a:chExt cx="3780646" cy="5291138"/>
          </a:xfrm>
        </p:grpSpPr>
        <p:pic>
          <p:nvPicPr>
            <p:cNvPr id="3075" name="Picture 3" descr="C:\Users\PB\Downloads\Chittagong_Hill_Tracts - Copy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09600" y="990600"/>
              <a:ext cx="3780646" cy="5291138"/>
            </a:xfrm>
            <a:prstGeom prst="rect">
              <a:avLst/>
            </a:prstGeom>
            <a:noFill/>
          </p:spPr>
        </p:pic>
        <p:pic>
          <p:nvPicPr>
            <p:cNvPr id="3074" name="Picture 2" descr="C:\Users\PB\Downloads\Chittagong_Hill_Tracts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10800000" flipV="1">
              <a:off x="1905000" y="5334000"/>
              <a:ext cx="1793156" cy="738188"/>
            </a:xfrm>
            <a:prstGeom prst="rect">
              <a:avLst/>
            </a:prstGeom>
            <a:noFill/>
          </p:spPr>
        </p:pic>
      </p:grpSp>
      <p:pic>
        <p:nvPicPr>
          <p:cNvPr id="3076" name="Picture 4" descr="C:\Users\PB\Downloads\Study-Area-Chittagong-hill-tract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050948">
            <a:off x="5258273" y="3095335"/>
            <a:ext cx="1108883" cy="346563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407246" y="2349905"/>
            <a:ext cx="563235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১) সিলেট ও পার্বত্য চট্টগ্রামের বনাঞ্চল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70408" y="0"/>
            <a:ext cx="582159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বাংলাদেশের বনভূমি অঞ্চলের প্রকারভেদ</a:t>
            </a:r>
            <a:endParaRPr lang="en-US" sz="3600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PB\Downloads\50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89751" y="2182850"/>
            <a:ext cx="1030049" cy="647769"/>
          </a:xfrm>
          <a:prstGeom prst="rect">
            <a:avLst/>
          </a:prstGeom>
          <a:noFill/>
        </p:spPr>
      </p:pic>
      <p:pic>
        <p:nvPicPr>
          <p:cNvPr id="1027" name="Picture 3" descr="C:\Users\PB\Downloads\sp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67000" y="4988358"/>
            <a:ext cx="838200" cy="842169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6690153" y="5089756"/>
            <a:ext cx="2911047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২) সুন্দরবন অঞ্চল</a:t>
            </a:r>
            <a:endParaRPr lang="en-US" sz="3200" dirty="0">
              <a:solidFill>
                <a:prstClr val="black"/>
              </a:solidFill>
            </a:endParaRPr>
          </a:p>
        </p:txBody>
      </p:sp>
      <p:graphicFrame>
        <p:nvGraphicFramePr>
          <p:cNvPr id="11" name="Object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20769"/>
              </p:ext>
            </p:extLst>
          </p:nvPr>
        </p:nvGraphicFramePr>
        <p:xfrm>
          <a:off x="9753600" y="4383723"/>
          <a:ext cx="2057400" cy="152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Packager Shell Object" showAsIcon="1" r:id="rId9" imgW="914400" imgH="771480" progId="Package">
                  <p:embed/>
                </p:oleObj>
              </mc:Choice>
              <mc:Fallback>
                <p:oleObj name="Packager Shell Object" showAsIcon="1" r:id="rId9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53600" y="4383723"/>
                        <a:ext cx="2057400" cy="1520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9753600" y="3623532"/>
            <a:ext cx="1871026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 দেখ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8E3D3-1DF2-444D-A930-19D8A2F49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4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0.33159 -0.4125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0" y="-206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0.18576 -0.10277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00" y="-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0.42917 -0.1331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00" y="-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21335" y="5791200"/>
            <a:ext cx="12213335" cy="584775"/>
          </a:xfrm>
          <a:custGeom>
            <a:avLst/>
            <a:gdLst>
              <a:gd name="connsiteX0" fmla="*/ 0 w 5791196"/>
              <a:gd name="connsiteY0" fmla="*/ 0 h 584775"/>
              <a:gd name="connsiteX1" fmla="*/ 5791196 w 5791196"/>
              <a:gd name="connsiteY1" fmla="*/ 0 h 584775"/>
              <a:gd name="connsiteX2" fmla="*/ 5791196 w 5791196"/>
              <a:gd name="connsiteY2" fmla="*/ 584775 h 584775"/>
              <a:gd name="connsiteX3" fmla="*/ 0 w 5791196"/>
              <a:gd name="connsiteY3" fmla="*/ 584775 h 584775"/>
              <a:gd name="connsiteX4" fmla="*/ 0 w 5791196"/>
              <a:gd name="connsiteY4" fmla="*/ 0 h 584775"/>
              <a:gd name="connsiteX0" fmla="*/ 0 w 5791196"/>
              <a:gd name="connsiteY0" fmla="*/ 0 h 584775"/>
              <a:gd name="connsiteX1" fmla="*/ 5777341 w 5791196"/>
              <a:gd name="connsiteY1" fmla="*/ 96982 h 584775"/>
              <a:gd name="connsiteX2" fmla="*/ 5791196 w 5791196"/>
              <a:gd name="connsiteY2" fmla="*/ 584775 h 584775"/>
              <a:gd name="connsiteX3" fmla="*/ 0 w 5791196"/>
              <a:gd name="connsiteY3" fmla="*/ 584775 h 584775"/>
              <a:gd name="connsiteX4" fmla="*/ 0 w 5791196"/>
              <a:gd name="connsiteY4" fmla="*/ 0 h 584775"/>
              <a:gd name="connsiteX0" fmla="*/ 0 w 5791196"/>
              <a:gd name="connsiteY0" fmla="*/ 0 h 501647"/>
              <a:gd name="connsiteX1" fmla="*/ 5777341 w 5791196"/>
              <a:gd name="connsiteY1" fmla="*/ 13854 h 501647"/>
              <a:gd name="connsiteX2" fmla="*/ 5791196 w 5791196"/>
              <a:gd name="connsiteY2" fmla="*/ 501647 h 501647"/>
              <a:gd name="connsiteX3" fmla="*/ 0 w 5791196"/>
              <a:gd name="connsiteY3" fmla="*/ 501647 h 501647"/>
              <a:gd name="connsiteX4" fmla="*/ 0 w 5791196"/>
              <a:gd name="connsiteY4" fmla="*/ 0 h 501647"/>
              <a:gd name="connsiteX0" fmla="*/ 0 w 5777341"/>
              <a:gd name="connsiteY0" fmla="*/ 0 h 501647"/>
              <a:gd name="connsiteX1" fmla="*/ 5777341 w 5777341"/>
              <a:gd name="connsiteY1" fmla="*/ 13854 h 501647"/>
              <a:gd name="connsiteX2" fmla="*/ 5749633 w 5777341"/>
              <a:gd name="connsiteY2" fmla="*/ 376956 h 501647"/>
              <a:gd name="connsiteX3" fmla="*/ 0 w 5777341"/>
              <a:gd name="connsiteY3" fmla="*/ 501647 h 501647"/>
              <a:gd name="connsiteX4" fmla="*/ 0 w 5777341"/>
              <a:gd name="connsiteY4" fmla="*/ 0 h 501647"/>
              <a:gd name="connsiteX0" fmla="*/ 0 w 5777341"/>
              <a:gd name="connsiteY0" fmla="*/ 0 h 404665"/>
              <a:gd name="connsiteX1" fmla="*/ 5777341 w 5777341"/>
              <a:gd name="connsiteY1" fmla="*/ 13854 h 404665"/>
              <a:gd name="connsiteX2" fmla="*/ 5749633 w 5777341"/>
              <a:gd name="connsiteY2" fmla="*/ 376956 h 404665"/>
              <a:gd name="connsiteX3" fmla="*/ 0 w 5777341"/>
              <a:gd name="connsiteY3" fmla="*/ 404665 h 404665"/>
              <a:gd name="connsiteX4" fmla="*/ 0 w 5777341"/>
              <a:gd name="connsiteY4" fmla="*/ 0 h 404665"/>
              <a:gd name="connsiteX0" fmla="*/ 0 w 5777342"/>
              <a:gd name="connsiteY0" fmla="*/ 0 h 446229"/>
              <a:gd name="connsiteX1" fmla="*/ 5777341 w 5777342"/>
              <a:gd name="connsiteY1" fmla="*/ 13854 h 446229"/>
              <a:gd name="connsiteX2" fmla="*/ 5777342 w 5777342"/>
              <a:gd name="connsiteY2" fmla="*/ 446229 h 446229"/>
              <a:gd name="connsiteX3" fmla="*/ 0 w 5777342"/>
              <a:gd name="connsiteY3" fmla="*/ 404665 h 446229"/>
              <a:gd name="connsiteX4" fmla="*/ 0 w 5777342"/>
              <a:gd name="connsiteY4" fmla="*/ 0 h 446229"/>
              <a:gd name="connsiteX0" fmla="*/ 0 w 5777342"/>
              <a:gd name="connsiteY0" fmla="*/ 0 h 473938"/>
              <a:gd name="connsiteX1" fmla="*/ 5777341 w 5777342"/>
              <a:gd name="connsiteY1" fmla="*/ 13854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  <a:gd name="connsiteX0" fmla="*/ 0 w 5777342"/>
              <a:gd name="connsiteY0" fmla="*/ 0 h 473938"/>
              <a:gd name="connsiteX1" fmla="*/ 5777341 w 5777342"/>
              <a:gd name="connsiteY1" fmla="*/ 69272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  <a:gd name="connsiteX0" fmla="*/ 0 w 5777342"/>
              <a:gd name="connsiteY0" fmla="*/ 0 h 473938"/>
              <a:gd name="connsiteX1" fmla="*/ 5777341 w 5777342"/>
              <a:gd name="connsiteY1" fmla="*/ 13854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7342" h="473938">
                <a:moveTo>
                  <a:pt x="0" y="0"/>
                </a:moveTo>
                <a:lnTo>
                  <a:pt x="5777341" y="13854"/>
                </a:lnTo>
                <a:cubicBezTo>
                  <a:pt x="5777341" y="157979"/>
                  <a:pt x="5777342" y="302104"/>
                  <a:pt x="5777342" y="446229"/>
                </a:cubicBezTo>
                <a:lnTo>
                  <a:pt x="0" y="47393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জোয়ার ভাটার কারণে মাটি লবণাক্ত, বেশ কর্দমাক্ত, এটি ম্যানগ্রোভ বন নামে পরিচিত।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2" descr="C:\Users\PB\Downloads\sundarbantigerreserv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6328" y="900494"/>
            <a:ext cx="7642073" cy="4814507"/>
          </a:xfrm>
          <a:prstGeom prst="rect">
            <a:avLst/>
          </a:prstGeom>
          <a:noFill/>
        </p:spPr>
      </p:pic>
      <p:pic>
        <p:nvPicPr>
          <p:cNvPr id="3076" name="Picture 4" descr="C:\Users\PB\Downloads\sundarban_mangrov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21269"/>
            <a:ext cx="12192000" cy="5181600"/>
          </a:xfrm>
          <a:prstGeom prst="rect">
            <a:avLst/>
          </a:prstGeom>
          <a:noFill/>
        </p:spPr>
      </p:pic>
      <p:sp>
        <p:nvSpPr>
          <p:cNvPr id="47" name="Rectangle 46"/>
          <p:cNvSpPr/>
          <p:nvPr/>
        </p:nvSpPr>
        <p:spPr>
          <a:xfrm>
            <a:off x="152400" y="0"/>
            <a:ext cx="120396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সুন্দরবন অঞ্চলের বৈশিষ্ট্য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কেমন?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32846" y="4607242"/>
            <a:ext cx="3410554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গোলপাতা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3077" name="Picture 5" descr="C:\Users\PB\Downloads\2528bangladeshandwestbengal-india252925e225802593sundarbans6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1335" y="575692"/>
            <a:ext cx="7696200" cy="5117973"/>
          </a:xfrm>
          <a:prstGeom prst="rect">
            <a:avLst/>
          </a:prstGeom>
          <a:noFill/>
        </p:spPr>
      </p:pic>
      <p:sp>
        <p:nvSpPr>
          <p:cNvPr id="48" name="TextBox 47"/>
          <p:cNvSpPr txBox="1"/>
          <p:nvPr/>
        </p:nvSpPr>
        <p:spPr>
          <a:xfrm>
            <a:off x="9144" y="5826199"/>
            <a:ext cx="12192000" cy="461665"/>
          </a:xfrm>
          <a:custGeom>
            <a:avLst/>
            <a:gdLst>
              <a:gd name="connsiteX0" fmla="*/ 0 w 5791196"/>
              <a:gd name="connsiteY0" fmla="*/ 0 h 584775"/>
              <a:gd name="connsiteX1" fmla="*/ 5791196 w 5791196"/>
              <a:gd name="connsiteY1" fmla="*/ 0 h 584775"/>
              <a:gd name="connsiteX2" fmla="*/ 5791196 w 5791196"/>
              <a:gd name="connsiteY2" fmla="*/ 584775 h 584775"/>
              <a:gd name="connsiteX3" fmla="*/ 0 w 5791196"/>
              <a:gd name="connsiteY3" fmla="*/ 584775 h 584775"/>
              <a:gd name="connsiteX4" fmla="*/ 0 w 5791196"/>
              <a:gd name="connsiteY4" fmla="*/ 0 h 584775"/>
              <a:gd name="connsiteX0" fmla="*/ 0 w 5791196"/>
              <a:gd name="connsiteY0" fmla="*/ 0 h 584775"/>
              <a:gd name="connsiteX1" fmla="*/ 5777341 w 5791196"/>
              <a:gd name="connsiteY1" fmla="*/ 96982 h 584775"/>
              <a:gd name="connsiteX2" fmla="*/ 5791196 w 5791196"/>
              <a:gd name="connsiteY2" fmla="*/ 584775 h 584775"/>
              <a:gd name="connsiteX3" fmla="*/ 0 w 5791196"/>
              <a:gd name="connsiteY3" fmla="*/ 584775 h 584775"/>
              <a:gd name="connsiteX4" fmla="*/ 0 w 5791196"/>
              <a:gd name="connsiteY4" fmla="*/ 0 h 584775"/>
              <a:gd name="connsiteX0" fmla="*/ 0 w 5791196"/>
              <a:gd name="connsiteY0" fmla="*/ 0 h 501647"/>
              <a:gd name="connsiteX1" fmla="*/ 5777341 w 5791196"/>
              <a:gd name="connsiteY1" fmla="*/ 13854 h 501647"/>
              <a:gd name="connsiteX2" fmla="*/ 5791196 w 5791196"/>
              <a:gd name="connsiteY2" fmla="*/ 501647 h 501647"/>
              <a:gd name="connsiteX3" fmla="*/ 0 w 5791196"/>
              <a:gd name="connsiteY3" fmla="*/ 501647 h 501647"/>
              <a:gd name="connsiteX4" fmla="*/ 0 w 5791196"/>
              <a:gd name="connsiteY4" fmla="*/ 0 h 501647"/>
              <a:gd name="connsiteX0" fmla="*/ 0 w 5777341"/>
              <a:gd name="connsiteY0" fmla="*/ 0 h 501647"/>
              <a:gd name="connsiteX1" fmla="*/ 5777341 w 5777341"/>
              <a:gd name="connsiteY1" fmla="*/ 13854 h 501647"/>
              <a:gd name="connsiteX2" fmla="*/ 5749633 w 5777341"/>
              <a:gd name="connsiteY2" fmla="*/ 376956 h 501647"/>
              <a:gd name="connsiteX3" fmla="*/ 0 w 5777341"/>
              <a:gd name="connsiteY3" fmla="*/ 501647 h 501647"/>
              <a:gd name="connsiteX4" fmla="*/ 0 w 5777341"/>
              <a:gd name="connsiteY4" fmla="*/ 0 h 501647"/>
              <a:gd name="connsiteX0" fmla="*/ 0 w 5777341"/>
              <a:gd name="connsiteY0" fmla="*/ 0 h 404665"/>
              <a:gd name="connsiteX1" fmla="*/ 5777341 w 5777341"/>
              <a:gd name="connsiteY1" fmla="*/ 13854 h 404665"/>
              <a:gd name="connsiteX2" fmla="*/ 5749633 w 5777341"/>
              <a:gd name="connsiteY2" fmla="*/ 376956 h 404665"/>
              <a:gd name="connsiteX3" fmla="*/ 0 w 5777341"/>
              <a:gd name="connsiteY3" fmla="*/ 404665 h 404665"/>
              <a:gd name="connsiteX4" fmla="*/ 0 w 5777341"/>
              <a:gd name="connsiteY4" fmla="*/ 0 h 404665"/>
              <a:gd name="connsiteX0" fmla="*/ 0 w 5777342"/>
              <a:gd name="connsiteY0" fmla="*/ 0 h 446229"/>
              <a:gd name="connsiteX1" fmla="*/ 5777341 w 5777342"/>
              <a:gd name="connsiteY1" fmla="*/ 13854 h 446229"/>
              <a:gd name="connsiteX2" fmla="*/ 5777342 w 5777342"/>
              <a:gd name="connsiteY2" fmla="*/ 446229 h 446229"/>
              <a:gd name="connsiteX3" fmla="*/ 0 w 5777342"/>
              <a:gd name="connsiteY3" fmla="*/ 404665 h 446229"/>
              <a:gd name="connsiteX4" fmla="*/ 0 w 5777342"/>
              <a:gd name="connsiteY4" fmla="*/ 0 h 446229"/>
              <a:gd name="connsiteX0" fmla="*/ 0 w 5777342"/>
              <a:gd name="connsiteY0" fmla="*/ 0 h 473938"/>
              <a:gd name="connsiteX1" fmla="*/ 5777341 w 5777342"/>
              <a:gd name="connsiteY1" fmla="*/ 13854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  <a:gd name="connsiteX0" fmla="*/ 0 w 5777342"/>
              <a:gd name="connsiteY0" fmla="*/ 0 h 473938"/>
              <a:gd name="connsiteX1" fmla="*/ 5777341 w 5777342"/>
              <a:gd name="connsiteY1" fmla="*/ 69272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  <a:gd name="connsiteX0" fmla="*/ 0 w 5777342"/>
              <a:gd name="connsiteY0" fmla="*/ 0 h 473938"/>
              <a:gd name="connsiteX1" fmla="*/ 5777341 w 5777342"/>
              <a:gd name="connsiteY1" fmla="*/ 13854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7342" h="473938">
                <a:moveTo>
                  <a:pt x="0" y="0"/>
                </a:moveTo>
                <a:lnTo>
                  <a:pt x="5777341" y="13854"/>
                </a:lnTo>
                <a:cubicBezTo>
                  <a:pt x="5777341" y="157979"/>
                  <a:pt x="5777342" y="302104"/>
                  <a:pt x="5777342" y="446229"/>
                </a:cubicBezTo>
                <a:lnTo>
                  <a:pt x="0" y="4739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মাটি লবণাক্ত, বেশ কর্দমাক্ত, ফলে সহজে বাতাস চলাচল করতে পারে না। তাই অসংখ্য ছিদ্রযুক্ত মূল মাটির উপরে উঠে আসে।  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EDB49A-F5CC-4C33-817B-B0D3BA93E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5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47" grpId="0" animBg="1"/>
      <p:bldP spid="49" grpId="0" animBg="1"/>
      <p:bldP spid="49" grpId="1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PB\Downloads\ecotoxicity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914400"/>
            <a:ext cx="8382000" cy="5126356"/>
          </a:xfrm>
          <a:prstGeom prst="rect">
            <a:avLst/>
          </a:prstGeom>
          <a:noFill/>
        </p:spPr>
      </p:pic>
      <p:pic>
        <p:nvPicPr>
          <p:cNvPr id="30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76200"/>
            <a:ext cx="990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Connector 30"/>
          <p:cNvCxnSpPr/>
          <p:nvPr/>
        </p:nvCxnSpPr>
        <p:spPr>
          <a:xfrm>
            <a:off x="3200400" y="838200"/>
            <a:ext cx="5257800" cy="2667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6200000" flipH="1">
            <a:off x="2628900" y="1409700"/>
            <a:ext cx="990600" cy="3048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1371600" y="1828800"/>
            <a:ext cx="2133600" cy="609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124200" y="914400"/>
            <a:ext cx="3429000" cy="2514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00400" y="762000"/>
            <a:ext cx="4724400" cy="1981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1866900" y="2095500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6200000" flipH="1">
            <a:off x="2743200" y="1371600"/>
            <a:ext cx="2819400" cy="2057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038600" y="152400"/>
            <a:ext cx="40386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জলজ বাস্তুতন্ত্রের প্রকারভেদ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43200" y="1076981"/>
            <a:ext cx="2362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১) পুকুরের বাস্তুতন্ত্র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0" y="1066801"/>
            <a:ext cx="2286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২) নদীর বাস্তুতন্ত্র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24801" y="1066801"/>
            <a:ext cx="1938351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৩) সমুদ্রের বাস্তুতন্ত্র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18" name="Straight Arrow Connector 17"/>
          <p:cNvCxnSpPr>
            <a:stCxn id="13" idx="2"/>
          </p:cNvCxnSpPr>
          <p:nvPr/>
        </p:nvCxnSpPr>
        <p:spPr>
          <a:xfrm rot="5400000">
            <a:off x="5005060" y="13960"/>
            <a:ext cx="391180" cy="17145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3" idx="2"/>
          </p:cNvCxnSpPr>
          <p:nvPr/>
        </p:nvCxnSpPr>
        <p:spPr>
          <a:xfrm rot="16200000" flipH="1">
            <a:off x="5881360" y="852160"/>
            <a:ext cx="467380" cy="1143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096000" y="685800"/>
            <a:ext cx="205740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9677400" y="5159068"/>
            <a:ext cx="2180405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পুকুরের বাস্তুতন্ত্র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62200" y="5635211"/>
            <a:ext cx="7024277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পুকুরের এই পরিবেশকে কেন  বাস্তুতন্ত্র বলা হয়?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FCBD5-D0C3-4641-8367-1057483AE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9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9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 descr="C:\Users\Doel-1612i3\Downloads\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37"/>
          <a:stretch/>
        </p:blipFill>
        <p:spPr bwMode="auto">
          <a:xfrm>
            <a:off x="1524000" y="0"/>
            <a:ext cx="4419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0"/>
            <a:ext cx="137160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371600"/>
            <a:ext cx="685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219201"/>
            <a:ext cx="6858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2590801"/>
            <a:ext cx="68580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09801"/>
            <a:ext cx="45720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209800"/>
            <a:ext cx="6096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/>
          <p:cNvCxnSpPr/>
          <p:nvPr/>
        </p:nvCxnSpPr>
        <p:spPr>
          <a:xfrm>
            <a:off x="2895600" y="533400"/>
            <a:ext cx="2209800" cy="2133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1981200" y="1447800"/>
            <a:ext cx="1981200" cy="609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1223502" y="1672098"/>
            <a:ext cx="2124996" cy="3048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2590800" y="838200"/>
            <a:ext cx="2133600" cy="1676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895600" y="457200"/>
            <a:ext cx="3200400" cy="2286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1562100" y="1790700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6200000" flipH="1">
            <a:off x="2362200" y="1143000"/>
            <a:ext cx="2057400" cy="1143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13" descr="C:\Users\Doel-1612i3\Downloads\fish_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1600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7010400" y="31646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r>
              <a:rPr lang="en-US" sz="14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267201" y="2667000"/>
            <a:ext cx="537327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</a:t>
            </a:r>
            <a:r>
              <a:rPr lang="en-US" sz="14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8" name="Picture 37" descr="C:\Documents and Settings\User\My Documents\Downloads\sundarban.jpg"/>
          <p:cNvPicPr>
            <a:picLocks noChangeAspect="1" noChangeArrowheads="1"/>
          </p:cNvPicPr>
          <p:nvPr/>
        </p:nvPicPr>
        <p:blipFill>
          <a:blip r:embed="rId7"/>
          <a:srcRect t="66667" r="9091" b="5555"/>
          <a:stretch>
            <a:fillRect/>
          </a:stretch>
        </p:blipFill>
        <p:spPr bwMode="auto">
          <a:xfrm>
            <a:off x="1524000" y="2514600"/>
            <a:ext cx="91440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5336561" y="3043705"/>
            <a:ext cx="1169745" cy="171266"/>
          </a:xfrm>
          <a:prstGeom prst="rect">
            <a:avLst/>
          </a:prstGeom>
          <a:noFill/>
        </p:spPr>
      </p:pic>
      <p:pic>
        <p:nvPicPr>
          <p:cNvPr id="40" name="Picture 13" descr="C:\Users\Doel-1612i3\Downloads\fish_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8000"/>
            <a:ext cx="1524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Documents and Settings\User\My Documents\Downloads\2669436324_58ab6ac772_z.jpg"/>
          <p:cNvPicPr>
            <a:picLocks noChangeAspect="1" noChangeArrowheads="1"/>
          </p:cNvPicPr>
          <p:nvPr/>
        </p:nvPicPr>
        <p:blipFill>
          <a:blip r:embed="rId9" cstate="print"/>
          <a:srcRect l="20000" t="18750" r="8750" b="21250"/>
          <a:stretch>
            <a:fillRect/>
          </a:stretch>
        </p:blipFill>
        <p:spPr bwMode="auto">
          <a:xfrm>
            <a:off x="5105400" y="4114800"/>
            <a:ext cx="167640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11143" t="40966" r="7714" b="7333"/>
          <a:stretch>
            <a:fillRect/>
          </a:stretch>
        </p:blipFill>
        <p:spPr bwMode="auto">
          <a:xfrm flipH="1">
            <a:off x="1676400" y="2895600"/>
            <a:ext cx="2133600" cy="1706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4880467" y="3249837"/>
            <a:ext cx="1169745" cy="136093"/>
          </a:xfrm>
          <a:prstGeom prst="rect">
            <a:avLst/>
          </a:prstGeom>
          <a:noFill/>
        </p:spPr>
      </p:pic>
      <p:pic>
        <p:nvPicPr>
          <p:cNvPr id="44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5413868" y="3402237"/>
            <a:ext cx="1169745" cy="136093"/>
          </a:xfrm>
          <a:prstGeom prst="rect">
            <a:avLst/>
          </a:prstGeom>
          <a:noFill/>
        </p:spPr>
      </p:pic>
      <p:pic>
        <p:nvPicPr>
          <p:cNvPr id="45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4194667" y="3097438"/>
            <a:ext cx="1169745" cy="136093"/>
          </a:xfrm>
          <a:prstGeom prst="rect">
            <a:avLst/>
          </a:prstGeom>
          <a:noFill/>
        </p:spPr>
      </p:pic>
      <p:pic>
        <p:nvPicPr>
          <p:cNvPr id="46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4347068" y="3478437"/>
            <a:ext cx="1169745" cy="136093"/>
          </a:xfrm>
          <a:prstGeom prst="rect">
            <a:avLst/>
          </a:prstGeom>
          <a:noFill/>
        </p:spPr>
      </p:pic>
      <p:pic>
        <p:nvPicPr>
          <p:cNvPr id="47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11143" t="40966" r="7714" b="7333"/>
          <a:stretch>
            <a:fillRect/>
          </a:stretch>
        </p:blipFill>
        <p:spPr bwMode="auto">
          <a:xfrm flipH="1">
            <a:off x="1447800" y="3048000"/>
            <a:ext cx="2133600" cy="1706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Cloud 47"/>
          <p:cNvSpPr/>
          <p:nvPr/>
        </p:nvSpPr>
        <p:spPr>
          <a:xfrm>
            <a:off x="8001000" y="401661"/>
            <a:ext cx="2133600" cy="762000"/>
          </a:xfrm>
          <a:prstGeom prst="cloud">
            <a:avLst/>
          </a:prstGeom>
          <a:solidFill>
            <a:srgbClr val="D2DFE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9" name="Picture 2" descr="F:\animated\frogs27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20788741" flipH="1">
            <a:off x="5002865" y="1885118"/>
            <a:ext cx="1600200" cy="1066800"/>
          </a:xfrm>
          <a:prstGeom prst="rect">
            <a:avLst/>
          </a:prstGeom>
          <a:noFill/>
        </p:spPr>
      </p:pic>
      <p:pic>
        <p:nvPicPr>
          <p:cNvPr id="50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30971" t="40966" r="33338" b="7333"/>
          <a:stretch>
            <a:fillRect/>
          </a:stretch>
        </p:blipFill>
        <p:spPr bwMode="auto">
          <a:xfrm>
            <a:off x="8229600" y="3124200"/>
            <a:ext cx="2286000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Picture 2" descr="C:\Documents and Settings\User\My Documents\Downloads\2669436324_58ab6ac772_z.jpg"/>
          <p:cNvPicPr>
            <a:picLocks noChangeAspect="1" noChangeArrowheads="1"/>
          </p:cNvPicPr>
          <p:nvPr/>
        </p:nvPicPr>
        <p:blipFill>
          <a:blip r:embed="rId12" cstate="print"/>
          <a:srcRect l="20000" t="18750" r="8750" b="21250"/>
          <a:stretch>
            <a:fillRect/>
          </a:stretch>
        </p:blipFill>
        <p:spPr bwMode="auto">
          <a:xfrm>
            <a:off x="6019800" y="2514600"/>
            <a:ext cx="1828800" cy="1219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Picture 6" descr="C:\Users\Doel-1612i3\Downloads\12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3200400"/>
            <a:ext cx="1371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:\Documents and Settings\User\My Documents\Downloads\Duck_catches_fish.gif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flipH="1">
            <a:off x="7086600" y="1524000"/>
            <a:ext cx="1371600" cy="1447800"/>
          </a:xfrm>
          <a:prstGeom prst="rect">
            <a:avLst/>
          </a:prstGeom>
          <a:noFill/>
        </p:spPr>
      </p:pic>
      <p:pic>
        <p:nvPicPr>
          <p:cNvPr id="54" name="Picture 3" descr="G:\animatedsnake-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941354">
            <a:off x="6968838" y="3251585"/>
            <a:ext cx="1666875" cy="485825"/>
          </a:xfrm>
          <a:prstGeom prst="rect">
            <a:avLst/>
          </a:prstGeom>
          <a:noFill/>
        </p:spPr>
      </p:pic>
      <p:pic>
        <p:nvPicPr>
          <p:cNvPr id="10241" name="Picture 1" descr="C:\Users\PB\Downloads\AnimatedDuck.gif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57402" y="3293920"/>
            <a:ext cx="1295398" cy="1354280"/>
          </a:xfrm>
          <a:prstGeom prst="rect">
            <a:avLst/>
          </a:prstGeom>
          <a:noFill/>
        </p:spPr>
      </p:pic>
      <p:sp>
        <p:nvSpPr>
          <p:cNvPr id="55" name="Rectangle 54"/>
          <p:cNvSpPr/>
          <p:nvPr/>
        </p:nvSpPr>
        <p:spPr>
          <a:xfrm>
            <a:off x="3283730" y="5725180"/>
            <a:ext cx="563167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পুকুর জলজ বাস্তুতন্ত্রের একটি স্বয়ংসম্পূর্ণ একক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6" name="Picture 2" descr="C:\Users\PB\Downloads\Corbis-42-23595658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971801" y="4038600"/>
            <a:ext cx="2362199" cy="154532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170" name="Picture 2" descr="C:\Users\PB\Downloads\asd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763000" y="4065104"/>
            <a:ext cx="1905000" cy="1573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7" name="Oval Callout 56"/>
          <p:cNvSpPr/>
          <p:nvPr/>
        </p:nvSpPr>
        <p:spPr>
          <a:xfrm>
            <a:off x="6629400" y="4267200"/>
            <a:ext cx="1676400" cy="838200"/>
          </a:xfrm>
          <a:prstGeom prst="wedgeEllipseCallout">
            <a:avLst>
              <a:gd name="adj1" fmla="val 91482"/>
              <a:gd name="adj2" fmla="val 47722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বিয়োজক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9384A-D2A0-4A00-A4D0-8D911E48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67 0.17315 C -0.07726 0.14768 -0.08125 0.11134 -0.07986 0.08842 C -0.07865 0.07592 -0.06823 0.06204 -0.06302 0.04977 C -0.06042 0.03588 -0.05781 0.02153 -0.05382 0.00764 C -0.0526 0.00023 -0.0474 -0.00579 -0.04479 -0.0132 C -0.03958 -0.03333 -0.0408 -0.05417 -0.03698 -0.07477 C -0.03299 -0.08958 -0.02396 -0.10255 -0.01736 -0.11667 C -0.03038 -0.12315 -0.02517 -0.12824 -0.02257 -0.14121 C -0.02257 -0.14537 -0.02135 -0.14954 -0.02135 -0.15371 C -0.01875 -0.16574 -0.01615 -0.17662 -0.01215 -0.1882 C -0.01094 -0.19144 -0.01215 -0.19491 -0.00955 -0.19746 C -0.00833 -0.19931 -0.00573 -0.19977 -0.00312 -0.20093 C 0.00087 -0.21574 0.00729 -0.22894 0.01649 -0.24283 C 0.02292 -0.25371 0.02431 -0.26505 0.03212 -0.27546 C 0.03733 -0.30278 0.03733 -0.31759 0.03733 -0.34908 " pathEditMode="relative" rAng="0" ptsTypes="ffffffffffffffA">
                                      <p:cBhvr>
                                        <p:cTn id="3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" y="-26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C -0.00208 0.00926 -0.0052 0.01783 -0.00624 0.02709 C -0.01076 0.06574 -0.00487 0.05764 -0.01857 0.08449 C -0.02239 0.1051 -0.02847 0.11806 -0.03507 0.13681 C -0.04202 0.15648 -0.04635 0.175 -0.05347 0.19398 C -0.05625 0.20996 -0.05886 0.22338 -0.0677 0.23519 C -0.07152 0.25556 -0.07726 0.26806 -0.08403 0.28681 C -0.09028 0.30394 -0.09357 0.31945 -0.10452 0.33033 C -0.1073 0.34329 -0.10799 0.36181 -0.1125 0.37408 C -0.11719 0.38635 -0.12032 0.39653 -0.12292 0.40973 C -0.12362 0.42894 -0.125 0.44815 -0.125 0.46713 C -0.125 0.48889 -0.1198 0.46227 -0.125 0.4838 C -0.12275 0.51297 -0.12605 0.51922 -0.12084 0.50579 " pathEditMode="relative" rAng="0" ptsTypes="ffffffffffffA">
                                      <p:cBhvr>
                                        <p:cTn id="3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259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C 0.01407 -0.00625 0.00486 0.00023 0.01042 -0.03912 C 0.01476 -0.06991 0.02136 -0.10023 0.03108 -0.1287 C 0.0349 -0.13981 0.03646 -0.15069 0.0415 -0.16088 C 0.04306 -0.17176 0.04271 -0.18773 0.04653 -0.19768 C 0.04757 -0.20069 0.05035 -0.20185 0.05174 -0.20463 C 0.05469 -0.20995 0.0566 -0.21967 0.05868 -0.22523 C 0.06302 -0.2368 0.06736 -0.24838 0.0724 -0.25972 C 0.07691 -0.28356 0.08559 -0.30671 0.09653 -0.32639 C 0.10052 -0.34213 0.10868 -0.35625 0.11736 -0.36782 C 0.12084 -0.38333 0.11598 -0.36574 0.12414 -0.38171 C 0.12986 -0.39282 0.12101 -0.38426 0.12934 -0.39537 C 0.13438 -0.40208 0.14098 -0.40602 0.14653 -0.41157 C 0.14914 -0.41412 0.15105 -0.41782 0.15348 -0.4206 C 0.17084 -0.44051 0.14914 -0.41366 0.16893 -0.43449 C 0.17153 -0.43727 0.17327 -0.4412 0.17587 -0.44375 C 0.18021 -0.44815 0.18507 -0.45139 0.18976 -0.45509 C 0.20157 -0.46481 0.19167 -0.46088 0.20695 -0.47129 C 0.21407 -0.47616 0.22153 -0.48194 0.22934 -0.48518 C 0.23473 -0.4875 0.23976 -0.48819 0.2448 -0.4919 " pathEditMode="relative" ptsTypes="fffffffffffffffffffA">
                                      <p:cBhvr>
                                        <p:cTn id="76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55" grpId="0" animBg="1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PB\Downloads\5814250939_8b53a06a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874932"/>
            <a:ext cx="6400800" cy="5297267"/>
          </a:xfrm>
          <a:prstGeom prst="rect">
            <a:avLst/>
          </a:prstGeom>
          <a:noFill/>
        </p:spPr>
      </p:pic>
      <p:pic>
        <p:nvPicPr>
          <p:cNvPr id="4098" name="Picture 2" descr="C:\Users\PB\Downloads\Corbis-42-2359565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1142999"/>
            <a:ext cx="5634713" cy="50291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0" y="66902"/>
            <a:ext cx="12192000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ক্ষুদ্র ভাসমান উদ্ভিদ (ফাইটোপ্লাঙ্কটন), প্রাণী (জু-প্লাঙ্কটন) </a:t>
            </a:r>
            <a:endParaRPr lang="en-US" sz="32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CE147-5D31-49B6-9839-68F9CF3F3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2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B\Downloads\unnam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990600"/>
            <a:ext cx="9067800" cy="4800600"/>
          </a:xfrm>
          <a:prstGeom prst="rect">
            <a:avLst/>
          </a:prstGeom>
          <a:noFill/>
        </p:spPr>
      </p:pic>
      <p:sp>
        <p:nvSpPr>
          <p:cNvPr id="79" name="Rectangle 78"/>
          <p:cNvSpPr/>
          <p:nvPr/>
        </p:nvSpPr>
        <p:spPr>
          <a:xfrm>
            <a:off x="457200" y="5791200"/>
            <a:ext cx="1173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চিত্র হতে অজীব ও জীব উপাদান গুলোর একটি তালিকা তৈরী কর   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42360" y="95524"/>
            <a:ext cx="85344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দলগত কাজঃ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      সময়-৮মিনিট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1"/>
            <a:ext cx="990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Connector 23"/>
          <p:cNvCxnSpPr/>
          <p:nvPr/>
        </p:nvCxnSpPr>
        <p:spPr>
          <a:xfrm>
            <a:off x="3124200" y="914400"/>
            <a:ext cx="5257800" cy="2667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6200000" flipH="1">
            <a:off x="2552700" y="1485900"/>
            <a:ext cx="990600" cy="3048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876300" y="2400300"/>
            <a:ext cx="3124200" cy="457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048000" y="990600"/>
            <a:ext cx="3429000" cy="2514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124200" y="838200"/>
            <a:ext cx="4724400" cy="1981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1791494" y="2094706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2667000" y="1447800"/>
            <a:ext cx="2819400" cy="2057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C97EA-1058-445C-BF03-7CDD239D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9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1143000"/>
            <a:ext cx="8762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নিচের কোনটি প্রথম স্তরের খাদক</a:t>
            </a:r>
            <a:r>
              <a:rPr lang="bn-BD" sz="4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1200" y="19050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ফাইটোপ্লাঙ্কটন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19050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শামুক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7400" y="25146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বাঘ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24384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বক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57400"/>
            <a:ext cx="41910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819400"/>
            <a:ext cx="41910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400800" y="2667001"/>
            <a:ext cx="419100" cy="45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905001"/>
            <a:ext cx="533400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886200" y="228600"/>
            <a:ext cx="4693228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3595173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১। ম্যানগ্রোভ অঞ্চলে কি কি উদ্ভিদ ও প্রাণী রয়েছে?</a:t>
            </a:r>
            <a:endParaRPr lang="bn-BD" sz="4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4215299"/>
            <a:ext cx="1021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২। জলজ বাস্তুতন্ত্র কি কি ?</a:t>
            </a:r>
            <a:endParaRPr lang="bn-BD" sz="4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2845E-FB1F-434A-958C-FF8A0034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0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0" y="-76200"/>
            <a:ext cx="6858000" cy="1021556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r>
              <a:rPr lang="en-US" sz="5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791200"/>
            <a:ext cx="12192000" cy="646986"/>
          </a:xfrm>
          <a:prstGeom prst="round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সুন্দরবনের বনভূমি অন্যান্য অঞ্চলের বনভূমি থেকে আলাদা বৈশিষ্ট্যের বাস্তুতন্ত্র- ব্যাখ্যা কর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46" name="Picture 2" descr="C:\Users\PB\Downloads\1377971015-sundarbans-the-largest-littoral-mangrove-forest-in-the-world_25451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12192000" cy="487680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306B5-E591-4A61-B020-876666461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4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52800" y="198099"/>
            <a:ext cx="4038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0D674F-151D-4335-A6BC-F8D3CB81C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25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330</Words>
  <Application>Microsoft Office PowerPoint</Application>
  <PresentationFormat>Widescreen</PresentationFormat>
  <Paragraphs>89</Paragraphs>
  <Slides>16</Slides>
  <Notes>13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Nikosh</vt:lpstr>
      <vt:lpstr>NikoshBAN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PB</dc:creator>
  <cp:lastModifiedBy>MAMUNUR RASHID</cp:lastModifiedBy>
  <cp:revision>59</cp:revision>
  <dcterms:created xsi:type="dcterms:W3CDTF">2006-08-16T00:00:00Z</dcterms:created>
  <dcterms:modified xsi:type="dcterms:W3CDTF">2026-10-06T07:59:43Z</dcterms:modified>
</cp:coreProperties>
</file>