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79" r:id="rId3"/>
    <p:sldId id="283" r:id="rId4"/>
    <p:sldId id="260" r:id="rId5"/>
    <p:sldId id="261" r:id="rId6"/>
    <p:sldId id="262" r:id="rId7"/>
    <p:sldId id="268" r:id="rId8"/>
    <p:sldId id="263" r:id="rId9"/>
    <p:sldId id="264" r:id="rId10"/>
    <p:sldId id="274" r:id="rId11"/>
    <p:sldId id="265" r:id="rId12"/>
    <p:sldId id="266" r:id="rId13"/>
    <p:sldId id="269" r:id="rId14"/>
    <p:sldId id="267" r:id="rId15"/>
    <p:sldId id="270" r:id="rId16"/>
    <p:sldId id="271" r:id="rId17"/>
    <p:sldId id="272" r:id="rId18"/>
    <p:sldId id="275" r:id="rId19"/>
    <p:sldId id="258" r:id="rId20"/>
    <p:sldId id="27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9" d="100"/>
          <a:sy n="119" d="100"/>
        </p:scale>
        <p:origin x="23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2A57619E-866F-4D85-9AA1-E8F90660AD2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E7D0AC-4008-4BD8-9182-F273E926F994}"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2A57619E-866F-4D85-9AA1-E8F90660AD2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E7D0AC-4008-4BD8-9182-F273E926F994}"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2A57619E-866F-4D85-9AA1-E8F90660AD2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E7D0AC-4008-4BD8-9182-F273E926F994}"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2A57619E-866F-4D85-9AA1-E8F90660AD2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E7D0AC-4008-4BD8-9182-F273E926F994}"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2A57619E-866F-4D85-9AA1-E8F90660AD2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E7D0AC-4008-4BD8-9182-F273E926F994}"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2A57619E-866F-4D85-9AA1-E8F90660AD2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E7D0AC-4008-4BD8-9182-F273E926F994}"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57619E-866F-4D85-9AA1-E8F90660AD2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E7D0AC-4008-4BD8-9182-F273E926F994}"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2A57619E-866F-4D85-9AA1-E8F90660AD2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E7D0AC-4008-4BD8-9182-F273E926F994}"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2A57619E-866F-4D85-9AA1-E8F90660AD2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E7D0AC-4008-4BD8-9182-F273E926F994}"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2A57619E-866F-4D85-9AA1-E8F90660AD2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E7D0AC-4008-4BD8-9182-F273E926F994}"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2A57619E-866F-4D85-9AA1-E8F90660AD2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E7D0AC-4008-4BD8-9182-F273E926F994}"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57619E-866F-4D85-9AA1-E8F90660AD29}"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E7D0AC-4008-4BD8-9182-F273E926F994}"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jpe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hdphoto" Target="../media/image7.wdp"/><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jpe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4.png"/><Relationship Id="rId2" Type="http://schemas.microsoft.com/office/2007/relationships/hdphoto" Target="../media/image7.wdp"/><Relationship Id="rId1" Type="http://schemas.openxmlformats.org/officeDocument/2006/relationships/image" Target="../media/image16.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jpeg"/><Relationship Id="rId1" Type="http://schemas.openxmlformats.org/officeDocument/2006/relationships/image" Target="../media/image19.jpe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microsoft.com/office/2007/relationships/hdphoto" Target="../media/image21.wdp"/><Relationship Id="rId2" Type="http://schemas.openxmlformats.org/officeDocument/2006/relationships/image" Target="../media/image20.jpeg"/><Relationship Id="rId1"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2.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2.png"/><Relationship Id="rId1"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5.png"/><Relationship Id="rId1"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6.png"/><Relationship Id="rId1"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image28.wdp"/><Relationship Id="rId1"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9.jpeg"/><Relationship Id="rId1" Type="http://schemas.openxmlformats.org/officeDocument/2006/relationships/image" Target="../media/image19.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9.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6121" y="2134504"/>
            <a:ext cx="7721986" cy="2646878"/>
          </a:xfrm>
          <a:prstGeom prst="rect">
            <a:avLst/>
          </a:prstGeom>
        </p:spPr>
        <p:txBody>
          <a:bodyPr wrap="none">
            <a:spAutoFit/>
          </a:bodyPr>
          <a:lstStyle/>
          <a:p>
            <a:r>
              <a:rPr lang="en-US" sz="16600" b="1" dirty="0" err="1">
                <a:ln w="12700">
                  <a:solidFill>
                    <a:schemeClr val="accent1"/>
                  </a:solidFill>
                  <a:prstDash val="solid"/>
                </a:ln>
                <a:solidFill>
                  <a:srgbClr val="FF0000"/>
                </a:solidFill>
                <a:effectLst>
                  <a:glow rad="101600">
                    <a:srgbClr val="FFFF00">
                      <a:alpha val="60000"/>
                    </a:srgbClr>
                  </a:glow>
                  <a:outerShdw dist="38100" dir="2640000" algn="bl" rotWithShape="0">
                    <a:schemeClr val="accent1"/>
                  </a:outerShdw>
                </a:effectLst>
                <a:latin typeface="NikoshBAN" panose="02000000000000000000" pitchFamily="2" charset="0"/>
                <a:cs typeface="NikoshBAN" panose="02000000000000000000" pitchFamily="2" charset="0"/>
              </a:rPr>
              <a:t>স্বাগতম</a:t>
            </a:r>
            <a:endParaRPr lang="en-US" sz="2800" dirty="0">
              <a:solidFill>
                <a:srgbClr val="FF0000"/>
              </a:solidFill>
            </a:endParaRPr>
          </a:p>
        </p:txBody>
      </p:sp>
      <p:sp>
        <p:nvSpPr>
          <p:cNvPr id="3" name="Rectangle 2"/>
          <p:cNvSpPr/>
          <p:nvPr/>
        </p:nvSpPr>
        <p:spPr>
          <a:xfrm>
            <a:off x="0" y="0"/>
            <a:ext cx="12192000" cy="6858000"/>
          </a:xfrm>
          <a:prstGeom prst="rect">
            <a:avLst/>
          </a:prstGeom>
          <a:noFill/>
          <a:ln w="158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50"/>
              </a:solidFill>
            </a:endParaRPr>
          </a:p>
        </p:txBody>
      </p:sp>
      <p:pic>
        <p:nvPicPr>
          <p:cNvPr id="4" name="Pictur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090598" y="607335"/>
            <a:ext cx="2705100" cy="1685925"/>
          </a:xfrm>
          <a:prstGeom prst="rect">
            <a:avLst/>
          </a:prstGeom>
        </p:spPr>
      </p:pic>
      <p:pic>
        <p:nvPicPr>
          <p:cNvPr id="5" name="Picture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91175" y="4594719"/>
            <a:ext cx="2705100" cy="1685925"/>
          </a:xfrm>
          <a:prstGeom prst="rect">
            <a:avLst/>
          </a:prstGeom>
        </p:spPr>
      </p:pic>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418" y="603587"/>
            <a:ext cx="2143125" cy="2143125"/>
          </a:xfrm>
          <a:prstGeom prst="rect">
            <a:avLst/>
          </a:prstGeom>
        </p:spPr>
      </p:pic>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6576" y="4321148"/>
            <a:ext cx="2143125" cy="21431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54400" y="365760"/>
            <a:ext cx="3962400" cy="548640"/>
          </a:xfrm>
        </p:spPr>
        <p:txBody>
          <a:bodyPr>
            <a:normAutofit fontScale="90000"/>
          </a:bodyPr>
          <a:lstStyle/>
          <a:p>
            <a:pPr algn="ctr"/>
            <a:r>
              <a:rPr lang="en-US" dirty="0" err="1">
                <a:latin typeface="NikoshBAN" panose="02000000000000000000" pitchFamily="2" charset="0"/>
                <a:cs typeface="NikoshBAN" panose="02000000000000000000" pitchFamily="2" charset="0"/>
              </a:rPr>
              <a:t>শিক্ষক</a:t>
            </a:r>
            <a:r>
              <a:rPr lang="en-US" dirty="0">
                <a:latin typeface="NikoshBAN" panose="02000000000000000000" pitchFamily="2" charset="0"/>
                <a:cs typeface="NikoshBAN" panose="02000000000000000000" pitchFamily="2" charset="0"/>
              </a:rPr>
              <a:t> </a:t>
            </a:r>
            <a:r>
              <a:rPr lang="en-US" dirty="0" err="1">
                <a:latin typeface="NikoshBAN" panose="02000000000000000000" pitchFamily="2" charset="0"/>
                <a:cs typeface="NikoshBAN" panose="02000000000000000000" pitchFamily="2" charset="0"/>
              </a:rPr>
              <a:t>পরিচিতি</a:t>
            </a:r>
            <a:endParaRPr lang="en-US" dirty="0">
              <a:latin typeface="NikoshBAN" panose="02000000000000000000" pitchFamily="2" charset="0"/>
              <a:cs typeface="NikoshBAN" panose="02000000000000000000" pitchFamily="2" charset="0"/>
            </a:endParaRPr>
          </a:p>
        </p:txBody>
      </p:sp>
      <p:sp>
        <p:nvSpPr>
          <p:cNvPr id="10" name="Content Placeholder 9"/>
          <p:cNvSpPr>
            <a:spLocks noGrp="1"/>
          </p:cNvSpPr>
          <p:nvPr>
            <p:ph idx="1"/>
          </p:nvPr>
        </p:nvSpPr>
        <p:spPr>
          <a:xfrm>
            <a:off x="1097280" y="1752601"/>
            <a:ext cx="7030720" cy="2927877"/>
          </a:xfrm>
        </p:spPr>
        <p:txBody>
          <a:bodyPr/>
          <a:lstStyle/>
          <a:p>
            <a:pPr algn="ctr"/>
            <a:r>
              <a:rPr lang="en-US" dirty="0" err="1">
                <a:solidFill>
                  <a:schemeClr val="accent1">
                    <a:lumMod val="50000"/>
                  </a:schemeClr>
                </a:solidFill>
                <a:latin typeface="Nikosh" panose="02000000000000000000" pitchFamily="2" charset="0"/>
                <a:cs typeface="Nikosh" panose="02000000000000000000" pitchFamily="2" charset="0"/>
              </a:rPr>
              <a:t>মোজাম্মেল</a:t>
            </a:r>
            <a:r>
              <a:rPr lang="en-US" dirty="0">
                <a:solidFill>
                  <a:schemeClr val="accent1">
                    <a:lumMod val="50000"/>
                  </a:schemeClr>
                </a:solidFill>
                <a:latin typeface="Nikosh" panose="02000000000000000000" pitchFamily="2" charset="0"/>
                <a:cs typeface="Nikosh" panose="02000000000000000000" pitchFamily="2" charset="0"/>
              </a:rPr>
              <a:t> </a:t>
            </a:r>
            <a:r>
              <a:rPr lang="en-US" dirty="0" err="1">
                <a:solidFill>
                  <a:schemeClr val="accent1">
                    <a:lumMod val="50000"/>
                  </a:schemeClr>
                </a:solidFill>
                <a:latin typeface="Nikosh" panose="02000000000000000000" pitchFamily="2" charset="0"/>
                <a:cs typeface="Nikosh" panose="02000000000000000000" pitchFamily="2" charset="0"/>
              </a:rPr>
              <a:t>হক</a:t>
            </a:r>
            <a:endParaRPr lang="en-US" dirty="0">
              <a:solidFill>
                <a:schemeClr val="accent1">
                  <a:lumMod val="50000"/>
                </a:schemeClr>
              </a:solidFill>
              <a:latin typeface="Nikosh" panose="02000000000000000000" pitchFamily="2" charset="0"/>
              <a:cs typeface="Nikosh" panose="02000000000000000000" pitchFamily="2" charset="0"/>
            </a:endParaRPr>
          </a:p>
          <a:p>
            <a:pPr algn="ctr"/>
            <a:r>
              <a:rPr lang="en-US" dirty="0" err="1">
                <a:solidFill>
                  <a:srgbClr val="7030A0"/>
                </a:solidFill>
                <a:latin typeface="Nikosh" panose="02000000000000000000" pitchFamily="2" charset="0"/>
                <a:cs typeface="Nikosh" panose="02000000000000000000" pitchFamily="2" charset="0"/>
              </a:rPr>
              <a:t>সহকারি</a:t>
            </a:r>
            <a:r>
              <a:rPr lang="en-US" dirty="0">
                <a:solidFill>
                  <a:srgbClr val="7030A0"/>
                </a:solidFill>
                <a:latin typeface="Nikosh" panose="02000000000000000000" pitchFamily="2" charset="0"/>
                <a:cs typeface="Nikosh" panose="02000000000000000000" pitchFamily="2" charset="0"/>
              </a:rPr>
              <a:t> </a:t>
            </a:r>
            <a:r>
              <a:rPr lang="en-US" dirty="0" err="1">
                <a:solidFill>
                  <a:srgbClr val="7030A0"/>
                </a:solidFill>
                <a:latin typeface="Nikosh" panose="02000000000000000000" pitchFamily="2" charset="0"/>
                <a:cs typeface="Nikosh" panose="02000000000000000000" pitchFamily="2" charset="0"/>
              </a:rPr>
              <a:t>শিক্ষক</a:t>
            </a:r>
            <a:r>
              <a:rPr lang="en-US" dirty="0">
                <a:solidFill>
                  <a:srgbClr val="7030A0"/>
                </a:solidFill>
                <a:latin typeface="Nikosh" panose="02000000000000000000" pitchFamily="2" charset="0"/>
                <a:cs typeface="Nikosh" panose="02000000000000000000" pitchFamily="2" charset="0"/>
              </a:rPr>
              <a:t>( </a:t>
            </a:r>
            <a:r>
              <a:rPr lang="en-US" dirty="0" err="1">
                <a:solidFill>
                  <a:srgbClr val="7030A0"/>
                </a:solidFill>
                <a:latin typeface="Nikosh" panose="02000000000000000000" pitchFamily="2" charset="0"/>
                <a:cs typeface="Nikosh" panose="02000000000000000000" pitchFamily="2" charset="0"/>
              </a:rPr>
              <a:t>বিজ্ঞান</a:t>
            </a:r>
            <a:r>
              <a:rPr lang="en-US" dirty="0">
                <a:solidFill>
                  <a:srgbClr val="7030A0"/>
                </a:solidFill>
                <a:latin typeface="Nikosh" panose="02000000000000000000" pitchFamily="2" charset="0"/>
                <a:cs typeface="Nikosh" panose="02000000000000000000" pitchFamily="2" charset="0"/>
              </a:rPr>
              <a:t>)</a:t>
            </a:r>
            <a:endParaRPr lang="en-US" dirty="0">
              <a:solidFill>
                <a:srgbClr val="7030A0"/>
              </a:solidFill>
              <a:latin typeface="Nikosh" panose="02000000000000000000" pitchFamily="2" charset="0"/>
              <a:cs typeface="Nikosh" panose="02000000000000000000" pitchFamily="2" charset="0"/>
            </a:endParaRPr>
          </a:p>
          <a:p>
            <a:pPr algn="ctr"/>
            <a:r>
              <a:rPr lang="en-US" dirty="0" err="1">
                <a:solidFill>
                  <a:srgbClr val="7030A0"/>
                </a:solidFill>
                <a:latin typeface="Nikosh" panose="02000000000000000000" pitchFamily="2" charset="0"/>
                <a:cs typeface="Nikosh" panose="02000000000000000000" pitchFamily="2" charset="0"/>
              </a:rPr>
              <a:t>চরবাঘুয়া</a:t>
            </a:r>
            <a:r>
              <a:rPr lang="en-US" dirty="0">
                <a:solidFill>
                  <a:srgbClr val="7030A0"/>
                </a:solidFill>
                <a:latin typeface="Nikosh" panose="02000000000000000000" pitchFamily="2" charset="0"/>
                <a:cs typeface="Nikosh" panose="02000000000000000000" pitchFamily="2" charset="0"/>
              </a:rPr>
              <a:t> </a:t>
            </a:r>
            <a:r>
              <a:rPr lang="en-US" dirty="0" err="1">
                <a:solidFill>
                  <a:srgbClr val="7030A0"/>
                </a:solidFill>
                <a:latin typeface="Nikosh" panose="02000000000000000000" pitchFamily="2" charset="0"/>
                <a:cs typeface="Nikosh" panose="02000000000000000000" pitchFamily="2" charset="0"/>
              </a:rPr>
              <a:t>নিম্ন</a:t>
            </a:r>
            <a:r>
              <a:rPr lang="en-US" dirty="0">
                <a:solidFill>
                  <a:srgbClr val="7030A0"/>
                </a:solidFill>
                <a:latin typeface="Nikosh" panose="02000000000000000000" pitchFamily="2" charset="0"/>
                <a:cs typeface="Nikosh" panose="02000000000000000000" pitchFamily="2" charset="0"/>
              </a:rPr>
              <a:t> </a:t>
            </a:r>
            <a:r>
              <a:rPr lang="en-US" dirty="0" err="1">
                <a:solidFill>
                  <a:srgbClr val="7030A0"/>
                </a:solidFill>
                <a:latin typeface="Nikosh" panose="02000000000000000000" pitchFamily="2" charset="0"/>
                <a:cs typeface="Nikosh" panose="02000000000000000000" pitchFamily="2" charset="0"/>
              </a:rPr>
              <a:t>মাধ্যমিক</a:t>
            </a:r>
            <a:r>
              <a:rPr lang="en-US" dirty="0">
                <a:solidFill>
                  <a:srgbClr val="7030A0"/>
                </a:solidFill>
                <a:latin typeface="Nikosh" panose="02000000000000000000" pitchFamily="2" charset="0"/>
                <a:cs typeface="Nikosh" panose="02000000000000000000" pitchFamily="2" charset="0"/>
              </a:rPr>
              <a:t> </a:t>
            </a:r>
            <a:r>
              <a:rPr lang="en-US" dirty="0" err="1">
                <a:solidFill>
                  <a:srgbClr val="7030A0"/>
                </a:solidFill>
                <a:latin typeface="Nikosh" panose="02000000000000000000" pitchFamily="2" charset="0"/>
                <a:cs typeface="Nikosh" panose="02000000000000000000" pitchFamily="2" charset="0"/>
              </a:rPr>
              <a:t>বিদ্যালয়</a:t>
            </a:r>
            <a:r>
              <a:rPr lang="en-US" dirty="0">
                <a:solidFill>
                  <a:srgbClr val="7030A0"/>
                </a:solidFill>
                <a:latin typeface="Nikosh" panose="02000000000000000000" pitchFamily="2" charset="0"/>
                <a:cs typeface="Nikosh" panose="02000000000000000000" pitchFamily="2" charset="0"/>
              </a:rPr>
              <a:t>।</a:t>
            </a:r>
            <a:endParaRPr lang="en-US" dirty="0">
              <a:solidFill>
                <a:srgbClr val="7030A0"/>
              </a:solidFill>
              <a:latin typeface="Nikosh" panose="02000000000000000000" pitchFamily="2" charset="0"/>
              <a:cs typeface="Nikosh" panose="02000000000000000000" pitchFamily="2" charset="0"/>
            </a:endParaRPr>
          </a:p>
          <a:p>
            <a:pPr algn="ctr"/>
            <a:r>
              <a:rPr lang="en-US" dirty="0" err="1">
                <a:solidFill>
                  <a:schemeClr val="accent1">
                    <a:lumMod val="50000"/>
                  </a:schemeClr>
                </a:solidFill>
                <a:latin typeface="Nikosh" panose="02000000000000000000" pitchFamily="2" charset="0"/>
                <a:cs typeface="Nikosh" panose="02000000000000000000" pitchFamily="2" charset="0"/>
              </a:rPr>
              <a:t>কাপাসিয়া</a:t>
            </a:r>
            <a:r>
              <a:rPr lang="en-US" dirty="0">
                <a:solidFill>
                  <a:schemeClr val="accent1">
                    <a:lumMod val="50000"/>
                  </a:schemeClr>
                </a:solidFill>
                <a:latin typeface="Nikosh" panose="02000000000000000000" pitchFamily="2" charset="0"/>
                <a:cs typeface="Nikosh" panose="02000000000000000000" pitchFamily="2" charset="0"/>
              </a:rPr>
              <a:t>, </a:t>
            </a:r>
            <a:r>
              <a:rPr lang="en-US" dirty="0" err="1">
                <a:solidFill>
                  <a:schemeClr val="accent1">
                    <a:lumMod val="50000"/>
                  </a:schemeClr>
                </a:solidFill>
                <a:latin typeface="Nikosh" panose="02000000000000000000" pitchFamily="2" charset="0"/>
                <a:cs typeface="Nikosh" panose="02000000000000000000" pitchFamily="2" charset="0"/>
              </a:rPr>
              <a:t>গাজীপুর</a:t>
            </a:r>
            <a:r>
              <a:rPr lang="en-US" dirty="0">
                <a:solidFill>
                  <a:schemeClr val="accent1">
                    <a:lumMod val="50000"/>
                  </a:schemeClr>
                </a:solidFill>
                <a:latin typeface="Nikosh" panose="02000000000000000000" pitchFamily="2" charset="0"/>
                <a:cs typeface="Nikosh" panose="02000000000000000000" pitchFamily="2" charset="0"/>
              </a:rPr>
              <a:t>।</a:t>
            </a:r>
            <a:endParaRPr lang="en-US" dirty="0">
              <a:solidFill>
                <a:schemeClr val="accent1">
                  <a:lumMod val="50000"/>
                </a:schemeClr>
              </a:solidFill>
              <a:latin typeface="Nikosh" panose="02000000000000000000" pitchFamily="2" charset="0"/>
              <a:cs typeface="Nikosh" panose="02000000000000000000" pitchFamily="2" charset="0"/>
            </a:endParaRPr>
          </a:p>
          <a:p>
            <a:pPr algn="ctr"/>
            <a:r>
              <a:rPr lang="en-US" dirty="0" err="1">
                <a:solidFill>
                  <a:srgbClr val="00B050"/>
                </a:solidFill>
                <a:latin typeface="Nikosh" panose="02000000000000000000" pitchFamily="2" charset="0"/>
                <a:cs typeface="Nikosh" panose="02000000000000000000" pitchFamily="2" charset="0"/>
              </a:rPr>
              <a:t>মোবাইল</a:t>
            </a:r>
            <a:r>
              <a:rPr lang="en-US" dirty="0">
                <a:solidFill>
                  <a:srgbClr val="00B050"/>
                </a:solidFill>
                <a:latin typeface="Nikosh" panose="02000000000000000000" pitchFamily="2" charset="0"/>
                <a:cs typeface="Nikosh" panose="02000000000000000000" pitchFamily="2" charset="0"/>
              </a:rPr>
              <a:t> </a:t>
            </a:r>
            <a:r>
              <a:rPr lang="en-US" dirty="0" err="1">
                <a:solidFill>
                  <a:srgbClr val="00B050"/>
                </a:solidFill>
                <a:latin typeface="Nikosh" panose="02000000000000000000" pitchFamily="2" charset="0"/>
                <a:cs typeface="Nikosh" panose="02000000000000000000" pitchFamily="2" charset="0"/>
              </a:rPr>
              <a:t>নং</a:t>
            </a:r>
            <a:r>
              <a:rPr lang="en-US" dirty="0">
                <a:solidFill>
                  <a:srgbClr val="00B050"/>
                </a:solidFill>
                <a:latin typeface="Nikosh" panose="02000000000000000000" pitchFamily="2" charset="0"/>
                <a:cs typeface="Nikosh" panose="02000000000000000000" pitchFamily="2" charset="0"/>
              </a:rPr>
              <a:t>: 01918-442542</a:t>
            </a:r>
            <a:endParaRPr lang="en-US" dirty="0">
              <a:solidFill>
                <a:srgbClr val="00B050"/>
              </a:solidFill>
              <a:latin typeface="Nikosh" panose="02000000000000000000" pitchFamily="2" charset="0"/>
              <a:cs typeface="Nikosh" panose="02000000000000000000" pitchFamily="2" charset="0"/>
            </a:endParaRPr>
          </a:p>
          <a:p>
            <a:endParaRPr lang="en-US" dirty="0"/>
          </a:p>
        </p:txBody>
      </p:sp>
      <p:pic>
        <p:nvPicPr>
          <p:cNvPr id="4" name="Picture 3"/>
          <p:cNvPicPr>
            <a:picLocks noChangeAspect="1"/>
          </p:cNvPicPr>
          <p:nvPr/>
        </p:nvPicPr>
        <p:blipFill>
          <a:blip r:embed="rId1" cstate="print">
            <a:extLst>
              <a:ext uri="{28A0092B-C50C-407E-A947-70E740481C1C}">
                <a14:useLocalDpi xmlns:a14="http://schemas.microsoft.com/office/drawing/2010/main" val="0"/>
              </a:ext>
            </a:extLst>
          </a:blip>
          <a:srcRect t="10777" b="10777"/>
          <a:stretch>
            <a:fillRect/>
          </a:stretch>
        </p:blipFill>
        <p:spPr>
          <a:xfrm>
            <a:off x="9410636" y="2258437"/>
            <a:ext cx="2284059" cy="214130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12" name="Group 11"/>
          <p:cNvGrpSpPr/>
          <p:nvPr/>
        </p:nvGrpSpPr>
        <p:grpSpPr>
          <a:xfrm>
            <a:off x="163928" y="0"/>
            <a:ext cx="12046813" cy="6705230"/>
            <a:chOff x="104451" y="79714"/>
            <a:chExt cx="9035110" cy="670523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3586" y="4587536"/>
              <a:ext cx="2085975" cy="2190750"/>
            </a:xfrm>
            <a:prstGeom prst="rect">
              <a:avLst/>
            </a:prstGeom>
          </p:spPr>
        </p:pic>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6853238" y="27327"/>
              <a:ext cx="2085975" cy="2190750"/>
            </a:xfrm>
            <a:prstGeom prst="rect">
              <a:avLst/>
            </a:prstGeom>
            <a:noFill/>
          </p:spPr>
        </p:pic>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209226" y="139160"/>
              <a:ext cx="2085975" cy="2190750"/>
            </a:xfrm>
            <a:prstGeom prst="rect">
              <a:avLst/>
            </a:prstGeom>
          </p:spPr>
        </p:pic>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56838" y="4646582"/>
              <a:ext cx="2085975" cy="2190750"/>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6992" y="5107765"/>
              <a:ext cx="1045672" cy="1534410"/>
            </a:xfrm>
            <a:prstGeom prst="rect">
              <a:avLst/>
            </a:prstGeom>
            <a:ln>
              <a:noFill/>
            </a:ln>
            <a:effectLst>
              <a:softEdge rad="112500"/>
            </a:effectLst>
          </p:spPr>
        </p:pic>
      </p:gr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 calcmode="lin" valueType="num">
                                      <p:cBhvr>
                                        <p:cTn id="18"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10">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10">
                                            <p:txEl>
                                              <p:pRg st="1" end="1"/>
                                            </p:txEl>
                                          </p:spTgt>
                                        </p:tgtEl>
                                        <p:attrNameLst>
                                          <p:attrName>style.visibility</p:attrName>
                                        </p:attrNameLst>
                                      </p:cBhvr>
                                      <p:to>
                                        <p:strVal val="visible"/>
                                      </p:to>
                                    </p:set>
                                    <p:anim calcmode="lin" valueType="num">
                                      <p:cBhvr>
                                        <p:cTn id="25" dur="500" fill="hold"/>
                                        <p:tgtEl>
                                          <p:spTgt spid="10">
                                            <p:txEl>
                                              <p:pRg st="1" end="1"/>
                                            </p:txEl>
                                          </p:spTgt>
                                        </p:tgtEl>
                                        <p:attrNameLst>
                                          <p:attrName>ppt_w</p:attrName>
                                        </p:attrNameLst>
                                      </p:cBhvr>
                                      <p:tavLst>
                                        <p:tav tm="0">
                                          <p:val>
                                            <p:fltVal val="0"/>
                                          </p:val>
                                        </p:tav>
                                        <p:tav tm="100000">
                                          <p:val>
                                            <p:strVal val="#ppt_w"/>
                                          </p:val>
                                        </p:tav>
                                      </p:tavLst>
                                    </p:anim>
                                    <p:anim calcmode="lin" valueType="num">
                                      <p:cBhvr>
                                        <p:cTn id="26" dur="500" fill="hold"/>
                                        <p:tgtEl>
                                          <p:spTgt spid="10">
                                            <p:txEl>
                                              <p:pRg st="1" end="1"/>
                                            </p:txEl>
                                          </p:spTgt>
                                        </p:tgtEl>
                                        <p:attrNameLst>
                                          <p:attrName>ppt_h</p:attrName>
                                        </p:attrNameLst>
                                      </p:cBhvr>
                                      <p:tavLst>
                                        <p:tav tm="0">
                                          <p:val>
                                            <p:fltVal val="0"/>
                                          </p:val>
                                        </p:tav>
                                        <p:tav tm="100000">
                                          <p:val>
                                            <p:strVal val="#ppt_h"/>
                                          </p:val>
                                        </p:tav>
                                      </p:tavLst>
                                    </p:anim>
                                    <p:animEffect transition="in" filter="fade">
                                      <p:cBhvr>
                                        <p:cTn id="27" dur="500"/>
                                        <p:tgtEl>
                                          <p:spTgt spid="10">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10">
                                            <p:txEl>
                                              <p:pRg st="2" end="2"/>
                                            </p:txEl>
                                          </p:spTgt>
                                        </p:tgtEl>
                                        <p:attrNameLst>
                                          <p:attrName>style.visibility</p:attrName>
                                        </p:attrNameLst>
                                      </p:cBhvr>
                                      <p:to>
                                        <p:strVal val="visible"/>
                                      </p:to>
                                    </p:set>
                                    <p:anim calcmode="lin" valueType="num">
                                      <p:cBhvr>
                                        <p:cTn id="32" dur="500" fill="hold"/>
                                        <p:tgtEl>
                                          <p:spTgt spid="10">
                                            <p:txEl>
                                              <p:pRg st="2" end="2"/>
                                            </p:txEl>
                                          </p:spTgt>
                                        </p:tgtEl>
                                        <p:attrNameLst>
                                          <p:attrName>ppt_w</p:attrName>
                                        </p:attrNameLst>
                                      </p:cBhvr>
                                      <p:tavLst>
                                        <p:tav tm="0">
                                          <p:val>
                                            <p:fltVal val="0"/>
                                          </p:val>
                                        </p:tav>
                                        <p:tav tm="100000">
                                          <p:val>
                                            <p:strVal val="#ppt_w"/>
                                          </p:val>
                                        </p:tav>
                                      </p:tavLst>
                                    </p:anim>
                                    <p:anim calcmode="lin" valueType="num">
                                      <p:cBhvr>
                                        <p:cTn id="33" dur="500" fill="hold"/>
                                        <p:tgtEl>
                                          <p:spTgt spid="10">
                                            <p:txEl>
                                              <p:pRg st="2" end="2"/>
                                            </p:txEl>
                                          </p:spTgt>
                                        </p:tgtEl>
                                        <p:attrNameLst>
                                          <p:attrName>ppt_h</p:attrName>
                                        </p:attrNameLst>
                                      </p:cBhvr>
                                      <p:tavLst>
                                        <p:tav tm="0">
                                          <p:val>
                                            <p:fltVal val="0"/>
                                          </p:val>
                                        </p:tav>
                                        <p:tav tm="100000">
                                          <p:val>
                                            <p:strVal val="#ppt_h"/>
                                          </p:val>
                                        </p:tav>
                                      </p:tavLst>
                                    </p:anim>
                                    <p:animEffect transition="in" filter="fade">
                                      <p:cBhvr>
                                        <p:cTn id="34" dur="500"/>
                                        <p:tgtEl>
                                          <p:spTgt spid="10">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10">
                                            <p:txEl>
                                              <p:pRg st="3" end="3"/>
                                            </p:txEl>
                                          </p:spTgt>
                                        </p:tgtEl>
                                        <p:attrNameLst>
                                          <p:attrName>style.visibility</p:attrName>
                                        </p:attrNameLst>
                                      </p:cBhvr>
                                      <p:to>
                                        <p:strVal val="visible"/>
                                      </p:to>
                                    </p:set>
                                    <p:anim calcmode="lin" valueType="num">
                                      <p:cBhvr>
                                        <p:cTn id="39" dur="500" fill="hold"/>
                                        <p:tgtEl>
                                          <p:spTgt spid="10">
                                            <p:txEl>
                                              <p:pRg st="3" end="3"/>
                                            </p:txEl>
                                          </p:spTgt>
                                        </p:tgtEl>
                                        <p:attrNameLst>
                                          <p:attrName>ppt_w</p:attrName>
                                        </p:attrNameLst>
                                      </p:cBhvr>
                                      <p:tavLst>
                                        <p:tav tm="0">
                                          <p:val>
                                            <p:fltVal val="0"/>
                                          </p:val>
                                        </p:tav>
                                        <p:tav tm="100000">
                                          <p:val>
                                            <p:strVal val="#ppt_w"/>
                                          </p:val>
                                        </p:tav>
                                      </p:tavLst>
                                    </p:anim>
                                    <p:anim calcmode="lin" valueType="num">
                                      <p:cBhvr>
                                        <p:cTn id="40" dur="500" fill="hold"/>
                                        <p:tgtEl>
                                          <p:spTgt spid="10">
                                            <p:txEl>
                                              <p:pRg st="3" end="3"/>
                                            </p:txEl>
                                          </p:spTgt>
                                        </p:tgtEl>
                                        <p:attrNameLst>
                                          <p:attrName>ppt_h</p:attrName>
                                        </p:attrNameLst>
                                      </p:cBhvr>
                                      <p:tavLst>
                                        <p:tav tm="0">
                                          <p:val>
                                            <p:fltVal val="0"/>
                                          </p:val>
                                        </p:tav>
                                        <p:tav tm="100000">
                                          <p:val>
                                            <p:strVal val="#ppt_h"/>
                                          </p:val>
                                        </p:tav>
                                      </p:tavLst>
                                    </p:anim>
                                    <p:animEffect transition="in" filter="fade">
                                      <p:cBhvr>
                                        <p:cTn id="41" dur="500"/>
                                        <p:tgtEl>
                                          <p:spTgt spid="10">
                                            <p:txEl>
                                              <p:pRg st="3" end="3"/>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10">
                                            <p:txEl>
                                              <p:pRg st="4" end="4"/>
                                            </p:txEl>
                                          </p:spTgt>
                                        </p:tgtEl>
                                        <p:attrNameLst>
                                          <p:attrName>style.visibility</p:attrName>
                                        </p:attrNameLst>
                                      </p:cBhvr>
                                      <p:to>
                                        <p:strVal val="visible"/>
                                      </p:to>
                                    </p:set>
                                    <p:anim calcmode="lin" valueType="num">
                                      <p:cBhvr>
                                        <p:cTn id="46" dur="500" fill="hold"/>
                                        <p:tgtEl>
                                          <p:spTgt spid="10">
                                            <p:txEl>
                                              <p:pRg st="4" end="4"/>
                                            </p:txEl>
                                          </p:spTgt>
                                        </p:tgtEl>
                                        <p:attrNameLst>
                                          <p:attrName>ppt_w</p:attrName>
                                        </p:attrNameLst>
                                      </p:cBhvr>
                                      <p:tavLst>
                                        <p:tav tm="0">
                                          <p:val>
                                            <p:fltVal val="0"/>
                                          </p:val>
                                        </p:tav>
                                        <p:tav tm="100000">
                                          <p:val>
                                            <p:strVal val="#ppt_w"/>
                                          </p:val>
                                        </p:tav>
                                      </p:tavLst>
                                    </p:anim>
                                    <p:anim calcmode="lin" valueType="num">
                                      <p:cBhvr>
                                        <p:cTn id="47" dur="500" fill="hold"/>
                                        <p:tgtEl>
                                          <p:spTgt spid="10">
                                            <p:txEl>
                                              <p:pRg st="4" end="4"/>
                                            </p:txEl>
                                          </p:spTgt>
                                        </p:tgtEl>
                                        <p:attrNameLst>
                                          <p:attrName>ppt_h</p:attrName>
                                        </p:attrNameLst>
                                      </p:cBhvr>
                                      <p:tavLst>
                                        <p:tav tm="0">
                                          <p:val>
                                            <p:fltVal val="0"/>
                                          </p:val>
                                        </p:tav>
                                        <p:tav tm="100000">
                                          <p:val>
                                            <p:strVal val="#ppt_h"/>
                                          </p:val>
                                        </p:tav>
                                      </p:tavLst>
                                    </p:anim>
                                    <p:animEffect transition="in" filter="fade">
                                      <p:cBhvr>
                                        <p:cTn id="48"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extLst>
              <a:ext uri="{BEBA8EAE-BF5A-486C-A8C5-ECC9F3942E4B}">
                <a14:imgProps xmlns:a14="http://schemas.microsoft.com/office/drawing/2010/main">
                  <a14:imgLayer r:embed="rId2">
                    <a14:imgEffect>
                      <a14:artisticPhotocopy trans="30000" detail="2"/>
                    </a14:imgEffect>
                    <a14:imgEffect>
                      <a14:sharpenSoften amount="-25000"/>
                    </a14:imgEffect>
                  </a14:imgLayer>
                </a14:imgProps>
              </a:ext>
              <a:ext uri="{28A0092B-C50C-407E-A947-70E740481C1C}">
                <a14:useLocalDpi xmlns:a14="http://schemas.microsoft.com/office/drawing/2010/main" val="0"/>
              </a:ext>
            </a:extLst>
          </a:blip>
          <a:stretch>
            <a:fillRect/>
          </a:stretch>
        </p:blipFill>
        <p:spPr>
          <a:xfrm>
            <a:off x="0" y="-142762"/>
            <a:ext cx="12733422" cy="7000762"/>
          </a:xfrm>
          <a:prstGeom prst="rect">
            <a:avLst/>
          </a:prstGeom>
          <a:effectLst>
            <a:softEdge rad="635000"/>
          </a:effectLst>
        </p:spPr>
      </p:pic>
      <p:sp>
        <p:nvSpPr>
          <p:cNvPr id="3" name="Rectangle 2"/>
          <p:cNvSpPr/>
          <p:nvPr/>
        </p:nvSpPr>
        <p:spPr>
          <a:xfrm>
            <a:off x="1268459" y="276735"/>
            <a:ext cx="8547975" cy="923330"/>
          </a:xfrm>
          <a:prstGeom prst="rect">
            <a:avLst/>
          </a:prstGeom>
          <a:noFill/>
        </p:spPr>
        <p:txBody>
          <a:bodyPr anchor="ctr">
            <a:prstTxWarp prst="textPlain">
              <a:avLst/>
            </a:prstTxWarp>
            <a:spAutoFit/>
          </a:bodyPr>
          <a:lstStyle/>
          <a:p>
            <a:pPr algn="ctr">
              <a:defRPr/>
            </a:pPr>
            <a:r>
              <a:rPr lang="en-US" sz="5400" dirty="0">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5400" dirty="0" err="1">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আজকের</a:t>
            </a:r>
            <a:r>
              <a:rPr lang="en-US" sz="5400" dirty="0">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5400" dirty="0" err="1">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পাঠ</a:t>
            </a:r>
            <a:r>
              <a:rPr lang="en-US" sz="5400" dirty="0">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endParaRPr 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NikoshBAN" panose="02000000000000000000" pitchFamily="2" charset="0"/>
              <a:cs typeface="NikoshBAN" panose="02000000000000000000" pitchFamily="2" charset="0"/>
            </a:endParaRPr>
          </a:p>
        </p:txBody>
      </p:sp>
      <p:sp>
        <p:nvSpPr>
          <p:cNvPr id="10" name="Rectangle 9"/>
          <p:cNvSpPr/>
          <p:nvPr/>
        </p:nvSpPr>
        <p:spPr>
          <a:xfrm>
            <a:off x="1600200" y="3244334"/>
            <a:ext cx="9601200" cy="1568450"/>
          </a:xfrm>
          <a:prstGeom prst="rect">
            <a:avLst/>
          </a:prstGeom>
        </p:spPr>
        <p:txBody>
          <a:bodyPr wrap="square">
            <a:spAutoFit/>
          </a:bodyPr>
          <a:lstStyle/>
          <a:p>
            <a:pPr algn="just"/>
            <a:r>
              <a:rPr lang="en-US" sz="9600" b="1" dirty="0" err="1">
                <a:solidFill>
                  <a:srgbClr val="FF0000"/>
                </a:solidFill>
                <a:latin typeface="NikoshBAN" panose="02000000000000000000" pitchFamily="2" charset="0"/>
              </a:rPr>
              <a:t>আলো</a:t>
            </a:r>
            <a:endParaRPr lang="en-US" sz="9600" b="1" dirty="0">
              <a:solidFill>
                <a:srgbClr val="FF0000"/>
              </a:solidFill>
              <a:latin typeface="NikoshBAN" panose="02000000000000000000" pitchFamily="2" charset="0"/>
            </a:endParaRPr>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iterate type="lt">
                                    <p:tmPct val="0"/>
                                  </p:iterate>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4" presetClass="emph" presetSubtype="0" fill="hold" grpId="0" nodeType="clickEffect">
                                  <p:stCondLst>
                                    <p:cond delay="0"/>
                                  </p:stCondLst>
                                  <p:iterate type="lt">
                                    <p:tmPct val="10000"/>
                                  </p:iterate>
                                  <p:childTnLst>
                                    <p:animMotion origin="layout" path="M 2.70833E-6 1.11111E-6 L 2.70833E-6 -0.07222 " pathEditMode="relative" rAng="0" ptsTypes="AA">
                                      <p:cBhvr>
                                        <p:cTn id="12" dur="250" accel="50000" decel="50000" autoRev="1" fill="hold">
                                          <p:stCondLst>
                                            <p:cond delay="0"/>
                                          </p:stCondLst>
                                        </p:cTn>
                                        <p:tgtEl>
                                          <p:spTgt spid="3"/>
                                        </p:tgtEl>
                                        <p:attrNameLst>
                                          <p:attrName>ppt_x</p:attrName>
                                          <p:attrName>ppt_y</p:attrName>
                                        </p:attrNameLst>
                                      </p:cBhvr>
                                      <p:rCtr x="0" y="-3611"/>
                                    </p:animMotion>
                                    <p:animRot by="1500000">
                                      <p:cBhvr>
                                        <p:cTn id="13" dur="125" fill="hold">
                                          <p:stCondLst>
                                            <p:cond delay="0"/>
                                          </p:stCondLst>
                                        </p:cTn>
                                        <p:tgtEl>
                                          <p:spTgt spid="3"/>
                                        </p:tgtEl>
                                        <p:attrNameLst>
                                          <p:attrName>r</p:attrName>
                                        </p:attrNameLst>
                                      </p:cBhvr>
                                    </p:animRot>
                                    <p:animRot by="-1500000">
                                      <p:cBhvr>
                                        <p:cTn id="14" dur="125" fill="hold">
                                          <p:stCondLst>
                                            <p:cond delay="125"/>
                                          </p:stCondLst>
                                        </p:cTn>
                                        <p:tgtEl>
                                          <p:spTgt spid="3"/>
                                        </p:tgtEl>
                                        <p:attrNameLst>
                                          <p:attrName>r</p:attrName>
                                        </p:attrNameLst>
                                      </p:cBhvr>
                                    </p:animRot>
                                    <p:animRot by="-1500000">
                                      <p:cBhvr>
                                        <p:cTn id="15" dur="125" fill="hold">
                                          <p:stCondLst>
                                            <p:cond delay="250"/>
                                          </p:stCondLst>
                                        </p:cTn>
                                        <p:tgtEl>
                                          <p:spTgt spid="3"/>
                                        </p:tgtEl>
                                        <p:attrNameLst>
                                          <p:attrName>r</p:attrName>
                                        </p:attrNameLst>
                                      </p:cBhvr>
                                    </p:animRot>
                                    <p:animRot by="1500000">
                                      <p:cBhvr>
                                        <p:cTn id="16" dur="125" fill="hold">
                                          <p:stCondLst>
                                            <p:cond delay="375"/>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383068" cy="7000762"/>
          </a:xfrm>
          <a:prstGeom prst="rect">
            <a:avLst/>
          </a:prstGeom>
          <a:effectLst>
            <a:softEdge rad="635000"/>
          </a:effectLst>
        </p:spPr>
      </p:pic>
      <p:sp>
        <p:nvSpPr>
          <p:cNvPr id="6" name="Rectangle 5"/>
          <p:cNvSpPr/>
          <p:nvPr/>
        </p:nvSpPr>
        <p:spPr>
          <a:xfrm>
            <a:off x="3332747" y="1407695"/>
            <a:ext cx="6860508" cy="762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dirty="0" err="1">
                <a:latin typeface="NikoshBAN" panose="02000000000000000000" pitchFamily="2" charset="0"/>
                <a:cs typeface="NikoshBAN" panose="02000000000000000000" pitchFamily="2" charset="0"/>
              </a:rPr>
              <a:t>আলোর</a:t>
            </a:r>
            <a:r>
              <a:rPr lang="en-US" dirty="0">
                <a:latin typeface="NikoshBAN" panose="02000000000000000000" pitchFamily="2" charset="0"/>
                <a:cs typeface="NikoshBAN" panose="02000000000000000000" pitchFamily="2" charset="0"/>
              </a:rPr>
              <a:t> </a:t>
            </a:r>
            <a:r>
              <a:rPr lang="en-US" dirty="0" err="1">
                <a:latin typeface="NikoshBAN" panose="02000000000000000000" pitchFamily="2" charset="0"/>
                <a:cs typeface="NikoshBAN" panose="02000000000000000000" pitchFamily="2" charset="0"/>
              </a:rPr>
              <a:t>প্রতিসরণ</a:t>
            </a:r>
            <a:r>
              <a:rPr lang="en-US" dirty="0">
                <a:latin typeface="NikoshBAN" panose="02000000000000000000" pitchFamily="2" charset="0"/>
                <a:cs typeface="NikoshBAN" panose="02000000000000000000" pitchFamily="2" charset="0"/>
              </a:rPr>
              <a:t> </a:t>
            </a:r>
            <a:r>
              <a:rPr lang="en-US" dirty="0" err="1">
                <a:latin typeface="NikoshBAN" panose="02000000000000000000" pitchFamily="2" charset="0"/>
                <a:cs typeface="NikoshBAN" panose="02000000000000000000" pitchFamily="2" charset="0"/>
              </a:rPr>
              <a:t>কাকে</a:t>
            </a:r>
            <a:r>
              <a:rPr lang="en-US" dirty="0">
                <a:latin typeface="NikoshBAN" panose="02000000000000000000" pitchFamily="2" charset="0"/>
                <a:cs typeface="NikoshBAN" panose="02000000000000000000" pitchFamily="2" charset="0"/>
              </a:rPr>
              <a:t> </a:t>
            </a:r>
            <a:r>
              <a:rPr lang="en-US" dirty="0" err="1">
                <a:latin typeface="NikoshBAN" panose="02000000000000000000" pitchFamily="2" charset="0"/>
                <a:cs typeface="NikoshBAN" panose="02000000000000000000" pitchFamily="2" charset="0"/>
              </a:rPr>
              <a:t>বলে</a:t>
            </a:r>
            <a:r>
              <a:rPr lang="en-US" dirty="0">
                <a:latin typeface="NikoshBAN" panose="02000000000000000000" pitchFamily="2" charset="0"/>
                <a:cs typeface="NikoshBAN" panose="02000000000000000000" pitchFamily="2" charset="0"/>
              </a:rPr>
              <a:t> </a:t>
            </a:r>
            <a:r>
              <a:rPr lang="en-US" dirty="0" err="1">
                <a:latin typeface="NikoshBAN" panose="02000000000000000000" pitchFamily="2" charset="0"/>
                <a:cs typeface="NikoshBAN" panose="02000000000000000000" pitchFamily="2" charset="0"/>
              </a:rPr>
              <a:t>বলতে</a:t>
            </a:r>
            <a:r>
              <a:rPr lang="en-US" dirty="0">
                <a:latin typeface="NikoshBAN" panose="02000000000000000000" pitchFamily="2" charset="0"/>
                <a:cs typeface="NikoshBAN" panose="02000000000000000000" pitchFamily="2" charset="0"/>
              </a:rPr>
              <a:t> </a:t>
            </a:r>
            <a:r>
              <a:rPr lang="en-US" dirty="0" err="1">
                <a:latin typeface="NikoshBAN" panose="02000000000000000000" pitchFamily="2" charset="0"/>
                <a:cs typeface="NikoshBAN" panose="02000000000000000000" pitchFamily="2" charset="0"/>
              </a:rPr>
              <a:t>পারবে</a:t>
            </a:r>
            <a:r>
              <a:rPr lang="en-US" dirty="0">
                <a:latin typeface="NikoshBAN" panose="02000000000000000000" pitchFamily="2" charset="0"/>
                <a:cs typeface="NikoshBAN" panose="02000000000000000000" pitchFamily="2" charset="0"/>
              </a:rPr>
              <a:t> ?</a:t>
            </a:r>
            <a:endParaRPr lang="en-US" dirty="0">
              <a:latin typeface="NikoshBAN" panose="02000000000000000000" pitchFamily="2" charset="0"/>
              <a:cs typeface="NikoshBAN" panose="02000000000000000000" pitchFamily="2" charset="0"/>
            </a:endParaRPr>
          </a:p>
        </p:txBody>
      </p:sp>
      <p:sp>
        <p:nvSpPr>
          <p:cNvPr id="7" name="Rectangle 6"/>
          <p:cNvSpPr/>
          <p:nvPr/>
        </p:nvSpPr>
        <p:spPr>
          <a:xfrm>
            <a:off x="3392905" y="2444917"/>
            <a:ext cx="6768766" cy="762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dirty="0" err="1">
                <a:latin typeface="NikoshBAN" panose="02000000000000000000" pitchFamily="2" charset="0"/>
                <a:cs typeface="NikoshBAN" panose="02000000000000000000" pitchFamily="2" charset="0"/>
              </a:rPr>
              <a:t>প্রতিসরণ</a:t>
            </a:r>
            <a:r>
              <a:rPr lang="en-US" dirty="0">
                <a:latin typeface="NikoshBAN" panose="02000000000000000000" pitchFamily="2" charset="0"/>
                <a:cs typeface="NikoshBAN" panose="02000000000000000000" pitchFamily="2" charset="0"/>
              </a:rPr>
              <a:t> </a:t>
            </a:r>
            <a:r>
              <a:rPr lang="en-US" dirty="0" err="1">
                <a:latin typeface="NikoshBAN" panose="02000000000000000000" pitchFamily="2" charset="0"/>
                <a:cs typeface="NikoshBAN" panose="02000000000000000000" pitchFamily="2" charset="0"/>
              </a:rPr>
              <a:t>এর</a:t>
            </a:r>
            <a:r>
              <a:rPr lang="en-US" dirty="0">
                <a:latin typeface="NikoshBAN" panose="02000000000000000000" pitchFamily="2" charset="0"/>
                <a:cs typeface="NikoshBAN" panose="02000000000000000000" pitchFamily="2" charset="0"/>
              </a:rPr>
              <a:t> </a:t>
            </a:r>
            <a:r>
              <a:rPr lang="en-US" dirty="0" err="1">
                <a:latin typeface="NikoshBAN" panose="02000000000000000000" pitchFamily="2" charset="0"/>
                <a:cs typeface="NikoshBAN" panose="02000000000000000000" pitchFamily="2" charset="0"/>
              </a:rPr>
              <a:t>ঘটনাগুলো</a:t>
            </a:r>
            <a:r>
              <a:rPr lang="en-US" dirty="0">
                <a:latin typeface="NikoshBAN" panose="02000000000000000000" pitchFamily="2" charset="0"/>
                <a:cs typeface="NikoshBAN" panose="02000000000000000000" pitchFamily="2" charset="0"/>
              </a:rPr>
              <a:t> </a:t>
            </a:r>
            <a:r>
              <a:rPr lang="en-US" dirty="0" err="1">
                <a:latin typeface="NikoshBAN" panose="02000000000000000000" pitchFamily="2" charset="0"/>
                <a:cs typeface="NikoshBAN" panose="02000000000000000000" pitchFamily="2" charset="0"/>
              </a:rPr>
              <a:t>চিত্র</a:t>
            </a:r>
            <a:r>
              <a:rPr lang="en-US" dirty="0">
                <a:latin typeface="NikoshBAN" panose="02000000000000000000" pitchFamily="2" charset="0"/>
                <a:cs typeface="NikoshBAN" panose="02000000000000000000" pitchFamily="2" charset="0"/>
              </a:rPr>
              <a:t> </a:t>
            </a:r>
            <a:r>
              <a:rPr lang="en-US" dirty="0" err="1">
                <a:latin typeface="NikoshBAN" panose="02000000000000000000" pitchFamily="2" charset="0"/>
                <a:cs typeface="NikoshBAN" panose="02000000000000000000" pitchFamily="2" charset="0"/>
              </a:rPr>
              <a:t>অংকন</a:t>
            </a:r>
            <a:r>
              <a:rPr lang="en-US" dirty="0">
                <a:latin typeface="NikoshBAN" panose="02000000000000000000" pitchFamily="2" charset="0"/>
                <a:cs typeface="NikoshBAN" panose="02000000000000000000" pitchFamily="2" charset="0"/>
              </a:rPr>
              <a:t> </a:t>
            </a:r>
            <a:r>
              <a:rPr lang="en-US" dirty="0" err="1">
                <a:latin typeface="NikoshBAN" panose="02000000000000000000" pitchFamily="2" charset="0"/>
                <a:cs typeface="NikoshBAN" panose="02000000000000000000" pitchFamily="2" charset="0"/>
              </a:rPr>
              <a:t>করে</a:t>
            </a:r>
            <a:r>
              <a:rPr lang="en-US" dirty="0">
                <a:latin typeface="NikoshBAN" panose="02000000000000000000" pitchFamily="2" charset="0"/>
                <a:cs typeface="NikoshBAN" panose="02000000000000000000" pitchFamily="2" charset="0"/>
              </a:rPr>
              <a:t> </a:t>
            </a:r>
            <a:r>
              <a:rPr lang="en-US" dirty="0" err="1">
                <a:latin typeface="NikoshBAN" panose="02000000000000000000" pitchFamily="2" charset="0"/>
                <a:cs typeface="NikoshBAN" panose="02000000000000000000" pitchFamily="2" charset="0"/>
              </a:rPr>
              <a:t>ব্যাখ্যা</a:t>
            </a:r>
            <a:r>
              <a:rPr lang="en-US" dirty="0">
                <a:latin typeface="NikoshBAN" panose="02000000000000000000" pitchFamily="2" charset="0"/>
                <a:cs typeface="NikoshBAN" panose="02000000000000000000" pitchFamily="2" charset="0"/>
              </a:rPr>
              <a:t> </a:t>
            </a:r>
            <a:r>
              <a:rPr lang="en-US" dirty="0" err="1">
                <a:latin typeface="NikoshBAN" panose="02000000000000000000" pitchFamily="2" charset="0"/>
                <a:cs typeface="NikoshBAN" panose="02000000000000000000" pitchFamily="2" charset="0"/>
              </a:rPr>
              <a:t>করতে</a:t>
            </a:r>
            <a:r>
              <a:rPr lang="en-US" dirty="0">
                <a:latin typeface="NikoshBAN" panose="02000000000000000000" pitchFamily="2" charset="0"/>
                <a:cs typeface="NikoshBAN" panose="02000000000000000000" pitchFamily="2" charset="0"/>
              </a:rPr>
              <a:t> </a:t>
            </a:r>
            <a:r>
              <a:rPr lang="en-US" dirty="0" err="1">
                <a:latin typeface="NikoshBAN" panose="02000000000000000000" pitchFamily="2" charset="0"/>
                <a:cs typeface="NikoshBAN" panose="02000000000000000000" pitchFamily="2" charset="0"/>
              </a:rPr>
              <a:t>পারবে</a:t>
            </a:r>
            <a:endParaRPr lang="en-US" dirty="0">
              <a:latin typeface="NikoshBAN" panose="02000000000000000000" pitchFamily="2" charset="0"/>
              <a:cs typeface="NikoshBAN" panose="02000000000000000000" pitchFamily="2" charset="0"/>
            </a:endParaRPr>
          </a:p>
        </p:txBody>
      </p:sp>
      <p:sp>
        <p:nvSpPr>
          <p:cNvPr id="8" name="Rectangle 7"/>
          <p:cNvSpPr/>
          <p:nvPr/>
        </p:nvSpPr>
        <p:spPr>
          <a:xfrm>
            <a:off x="3392905" y="3633536"/>
            <a:ext cx="6797841" cy="709863"/>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dirty="0" err="1">
                <a:latin typeface="NikoshBAN" panose="02000000000000000000" pitchFamily="2" charset="0"/>
                <a:cs typeface="NikoshBAN" panose="02000000000000000000" pitchFamily="2" charset="0"/>
              </a:rPr>
              <a:t>পূর্ণ</a:t>
            </a:r>
            <a:r>
              <a:rPr lang="en-US" dirty="0">
                <a:latin typeface="NikoshBAN" panose="02000000000000000000" pitchFamily="2" charset="0"/>
                <a:cs typeface="NikoshBAN" panose="02000000000000000000" pitchFamily="2" charset="0"/>
              </a:rPr>
              <a:t> </a:t>
            </a:r>
            <a:r>
              <a:rPr lang="en-US" dirty="0" err="1">
                <a:latin typeface="NikoshBAN" panose="02000000000000000000" pitchFamily="2" charset="0"/>
                <a:cs typeface="NikoshBAN" panose="02000000000000000000" pitchFamily="2" charset="0"/>
              </a:rPr>
              <a:t>অভ্যন্তরীণ</a:t>
            </a:r>
            <a:r>
              <a:rPr lang="en-US" dirty="0">
                <a:latin typeface="NikoshBAN" panose="02000000000000000000" pitchFamily="2" charset="0"/>
                <a:cs typeface="NikoshBAN" panose="02000000000000000000" pitchFamily="2" charset="0"/>
              </a:rPr>
              <a:t> </a:t>
            </a:r>
            <a:r>
              <a:rPr lang="en-US" dirty="0" err="1">
                <a:latin typeface="NikoshBAN" panose="02000000000000000000" pitchFamily="2" charset="0"/>
                <a:cs typeface="NikoshBAN" panose="02000000000000000000" pitchFamily="2" charset="0"/>
              </a:rPr>
              <a:t>প্রতিফলন</a:t>
            </a:r>
            <a:r>
              <a:rPr lang="en-US" dirty="0">
                <a:latin typeface="NikoshBAN" panose="02000000000000000000" pitchFamily="2" charset="0"/>
                <a:cs typeface="NikoshBAN" panose="02000000000000000000" pitchFamily="2" charset="0"/>
              </a:rPr>
              <a:t> </a:t>
            </a:r>
            <a:r>
              <a:rPr lang="en-US" dirty="0" err="1">
                <a:latin typeface="NikoshBAN" panose="02000000000000000000" pitchFamily="2" charset="0"/>
                <a:cs typeface="NikoshBAN" panose="02000000000000000000" pitchFamily="2" charset="0"/>
              </a:rPr>
              <a:t>ব্যাখ্যা</a:t>
            </a:r>
            <a:r>
              <a:rPr lang="en-US" dirty="0">
                <a:latin typeface="NikoshBAN" panose="02000000000000000000" pitchFamily="2" charset="0"/>
                <a:cs typeface="NikoshBAN" panose="02000000000000000000" pitchFamily="2" charset="0"/>
              </a:rPr>
              <a:t> </a:t>
            </a:r>
            <a:r>
              <a:rPr lang="en-US" dirty="0" err="1">
                <a:latin typeface="NikoshBAN" panose="02000000000000000000" pitchFamily="2" charset="0"/>
                <a:cs typeface="NikoshBAN" panose="02000000000000000000" pitchFamily="2" charset="0"/>
              </a:rPr>
              <a:t>করতে</a:t>
            </a:r>
            <a:r>
              <a:rPr lang="en-US" dirty="0">
                <a:latin typeface="NikoshBAN" panose="02000000000000000000" pitchFamily="2" charset="0"/>
                <a:cs typeface="NikoshBAN" panose="02000000000000000000" pitchFamily="2" charset="0"/>
              </a:rPr>
              <a:t> </a:t>
            </a:r>
            <a:r>
              <a:rPr lang="en-US" dirty="0" err="1">
                <a:latin typeface="NikoshBAN" panose="02000000000000000000" pitchFamily="2" charset="0"/>
                <a:cs typeface="NikoshBAN" panose="02000000000000000000" pitchFamily="2" charset="0"/>
              </a:rPr>
              <a:t>পারবে</a:t>
            </a:r>
            <a:endParaRPr lang="en-US" dirty="0">
              <a:latin typeface="NikoshBAN" panose="02000000000000000000" pitchFamily="2" charset="0"/>
              <a:cs typeface="NikoshBAN" panose="02000000000000000000" pitchFamily="2" charset="0"/>
            </a:endParaRPr>
          </a:p>
        </p:txBody>
      </p:sp>
      <p:sp>
        <p:nvSpPr>
          <p:cNvPr id="9" name="Rectangle 8"/>
          <p:cNvSpPr/>
          <p:nvPr/>
        </p:nvSpPr>
        <p:spPr>
          <a:xfrm>
            <a:off x="3344779" y="4728411"/>
            <a:ext cx="6797841" cy="81814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dirty="0" err="1">
                <a:latin typeface="NikoshBAN" panose="02000000000000000000" pitchFamily="2" charset="0"/>
                <a:cs typeface="NikoshBAN" panose="02000000000000000000" pitchFamily="2" charset="0"/>
              </a:rPr>
              <a:t>ম্যাগনিফাইং</a:t>
            </a:r>
            <a:r>
              <a:rPr lang="en-US" dirty="0">
                <a:latin typeface="NikoshBAN" panose="02000000000000000000" pitchFamily="2" charset="0"/>
                <a:cs typeface="NikoshBAN" panose="02000000000000000000" pitchFamily="2" charset="0"/>
              </a:rPr>
              <a:t> </a:t>
            </a:r>
            <a:r>
              <a:rPr lang="en-US" dirty="0" err="1">
                <a:latin typeface="NikoshBAN" panose="02000000000000000000" pitchFamily="2" charset="0"/>
                <a:cs typeface="NikoshBAN" panose="02000000000000000000" pitchFamily="2" charset="0"/>
              </a:rPr>
              <a:t>গ্লাস</a:t>
            </a:r>
            <a:r>
              <a:rPr lang="en-US" dirty="0">
                <a:latin typeface="NikoshBAN" panose="02000000000000000000" pitchFamily="2" charset="0"/>
                <a:cs typeface="NikoshBAN" panose="02000000000000000000" pitchFamily="2" charset="0"/>
              </a:rPr>
              <a:t> , </a:t>
            </a:r>
            <a:r>
              <a:rPr lang="en-US" dirty="0" err="1">
                <a:latin typeface="NikoshBAN" panose="02000000000000000000" pitchFamily="2" charset="0"/>
                <a:cs typeface="NikoshBAN" panose="02000000000000000000" pitchFamily="2" charset="0"/>
              </a:rPr>
              <a:t>চশমার</a:t>
            </a:r>
            <a:r>
              <a:rPr lang="en-US" dirty="0">
                <a:latin typeface="NikoshBAN" panose="02000000000000000000" pitchFamily="2" charset="0"/>
                <a:cs typeface="NikoshBAN" panose="02000000000000000000" pitchFamily="2" charset="0"/>
              </a:rPr>
              <a:t> ও </a:t>
            </a:r>
            <a:r>
              <a:rPr lang="en-US" dirty="0" err="1">
                <a:latin typeface="NikoshBAN" panose="02000000000000000000" pitchFamily="2" charset="0"/>
                <a:cs typeface="NikoshBAN" panose="02000000000000000000" pitchFamily="2" charset="0"/>
              </a:rPr>
              <a:t>অপটিক্যাল</a:t>
            </a:r>
            <a:r>
              <a:rPr lang="en-US" dirty="0">
                <a:latin typeface="NikoshBAN" panose="02000000000000000000" pitchFamily="2" charset="0"/>
                <a:cs typeface="NikoshBAN" panose="02000000000000000000" pitchFamily="2" charset="0"/>
              </a:rPr>
              <a:t> </a:t>
            </a:r>
            <a:r>
              <a:rPr lang="en-US" dirty="0" err="1">
                <a:latin typeface="NikoshBAN" panose="02000000000000000000" pitchFamily="2" charset="0"/>
                <a:cs typeface="NikoshBAN" panose="02000000000000000000" pitchFamily="2" charset="0"/>
              </a:rPr>
              <a:t>ফাইবার</a:t>
            </a:r>
            <a:r>
              <a:rPr lang="en-US" dirty="0">
                <a:latin typeface="NikoshBAN" panose="02000000000000000000" pitchFamily="2" charset="0"/>
                <a:cs typeface="NikoshBAN" panose="02000000000000000000" pitchFamily="2" charset="0"/>
              </a:rPr>
              <a:t> </a:t>
            </a:r>
            <a:r>
              <a:rPr lang="en-US" dirty="0" err="1">
                <a:latin typeface="NikoshBAN" panose="02000000000000000000" pitchFamily="2" charset="0"/>
                <a:cs typeface="NikoshBAN" panose="02000000000000000000" pitchFamily="2" charset="0"/>
              </a:rPr>
              <a:t>এর</a:t>
            </a:r>
            <a:r>
              <a:rPr lang="en-US" dirty="0">
                <a:latin typeface="NikoshBAN" panose="02000000000000000000" pitchFamily="2" charset="0"/>
                <a:cs typeface="NikoshBAN" panose="02000000000000000000" pitchFamily="2" charset="0"/>
              </a:rPr>
              <a:t> </a:t>
            </a:r>
            <a:r>
              <a:rPr lang="en-US" dirty="0" err="1">
                <a:latin typeface="NikoshBAN" panose="02000000000000000000" pitchFamily="2" charset="0"/>
                <a:cs typeface="NikoshBAN" panose="02000000000000000000" pitchFamily="2" charset="0"/>
              </a:rPr>
              <a:t>কাজ</a:t>
            </a:r>
            <a:r>
              <a:rPr lang="en-US" dirty="0">
                <a:latin typeface="NikoshBAN" panose="02000000000000000000" pitchFamily="2" charset="0"/>
                <a:cs typeface="NikoshBAN" panose="02000000000000000000" pitchFamily="2" charset="0"/>
              </a:rPr>
              <a:t>   </a:t>
            </a:r>
            <a:r>
              <a:rPr lang="en-US" dirty="0" err="1">
                <a:latin typeface="NikoshBAN" panose="02000000000000000000" pitchFamily="2" charset="0"/>
                <a:cs typeface="NikoshBAN" panose="02000000000000000000" pitchFamily="2" charset="0"/>
              </a:rPr>
              <a:t>ব্যাখ্যা</a:t>
            </a:r>
            <a:r>
              <a:rPr lang="en-US" dirty="0">
                <a:latin typeface="NikoshBAN" panose="02000000000000000000" pitchFamily="2" charset="0"/>
                <a:cs typeface="NikoshBAN" panose="02000000000000000000" pitchFamily="2" charset="0"/>
              </a:rPr>
              <a:t> </a:t>
            </a:r>
            <a:r>
              <a:rPr lang="en-US" dirty="0" err="1">
                <a:latin typeface="NikoshBAN" panose="02000000000000000000" pitchFamily="2" charset="0"/>
                <a:cs typeface="NikoshBAN" panose="02000000000000000000" pitchFamily="2" charset="0"/>
              </a:rPr>
              <a:t>করতে</a:t>
            </a:r>
            <a:r>
              <a:rPr lang="en-US" dirty="0">
                <a:latin typeface="NikoshBAN" panose="02000000000000000000" pitchFamily="2" charset="0"/>
                <a:cs typeface="NikoshBAN" panose="02000000000000000000" pitchFamily="2" charset="0"/>
              </a:rPr>
              <a:t> </a:t>
            </a:r>
            <a:r>
              <a:rPr lang="en-US" dirty="0" err="1">
                <a:latin typeface="NikoshBAN" panose="02000000000000000000" pitchFamily="2" charset="0"/>
                <a:cs typeface="NikoshBAN" panose="02000000000000000000" pitchFamily="2" charset="0"/>
              </a:rPr>
              <a:t>পারবে</a:t>
            </a:r>
            <a:endParaRPr lang="en-US" dirty="0">
              <a:latin typeface="NikoshBAN" panose="02000000000000000000" pitchFamily="2" charset="0"/>
              <a:cs typeface="NikoshBAN" panose="02000000000000000000" pitchFamily="2" charset="0"/>
            </a:endParaRPr>
          </a:p>
        </p:txBody>
      </p:sp>
      <p:sp>
        <p:nvSpPr>
          <p:cNvPr id="10" name="Rectangle 9"/>
          <p:cNvSpPr/>
          <p:nvPr/>
        </p:nvSpPr>
        <p:spPr>
          <a:xfrm>
            <a:off x="228600" y="381000"/>
            <a:ext cx="914400" cy="55626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wordArtVert" wrap="square" lIns="91440" tIns="45720" rIns="91440" bIns="45720" numCol="1" spcCol="0" rtlCol="0" fromWordArt="0" anchor="ctr" anchorCtr="0" forceAA="0" compatLnSpc="1">
            <a:noAutofit/>
          </a:bodyPr>
          <a:lstStyle/>
          <a:p>
            <a:pPr algn="ctr"/>
            <a:r>
              <a:rPr lang="en-US" sz="7200" dirty="0" err="1"/>
              <a:t>শিখণফল</a:t>
            </a:r>
            <a:endParaRPr lang="en-US" sz="7200" dirty="0"/>
          </a:p>
        </p:txBody>
      </p:sp>
      <p:sp>
        <p:nvSpPr>
          <p:cNvPr id="11" name="Right Arrow 10"/>
          <p:cNvSpPr/>
          <p:nvPr/>
        </p:nvSpPr>
        <p:spPr>
          <a:xfrm>
            <a:off x="1275347" y="4828674"/>
            <a:ext cx="1840833" cy="6858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p>
        </p:txBody>
      </p:sp>
      <p:sp>
        <p:nvSpPr>
          <p:cNvPr id="12" name="Right Arrow 11"/>
          <p:cNvSpPr/>
          <p:nvPr/>
        </p:nvSpPr>
        <p:spPr>
          <a:xfrm>
            <a:off x="1347536" y="3745832"/>
            <a:ext cx="1852863" cy="6858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p>
        </p:txBody>
      </p:sp>
      <p:sp>
        <p:nvSpPr>
          <p:cNvPr id="13" name="Right Arrow 12"/>
          <p:cNvSpPr/>
          <p:nvPr/>
        </p:nvSpPr>
        <p:spPr>
          <a:xfrm>
            <a:off x="1311442" y="2578769"/>
            <a:ext cx="1949115" cy="6858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p>
        </p:txBody>
      </p:sp>
      <p:sp>
        <p:nvSpPr>
          <p:cNvPr id="14" name="Right Arrow 13"/>
          <p:cNvSpPr/>
          <p:nvPr/>
        </p:nvSpPr>
        <p:spPr>
          <a:xfrm>
            <a:off x="1359568" y="1544052"/>
            <a:ext cx="1792705" cy="6858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335505" y="120316"/>
            <a:ext cx="9565106" cy="9023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b="1" dirty="0">
              <a:ln w="11430"/>
              <a:solidFill>
                <a:schemeClr val="accent4">
                  <a:lumMod val="10000"/>
                </a:schemeClr>
              </a:solidFill>
              <a:effectLst>
                <a:outerShdw blurRad="80000" dist="40000" dir="5040000" algn="tl">
                  <a:srgbClr val="000000">
                    <a:alpha val="30000"/>
                  </a:srgbClr>
                </a:outerShdw>
              </a:effectLst>
              <a:latin typeface="NikoshBAN" panose="02000000000000000000" pitchFamily="2" charset="0"/>
              <a:cs typeface="NikoshBAN" panose="02000000000000000000" pitchFamily="2" charset="0"/>
            </a:endParaRPr>
          </a:p>
          <a:p>
            <a:pPr algn="ctr"/>
            <a:r>
              <a:rPr lang="en-US" sz="6000" b="1" dirty="0" err="1">
                <a:ln w="50800"/>
                <a:solidFill>
                  <a:srgbClr val="FF0000"/>
                </a:solidFill>
                <a:latin typeface="NikoshBAN" panose="02000000000000000000" pitchFamily="2" charset="0"/>
                <a:cs typeface="NikoshBAN" panose="02000000000000000000" pitchFamily="2" charset="0"/>
              </a:rPr>
              <a:t>আলো</a:t>
            </a:r>
            <a:r>
              <a:rPr lang="en-US" sz="6000" b="1" dirty="0">
                <a:ln w="50800"/>
                <a:solidFill>
                  <a:srgbClr val="FF0000"/>
                </a:solidFill>
                <a:latin typeface="NikoshBAN" panose="02000000000000000000" pitchFamily="2" charset="0"/>
                <a:cs typeface="NikoshBAN" panose="02000000000000000000" pitchFamily="2" charset="0"/>
              </a:rPr>
              <a:t> </a:t>
            </a:r>
            <a:endParaRPr lang="en-US" sz="6000" b="1" dirty="0">
              <a:ln w="50800"/>
              <a:solidFill>
                <a:srgbClr val="FF0000"/>
              </a:solidFill>
              <a:latin typeface="NikoshBAN" panose="02000000000000000000" pitchFamily="2" charset="0"/>
              <a:cs typeface="NikoshBAN" panose="02000000000000000000" pitchFamily="2" charset="0"/>
            </a:endParaRPr>
          </a:p>
          <a:p>
            <a:pPr algn="ctr"/>
            <a:endParaRPr lang="en-US" sz="6000" dirty="0"/>
          </a:p>
        </p:txBody>
      </p:sp>
      <p:pic>
        <p:nvPicPr>
          <p:cNvPr id="10"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046496" y="1164065"/>
            <a:ext cx="3505200" cy="2529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5189" y="3729790"/>
            <a:ext cx="4078705" cy="2466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6588" y="1037222"/>
            <a:ext cx="4201528" cy="2632409"/>
          </a:xfrm>
          <a:prstGeom prst="rect">
            <a:avLst/>
          </a:prstGeom>
        </p:spPr>
      </p:pic>
      <p:pic>
        <p:nvPicPr>
          <p:cNvPr id="1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57210" y="3806025"/>
            <a:ext cx="4664242" cy="2654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fractur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30"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96252" y="264695"/>
            <a:ext cx="12045950" cy="668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loud Callout 6"/>
          <p:cNvSpPr/>
          <p:nvPr/>
        </p:nvSpPr>
        <p:spPr>
          <a:xfrm>
            <a:off x="1371600" y="94376"/>
            <a:ext cx="2514600" cy="1371600"/>
          </a:xfrm>
          <a:prstGeom prst="cloudCallo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s-IN" dirty="0"/>
              <a:t>আলোর প্রতিসরণ </a:t>
            </a:r>
            <a:endParaRPr lang="en-US" dirty="0"/>
          </a:p>
        </p:txBody>
      </p:sp>
      <p:sp>
        <p:nvSpPr>
          <p:cNvPr id="8" name="Oval 7"/>
          <p:cNvSpPr/>
          <p:nvPr/>
        </p:nvSpPr>
        <p:spPr>
          <a:xfrm>
            <a:off x="76200" y="1676400"/>
            <a:ext cx="5181600" cy="32004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s-IN" dirty="0">
                <a:latin typeface="NikoshBAN" panose="02000000000000000000" pitchFamily="2" charset="0"/>
                <a:cs typeface="NikoshBAN" panose="02000000000000000000" pitchFamily="2" charset="0"/>
              </a:rPr>
              <a:t>আলোকরশ্মি যখন এক স্বচ্ছ মাধ্যম থেকে অন্য স্বচ্ছ মাধ্যমে তির্যকভাবে প্রবেশ করে, তখন মাধ্যম পরিবর্তনের ফলে আলোর দিক পরিবর্তন হওয়া বা বেঁকে যাওয়ার ঘটনা</a:t>
            </a:r>
            <a:r>
              <a:rPr lang="en-US" dirty="0" err="1">
                <a:latin typeface="NikoshBAN" panose="02000000000000000000" pitchFamily="2" charset="0"/>
                <a:cs typeface="NikoshBAN" panose="02000000000000000000" pitchFamily="2" charset="0"/>
              </a:rPr>
              <a:t>কে</a:t>
            </a:r>
            <a:r>
              <a:rPr lang="en-US" dirty="0">
                <a:latin typeface="NikoshBAN" panose="02000000000000000000" pitchFamily="2" charset="0"/>
                <a:cs typeface="NikoshBAN" panose="02000000000000000000" pitchFamily="2" charset="0"/>
              </a:rPr>
              <a:t> </a:t>
            </a:r>
            <a:r>
              <a:rPr lang="as-IN" dirty="0">
                <a:latin typeface="NikoshBAN" panose="02000000000000000000" pitchFamily="2" charset="0"/>
                <a:cs typeface="NikoshBAN" panose="02000000000000000000" pitchFamily="2" charset="0"/>
              </a:rPr>
              <a:t>আলোর প্রতিসরণ </a:t>
            </a:r>
            <a:r>
              <a:rPr lang="en-US" dirty="0" err="1">
                <a:latin typeface="NikoshBAN" panose="02000000000000000000" pitchFamily="2" charset="0"/>
                <a:cs typeface="NikoshBAN" panose="02000000000000000000" pitchFamily="2" charset="0"/>
              </a:rPr>
              <a:t>বলে</a:t>
            </a:r>
            <a:endParaRPr lang="en-US" dirty="0">
              <a:latin typeface="NikoshBAN" panose="02000000000000000000" pitchFamily="2" charset="0"/>
              <a:cs typeface="NikoshBAN" panose="02000000000000000000" pitchFamily="2" charset="0"/>
            </a:endParaRPr>
          </a:p>
        </p:txBody>
      </p:sp>
      <p:sp>
        <p:nvSpPr>
          <p:cNvPr id="9" name="Oval Callout 8"/>
          <p:cNvSpPr/>
          <p:nvPr/>
        </p:nvSpPr>
        <p:spPr>
          <a:xfrm>
            <a:off x="7010400" y="0"/>
            <a:ext cx="1426128" cy="990600"/>
          </a:xfrm>
          <a:prstGeom prst="wedgeEllipseCallou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latin typeface="NikoshBAN" panose="02000000000000000000" pitchFamily="2" charset="0"/>
                <a:cs typeface="NikoshBAN" panose="02000000000000000000" pitchFamily="2" charset="0"/>
              </a:rPr>
              <a:t>চিত্র</a:t>
            </a:r>
            <a:r>
              <a:rPr lang="en-US" dirty="0">
                <a:latin typeface="NikoshBAN" panose="02000000000000000000" pitchFamily="2" charset="0"/>
                <a:cs typeface="NikoshBAN" panose="02000000000000000000" pitchFamily="2" charset="0"/>
              </a:rPr>
              <a:t> </a:t>
            </a:r>
            <a:r>
              <a:rPr lang="en-US" dirty="0"/>
              <a:t>১</a:t>
            </a:r>
            <a:endParaRPr lang="en-US" dirty="0"/>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1066800"/>
            <a:ext cx="2276475" cy="200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Oval Callout 11"/>
          <p:cNvSpPr/>
          <p:nvPr/>
        </p:nvSpPr>
        <p:spPr>
          <a:xfrm>
            <a:off x="6902173" y="3200400"/>
            <a:ext cx="1426128" cy="990600"/>
          </a:xfrm>
          <a:prstGeom prst="wedgeEllipseCallou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চিত্র</a:t>
            </a:r>
            <a:r>
              <a:rPr lang="en-US" dirty="0"/>
              <a:t> ২</a:t>
            </a:r>
            <a:endParaRPr lang="en-US" dirty="0"/>
          </a:p>
        </p:txBody>
      </p:sp>
      <p:pic>
        <p:nvPicPr>
          <p:cNvPr id="13" name="Picture 3" descr="C:\Users\DOEL\Desktop\p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4267200"/>
            <a:ext cx="2257425" cy="20288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DOEL\Desktop\p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4419600"/>
            <a:ext cx="2257425" cy="20288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crush"/>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extLst>
              <a:ext uri="{BEBA8EAE-BF5A-486C-A8C5-ECC9F3942E4B}">
                <a14:imgProps xmlns:a14="http://schemas.microsoft.com/office/drawing/2010/main">
                  <a14:imgLayer r:embed="rId2">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5534" y="0"/>
            <a:ext cx="12383068" cy="7000762"/>
          </a:xfrm>
          <a:prstGeom prst="rect">
            <a:avLst/>
          </a:prstGeom>
          <a:effectLst>
            <a:softEdge rad="635000"/>
          </a:effectLst>
        </p:spPr>
      </p:pic>
      <p:sp>
        <p:nvSpPr>
          <p:cNvPr id="8" name="Rectangle 7"/>
          <p:cNvSpPr/>
          <p:nvPr/>
        </p:nvSpPr>
        <p:spPr>
          <a:xfrm rot="16200000">
            <a:off x="-2652962" y="3285122"/>
            <a:ext cx="6858000" cy="5334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3200" dirty="0" err="1"/>
              <a:t>কয়েকটি</a:t>
            </a:r>
            <a:r>
              <a:rPr lang="en-US" sz="3200" dirty="0"/>
              <a:t> </a:t>
            </a:r>
            <a:r>
              <a:rPr lang="en-US" sz="3200" dirty="0" err="1"/>
              <a:t>সংজ্ঞা</a:t>
            </a:r>
            <a:r>
              <a:rPr lang="en-US" sz="3200" dirty="0"/>
              <a:t> </a:t>
            </a:r>
            <a:endParaRPr lang="en-US" sz="3200" dirty="0"/>
          </a:p>
        </p:txBody>
      </p:sp>
      <p:sp>
        <p:nvSpPr>
          <p:cNvPr id="9" name="Rectangle 8"/>
          <p:cNvSpPr/>
          <p:nvPr/>
        </p:nvSpPr>
        <p:spPr>
          <a:xfrm>
            <a:off x="1752600" y="193188"/>
            <a:ext cx="2568954" cy="19812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s-IN" dirty="0"/>
              <a:t>অভিলম্ব </a:t>
            </a:r>
            <a:endParaRPr lang="en-US" dirty="0"/>
          </a:p>
          <a:p>
            <a:r>
              <a:rPr lang="as-IN" dirty="0"/>
              <a:t>অভিলম্ব হলো কোনো প্রতিফলক বা প্রতিসারক পৃষ্ঠের উপর অঙ্কিত লম্ব রেখা, যা আপতন বিন্দুতে পৃষ্ঠের সাথে ৯০ ডিগ্রি কোণ তৈরি করে।</a:t>
            </a:r>
            <a:endParaRPr lang="as-IN" dirty="0"/>
          </a:p>
        </p:txBody>
      </p:sp>
      <p:sp>
        <p:nvSpPr>
          <p:cNvPr id="14" name="Rectangle 13"/>
          <p:cNvSpPr/>
          <p:nvPr/>
        </p:nvSpPr>
        <p:spPr>
          <a:xfrm>
            <a:off x="1809414" y="4074515"/>
            <a:ext cx="3463605" cy="19812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s-IN" dirty="0"/>
              <a:t>আপতন কোণ</a:t>
            </a:r>
            <a:endParaRPr lang="en-US" dirty="0"/>
          </a:p>
          <a:p>
            <a:r>
              <a:rPr lang="as-IN" dirty="0"/>
              <a:t>এটি হলো আলোকরশ্মি যখন কোনো প্রতিফলক বা প্রতিসারক পৃষ্ঠে আপতিত হয়, তখন আপতিত রশ্মি এবং আপতন বিন্দুতে অঙ্কিত অভিলম্বের মধ্যবর্তী কোণ।</a:t>
            </a:r>
            <a:endParaRPr lang="as-IN" dirty="0"/>
          </a:p>
        </p:txBody>
      </p:sp>
      <p:sp>
        <p:nvSpPr>
          <p:cNvPr id="15" name="Rectangle 14"/>
          <p:cNvSpPr/>
          <p:nvPr/>
        </p:nvSpPr>
        <p:spPr>
          <a:xfrm>
            <a:off x="5715001" y="2426777"/>
            <a:ext cx="3057962" cy="1985394"/>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s-IN" dirty="0"/>
              <a:t>প্রতিসরণ কোণ </a:t>
            </a:r>
            <a:endParaRPr lang="as-IN" dirty="0"/>
          </a:p>
          <a:p>
            <a:r>
              <a:rPr lang="as-IN" dirty="0"/>
              <a:t>প্রতিসরণের ফলে প্রতিসরিত রশ্মি এবং আপতন বিন্দুতে অঙ্কিত অভিলম্বের মধ্যবর্তী কোণকে প্রতিসরণ কোণ বলে</a:t>
            </a:r>
            <a:endParaRPr lang="as-IN" dirty="0"/>
          </a:p>
        </p:txBody>
      </p:sp>
      <p:pic>
        <p:nvPicPr>
          <p:cNvPr id="1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4087" y="178900"/>
            <a:ext cx="2276475" cy="200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Down Arrow 16"/>
          <p:cNvSpPr/>
          <p:nvPr/>
        </p:nvSpPr>
        <p:spPr>
          <a:xfrm rot="16200000">
            <a:off x="2885908" y="904705"/>
            <a:ext cx="990599" cy="4667587"/>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own Arrow 17"/>
          <p:cNvSpPr/>
          <p:nvPr/>
        </p:nvSpPr>
        <p:spPr>
          <a:xfrm rot="16200000">
            <a:off x="1149863" y="864448"/>
            <a:ext cx="557102" cy="7620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Down Arrow 18"/>
          <p:cNvSpPr/>
          <p:nvPr/>
        </p:nvSpPr>
        <p:spPr>
          <a:xfrm rot="16200000">
            <a:off x="1169916" y="4830859"/>
            <a:ext cx="557102" cy="7620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1600">
        <p14:prism isInverted="1" isContent="1"/>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383068" cy="7000762"/>
          </a:xfrm>
          <a:prstGeom prst="rect">
            <a:avLst/>
          </a:prstGeom>
          <a:effectLst>
            <a:softEdge rad="635000"/>
          </a:effectLst>
        </p:spPr>
      </p:pic>
      <p:sp>
        <p:nvSpPr>
          <p:cNvPr id="6" name="TextBox 5"/>
          <p:cNvSpPr txBox="1"/>
          <p:nvPr/>
        </p:nvSpPr>
        <p:spPr>
          <a:xfrm>
            <a:off x="324853" y="222889"/>
            <a:ext cx="11333747" cy="916940"/>
          </a:xfrm>
          <a:prstGeom prst="rect">
            <a:avLst/>
          </a:prstGeom>
          <a:solidFill>
            <a:schemeClr val="accent5">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101318" tIns="50659" rIns="101318" bIns="50659" rtlCol="0">
            <a:spAutoFit/>
          </a:bodyPr>
          <a:lstStyle/>
          <a:p>
            <a:pPr algn="ctr"/>
            <a:r>
              <a:rPr lang="en-US" sz="5305" dirty="0">
                <a:solidFill>
                  <a:schemeClr val="accent4">
                    <a:lumMod val="10000"/>
                  </a:schemeClr>
                </a:solidFill>
                <a:latin typeface="NikoshBAN" panose="02000000000000000000" pitchFamily="2" charset="0"/>
                <a:cs typeface="NikoshBAN" panose="02000000000000000000" pitchFamily="2" charset="0"/>
              </a:rPr>
              <a:t> </a:t>
            </a:r>
            <a:r>
              <a:rPr lang="en-US" sz="4400" dirty="0" err="1">
                <a:solidFill>
                  <a:srgbClr val="C00000"/>
                </a:solidFill>
                <a:latin typeface="NikoshBAN" panose="02000000000000000000" pitchFamily="2" charset="0"/>
                <a:cs typeface="NikoshBAN" panose="02000000000000000000" pitchFamily="2" charset="0"/>
              </a:rPr>
              <a:t>প্রতিসরণ</a:t>
            </a:r>
            <a:r>
              <a:rPr lang="en-US" sz="4400" dirty="0">
                <a:solidFill>
                  <a:srgbClr val="C00000"/>
                </a:solidFill>
                <a:latin typeface="NikoshBAN" panose="02000000000000000000" pitchFamily="2" charset="0"/>
                <a:cs typeface="NikoshBAN" panose="02000000000000000000" pitchFamily="2" charset="0"/>
              </a:rPr>
              <a:t> </a:t>
            </a:r>
            <a:r>
              <a:rPr lang="en-US" sz="4400" dirty="0" err="1">
                <a:solidFill>
                  <a:srgbClr val="C00000"/>
                </a:solidFill>
                <a:latin typeface="NikoshBAN" panose="02000000000000000000" pitchFamily="2" charset="0"/>
                <a:cs typeface="NikoshBAN" panose="02000000000000000000" pitchFamily="2" charset="0"/>
              </a:rPr>
              <a:t>এর</a:t>
            </a:r>
            <a:r>
              <a:rPr lang="en-US" sz="4400" dirty="0">
                <a:solidFill>
                  <a:srgbClr val="C00000"/>
                </a:solidFill>
                <a:latin typeface="NikoshBAN" panose="02000000000000000000" pitchFamily="2" charset="0"/>
                <a:cs typeface="NikoshBAN" panose="02000000000000000000" pitchFamily="2" charset="0"/>
              </a:rPr>
              <a:t> </a:t>
            </a:r>
            <a:r>
              <a:rPr lang="en-US" sz="4400" dirty="0" err="1">
                <a:solidFill>
                  <a:srgbClr val="C00000"/>
                </a:solidFill>
                <a:latin typeface="NikoshBAN" panose="02000000000000000000" pitchFamily="2" charset="0"/>
                <a:cs typeface="NikoshBAN" panose="02000000000000000000" pitchFamily="2" charset="0"/>
              </a:rPr>
              <a:t>ঘটনাগুলো</a:t>
            </a:r>
            <a:r>
              <a:rPr lang="en-US" sz="4400" dirty="0">
                <a:solidFill>
                  <a:srgbClr val="C00000"/>
                </a:solidFill>
                <a:latin typeface="NikoshBAN" panose="02000000000000000000" pitchFamily="2" charset="0"/>
                <a:cs typeface="NikoshBAN" panose="02000000000000000000" pitchFamily="2" charset="0"/>
              </a:rPr>
              <a:t> </a:t>
            </a:r>
            <a:r>
              <a:rPr lang="en-US" sz="4400" dirty="0" err="1">
                <a:solidFill>
                  <a:srgbClr val="C00000"/>
                </a:solidFill>
                <a:latin typeface="NikoshBAN" panose="02000000000000000000" pitchFamily="2" charset="0"/>
                <a:cs typeface="NikoshBAN" panose="02000000000000000000" pitchFamily="2" charset="0"/>
              </a:rPr>
              <a:t>চিত্র</a:t>
            </a:r>
            <a:r>
              <a:rPr lang="en-US" sz="4400" dirty="0">
                <a:solidFill>
                  <a:srgbClr val="C00000"/>
                </a:solidFill>
                <a:latin typeface="NikoshBAN" panose="02000000000000000000" pitchFamily="2" charset="0"/>
                <a:cs typeface="NikoshBAN" panose="02000000000000000000" pitchFamily="2" charset="0"/>
              </a:rPr>
              <a:t> </a:t>
            </a:r>
            <a:r>
              <a:rPr lang="en-US" sz="4400" dirty="0" err="1">
                <a:solidFill>
                  <a:srgbClr val="C00000"/>
                </a:solidFill>
                <a:latin typeface="NikoshBAN" panose="02000000000000000000" pitchFamily="2" charset="0"/>
                <a:cs typeface="NikoshBAN" panose="02000000000000000000" pitchFamily="2" charset="0"/>
              </a:rPr>
              <a:t>অংকন</a:t>
            </a:r>
            <a:r>
              <a:rPr lang="en-US" sz="4400" dirty="0">
                <a:solidFill>
                  <a:srgbClr val="C00000"/>
                </a:solidFill>
                <a:latin typeface="NikoshBAN" panose="02000000000000000000" pitchFamily="2" charset="0"/>
                <a:cs typeface="NikoshBAN" panose="02000000000000000000" pitchFamily="2" charset="0"/>
              </a:rPr>
              <a:t> ও </a:t>
            </a:r>
            <a:r>
              <a:rPr lang="en-US" sz="4400" dirty="0" err="1">
                <a:solidFill>
                  <a:srgbClr val="C00000"/>
                </a:solidFill>
                <a:latin typeface="NikoshBAN" panose="02000000000000000000" pitchFamily="2" charset="0"/>
                <a:cs typeface="NikoshBAN" panose="02000000000000000000" pitchFamily="2" charset="0"/>
              </a:rPr>
              <a:t>ব্যাখ্যা</a:t>
            </a:r>
            <a:endParaRPr lang="en-US" sz="4400" dirty="0">
              <a:solidFill>
                <a:srgbClr val="C00000"/>
              </a:solidFill>
              <a:latin typeface="NikoshBAN" panose="02000000000000000000" pitchFamily="2" charset="0"/>
              <a:cs typeface="NikoshBAN" panose="02000000000000000000" pitchFamily="2" charset="0"/>
            </a:endParaRPr>
          </a:p>
        </p:txBody>
      </p:sp>
      <p:sp>
        <p:nvSpPr>
          <p:cNvPr id="9" name="Rectangular Callout 8"/>
          <p:cNvSpPr/>
          <p:nvPr/>
        </p:nvSpPr>
        <p:spPr>
          <a:xfrm>
            <a:off x="844841" y="1600200"/>
            <a:ext cx="10380622" cy="2362201"/>
          </a:xfrm>
          <a:prstGeom prst="wedgeRectCallou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s-IN" b="1" dirty="0">
                <a:solidFill>
                  <a:schemeClr val="tx1"/>
                </a:solidFill>
              </a:rPr>
              <a:t>জেলের মাছ ধরার ক্ষেত্রেও প্রতিসরণের জন্য অনেক সময় জেলে মাছ ধরতে ব্যর্থ হন। </a:t>
            </a:r>
            <a:endParaRPr lang="en-US" b="1" dirty="0">
              <a:solidFill>
                <a:schemeClr val="tx1"/>
              </a:solidFill>
            </a:endParaRPr>
          </a:p>
          <a:p>
            <a:r>
              <a:rPr lang="as-IN" b="1" dirty="0">
                <a:solidFill>
                  <a:schemeClr val="tx1"/>
                </a:solidFill>
              </a:rPr>
              <a:t>মাছ থেকে আলোকরশ্মি জল (ঘন মাধ্যম) থেকে বায়ুতে (লঘু মাধ্যম) আসার সময় প্রতিসরণ ঘটে ও আলোকরশ্মি অভিলম্ব থেকে দূরে সরে যায়। </a:t>
            </a:r>
            <a:endParaRPr lang="en-US" b="1" dirty="0">
              <a:solidFill>
                <a:schemeClr val="tx1"/>
              </a:solidFill>
            </a:endParaRPr>
          </a:p>
          <a:p>
            <a:r>
              <a:rPr lang="as-IN" b="1" dirty="0">
                <a:solidFill>
                  <a:schemeClr val="tx1"/>
                </a:solidFill>
              </a:rPr>
              <a:t>সেই রশ্মি জেলের চোখে পৌঁছালে তিনি মাছকে আপাত দৃষ্টিতে কিছুটা উপরে দেখেন। </a:t>
            </a:r>
            <a:endParaRPr lang="en-US" b="1" dirty="0">
              <a:solidFill>
                <a:schemeClr val="tx1"/>
              </a:solidFill>
            </a:endParaRPr>
          </a:p>
          <a:p>
            <a:r>
              <a:rPr lang="as-IN" b="1" dirty="0">
                <a:solidFill>
                  <a:schemeClr val="tx1"/>
                </a:solidFill>
              </a:rPr>
              <a:t>মাছ যেখানে দেখতে পান তার কিছুটা নীচে বর্শি দিয়ে আঘাত করেন।</a:t>
            </a:r>
            <a:endParaRPr lang="as-IN" b="1" dirty="0">
              <a:solidFill>
                <a:schemeClr val="tx1"/>
              </a:solidFill>
            </a:endParaRPr>
          </a:p>
        </p:txBody>
      </p:sp>
      <p:pic>
        <p:nvPicPr>
          <p:cNvPr id="10"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4864" y="4197266"/>
            <a:ext cx="2559341" cy="2528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3564" y="4672263"/>
            <a:ext cx="3598507" cy="1816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
            <a:ext cx="12192000" cy="6857999"/>
          </a:xfrm>
          <a:prstGeom prst="rect">
            <a:avLst/>
          </a:prstGeom>
          <a:effectLst>
            <a:softEdge rad="12700"/>
          </a:effectLst>
        </p:spPr>
      </p:pic>
      <p:sp>
        <p:nvSpPr>
          <p:cNvPr id="10" name="TextBox 9"/>
          <p:cNvSpPr txBox="1"/>
          <p:nvPr/>
        </p:nvSpPr>
        <p:spPr>
          <a:xfrm>
            <a:off x="553453" y="360947"/>
            <a:ext cx="10900610" cy="2584450"/>
          </a:xfrm>
          <a:prstGeom prst="rect">
            <a:avLst/>
          </a:prstGeom>
          <a:noFill/>
        </p:spPr>
        <p:txBody>
          <a:bodyPr wrap="square" rtlCol="0">
            <a:spAutoFit/>
          </a:bodyPr>
          <a:lstStyle/>
          <a:p>
            <a:r>
              <a:rPr lang="as-IN" b="1" dirty="0">
                <a:solidFill>
                  <a:srgbClr val="002060"/>
                </a:solidFill>
                <a:latin typeface="NikoshBAN" panose="02000000000000000000" pitchFamily="2" charset="0"/>
                <a:cs typeface="NikoshBAN" panose="02000000000000000000" pitchFamily="2" charset="0"/>
              </a:rPr>
              <a:t>আলোর প্রতিসরণঃ</a:t>
            </a:r>
            <a:endParaRPr lang="as-IN" b="1" dirty="0">
              <a:solidFill>
                <a:srgbClr val="002060"/>
              </a:solidFill>
              <a:latin typeface="NikoshBAN" panose="02000000000000000000" pitchFamily="2" charset="0"/>
              <a:cs typeface="NikoshBAN" panose="02000000000000000000" pitchFamily="2" charset="0"/>
            </a:endParaRPr>
          </a:p>
          <a:p>
            <a:r>
              <a:rPr lang="as-IN" b="1" dirty="0">
                <a:solidFill>
                  <a:srgbClr val="002060"/>
                </a:solidFill>
                <a:latin typeface="NikoshBAN" panose="02000000000000000000" pitchFamily="2" charset="0"/>
                <a:cs typeface="NikoshBAN" panose="02000000000000000000" pitchFamily="2" charset="0"/>
              </a:rPr>
              <a:t>আলোক রশ্মি যখন এক স্বচ্ছ মাধ্যম থেকে অপর কোন স্বচ্ছ মাধ্যমে তীর্যক ভাবে প্রবেশ করে তখন দুই মাধ্যমের বিভেদতল থেকে কিছু আলোক রশ্মি দ্বিতীয় মাধ্যমের মধ্য দিয়ে চলে যায় তবে দ্বিতীয় মাধ্যমের মধ্য দিয়ে যাওয়ার সময় সেটি দিক পরিবর্তন করে অর্থাৎ কিছুটা বেঁকে যায় বা সরে  যায় আলোক রশ্মির এই দিক পরিবর্তনের ঘটনাকে আলোর প্রতিসরণ বলে।</a:t>
            </a:r>
            <a:endParaRPr lang="as-IN" b="1" dirty="0">
              <a:solidFill>
                <a:srgbClr val="002060"/>
              </a:solidFill>
              <a:latin typeface="NikoshBAN" panose="02000000000000000000" pitchFamily="2" charset="0"/>
              <a:cs typeface="NikoshBAN" panose="02000000000000000000" pitchFamily="2" charset="0"/>
            </a:endParaRPr>
          </a:p>
          <a:p>
            <a:r>
              <a:rPr lang="as-IN" b="1" dirty="0">
                <a:solidFill>
                  <a:srgbClr val="002060"/>
                </a:solidFill>
                <a:latin typeface="NikoshBAN" panose="02000000000000000000" pitchFamily="2" charset="0"/>
                <a:cs typeface="NikoshBAN" panose="02000000000000000000" pitchFamily="2" charset="0"/>
              </a:rPr>
              <a:t>প্রতিসরণের শর্তঃ</a:t>
            </a:r>
            <a:endParaRPr lang="as-IN" b="1" dirty="0">
              <a:solidFill>
                <a:srgbClr val="002060"/>
              </a:solidFill>
              <a:latin typeface="NikoshBAN" panose="02000000000000000000" pitchFamily="2" charset="0"/>
              <a:cs typeface="NikoshBAN" panose="02000000000000000000" pitchFamily="2" charset="0"/>
            </a:endParaRPr>
          </a:p>
          <a:p>
            <a:r>
              <a:rPr lang="as-IN" b="1" dirty="0">
                <a:solidFill>
                  <a:srgbClr val="002060"/>
                </a:solidFill>
                <a:latin typeface="NikoshBAN" panose="02000000000000000000" pitchFamily="2" charset="0"/>
                <a:cs typeface="NikoshBAN" panose="02000000000000000000" pitchFamily="2" charset="0"/>
              </a:rPr>
              <a:t>১. দুটি ভিন্ন ঘনত্বের স্বচ্ছ মাধ্যম হতে হবে।</a:t>
            </a:r>
            <a:endParaRPr lang="as-IN" b="1" dirty="0">
              <a:solidFill>
                <a:srgbClr val="002060"/>
              </a:solidFill>
              <a:latin typeface="NikoshBAN" panose="02000000000000000000" pitchFamily="2" charset="0"/>
              <a:cs typeface="NikoshBAN" panose="02000000000000000000" pitchFamily="2" charset="0"/>
            </a:endParaRPr>
          </a:p>
          <a:p>
            <a:r>
              <a:rPr lang="as-IN" b="1" dirty="0">
                <a:solidFill>
                  <a:srgbClr val="002060"/>
                </a:solidFill>
                <a:latin typeface="NikoshBAN" panose="02000000000000000000" pitchFamily="2" charset="0"/>
                <a:cs typeface="NikoshBAN" panose="02000000000000000000" pitchFamily="2" charset="0"/>
              </a:rPr>
              <a:t>২. আলোক রশ্মিকে তীর্যক ভাবে আপতিত হতে হবে।</a:t>
            </a:r>
            <a:endParaRPr lang="as-IN" b="1" dirty="0">
              <a:solidFill>
                <a:srgbClr val="002060"/>
              </a:solidFill>
              <a:latin typeface="NikoshBAN" panose="02000000000000000000" pitchFamily="2" charset="0"/>
              <a:cs typeface="NikoshBAN" panose="02000000000000000000" pitchFamily="2" charset="0"/>
            </a:endParaRPr>
          </a:p>
          <a:p>
            <a:r>
              <a:rPr lang="as-IN" b="1" dirty="0">
                <a:solidFill>
                  <a:srgbClr val="002060"/>
                </a:solidFill>
                <a:latin typeface="NikoshBAN" panose="02000000000000000000" pitchFamily="2" charset="0"/>
                <a:cs typeface="NikoshBAN" panose="02000000000000000000" pitchFamily="2" charset="0"/>
              </a:rPr>
              <a:t>কী ঘটবে যদি আলোক রশ্মি তীর্যক ভাবে আপতিত না হয়?</a:t>
            </a:r>
            <a:endParaRPr lang="as-IN" b="1" dirty="0">
              <a:solidFill>
                <a:srgbClr val="002060"/>
              </a:solidFill>
              <a:latin typeface="NikoshBAN" panose="02000000000000000000" pitchFamily="2" charset="0"/>
              <a:cs typeface="NikoshBAN" panose="02000000000000000000" pitchFamily="2" charset="0"/>
            </a:endParaRPr>
          </a:p>
          <a:p>
            <a:endParaRPr lang="en-US" dirty="0">
              <a:latin typeface="NikoshBAN" panose="02000000000000000000" pitchFamily="2" charset="0"/>
              <a:cs typeface="NikoshBAN" panose="02000000000000000000" pitchFamily="2" charset="0"/>
            </a:endParaRP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463" y="3284620"/>
            <a:ext cx="9649326" cy="320992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383068" cy="7000762"/>
          </a:xfrm>
          <a:prstGeom prst="rect">
            <a:avLst/>
          </a:prstGeom>
          <a:effectLst>
            <a:softEdge rad="635000"/>
          </a:effectLst>
        </p:spPr>
      </p:pic>
      <p:sp>
        <p:nvSpPr>
          <p:cNvPr id="9" name="Oval Callout 8"/>
          <p:cNvSpPr/>
          <p:nvPr/>
        </p:nvSpPr>
        <p:spPr>
          <a:xfrm>
            <a:off x="2667000" y="76200"/>
            <a:ext cx="3962400" cy="2895600"/>
          </a:xfrm>
          <a:prstGeom prst="wedgeEllipse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s-IN" dirty="0">
                <a:solidFill>
                  <a:srgbClr val="C00000"/>
                </a:solidFill>
                <a:latin typeface="NikoshBAN" panose="02000000000000000000" pitchFamily="2" charset="0"/>
                <a:cs typeface="NikoshBAN" panose="02000000000000000000" pitchFamily="2" charset="0"/>
              </a:rPr>
              <a:t>পানির পাত্রে আংশিকভাবে নিমজ্জিত একটি কলম পানির পৃষ্ঠে প্রতিসরণের কারণে বাঁকানো দেখায়।</a:t>
            </a:r>
            <a:endParaRPr lang="en-US" dirty="0">
              <a:solidFill>
                <a:srgbClr val="C00000"/>
              </a:solidFill>
              <a:latin typeface="NikoshBAN" panose="02000000000000000000" pitchFamily="2" charset="0"/>
              <a:cs typeface="NikoshBAN" panose="02000000000000000000" pitchFamily="2" charset="0"/>
            </a:endParaRPr>
          </a:p>
        </p:txBody>
      </p:sp>
      <p:pic>
        <p:nvPicPr>
          <p:cNvPr id="10" name="Picture 2" descr="C:\Users\DOEL\Desktop\P3.jpg"/>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3134861" y="3276600"/>
            <a:ext cx="2218189" cy="29337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Bevel 8"/>
          <p:cNvSpPr/>
          <p:nvPr/>
        </p:nvSpPr>
        <p:spPr>
          <a:xfrm>
            <a:off x="2995862" y="649706"/>
            <a:ext cx="5329991" cy="697832"/>
          </a:xfrm>
          <a:prstGeom prst="bevel">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002060"/>
                </a:solidFill>
                <a:latin typeface="NikoshBAN" panose="02000000000000000000" pitchFamily="2" charset="0"/>
                <a:cs typeface="NikoshBAN" panose="02000000000000000000" pitchFamily="2" charset="0"/>
              </a:rPr>
              <a:t>পূর্ণ</a:t>
            </a:r>
            <a:r>
              <a:rPr lang="en-US" sz="2400" b="1" dirty="0">
                <a:solidFill>
                  <a:srgbClr val="002060"/>
                </a:solidFill>
                <a:latin typeface="NikoshBAN" panose="02000000000000000000" pitchFamily="2" charset="0"/>
                <a:cs typeface="NikoshBAN" panose="02000000000000000000" pitchFamily="2" charset="0"/>
              </a:rPr>
              <a:t> </a:t>
            </a:r>
            <a:r>
              <a:rPr lang="en-US" sz="2400" b="1" dirty="0" err="1">
                <a:solidFill>
                  <a:srgbClr val="002060"/>
                </a:solidFill>
                <a:latin typeface="NikoshBAN" panose="02000000000000000000" pitchFamily="2" charset="0"/>
                <a:cs typeface="NikoshBAN" panose="02000000000000000000" pitchFamily="2" charset="0"/>
              </a:rPr>
              <a:t>অভ্যন্তরীণ</a:t>
            </a:r>
            <a:r>
              <a:rPr lang="en-US" sz="2400" b="1" dirty="0">
                <a:solidFill>
                  <a:srgbClr val="002060"/>
                </a:solidFill>
                <a:latin typeface="NikoshBAN" panose="02000000000000000000" pitchFamily="2" charset="0"/>
                <a:cs typeface="NikoshBAN" panose="02000000000000000000" pitchFamily="2" charset="0"/>
              </a:rPr>
              <a:t> </a:t>
            </a:r>
            <a:r>
              <a:rPr lang="en-US" sz="2400" b="1" dirty="0" err="1">
                <a:solidFill>
                  <a:srgbClr val="002060"/>
                </a:solidFill>
                <a:latin typeface="NikoshBAN" panose="02000000000000000000" pitchFamily="2" charset="0"/>
                <a:cs typeface="NikoshBAN" panose="02000000000000000000" pitchFamily="2" charset="0"/>
              </a:rPr>
              <a:t>প্রতিফলন</a:t>
            </a:r>
            <a:endParaRPr lang="en-US" sz="2400" b="1" dirty="0">
              <a:solidFill>
                <a:srgbClr val="002060"/>
              </a:solidFill>
              <a:latin typeface="NikoshBAN" panose="02000000000000000000" pitchFamily="2" charset="0"/>
              <a:cs typeface="NikoshBAN" panose="02000000000000000000" pitchFamily="2" charset="0"/>
            </a:endParaRPr>
          </a:p>
        </p:txBody>
      </p:sp>
      <p:sp>
        <p:nvSpPr>
          <p:cNvPr id="10" name="Rectangle 9"/>
          <p:cNvSpPr/>
          <p:nvPr/>
        </p:nvSpPr>
        <p:spPr>
          <a:xfrm>
            <a:off x="1010652" y="1797341"/>
            <a:ext cx="10299032" cy="247387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ctr"/>
            <a:r>
              <a:rPr lang="as-IN" dirty="0"/>
              <a:t>পূর্ণ অভ্যন্তরীণ প্রতিফলন (</a:t>
            </a:r>
            <a:r>
              <a:rPr lang="en-US" dirty="0"/>
              <a:t>Total Internal Reflection) </a:t>
            </a:r>
            <a:r>
              <a:rPr lang="as-IN" dirty="0"/>
              <a:t>হল আলোর একটি বিশেষ ঘটনা, যেখানে আলোকরশ্মি যখন একটি ঘন মাধ্যম থেকে হালকা মাধ্যমে যাওয়ার সময়, সংকট কোণের চেয়ে বেশি কোণে আপতিত হয়, তখন আলোকরশ্মি সম্পূর্ণরূপে ঘন মাধ্যমের অভ্যন্তরে প্রতিফলিত হয়। একেই পূর্ণ অভ্যন্তরীণ প্রতিফলন বলা হয়। </a:t>
            </a:r>
            <a:endParaRPr lang="as-IN" dirty="0"/>
          </a:p>
          <a:p>
            <a:pPr fontAlgn="ctr"/>
            <a:endParaRPr lang="en-US" dirty="0"/>
          </a:p>
          <a:p>
            <a:pPr fontAlgn="ctr"/>
            <a:r>
              <a:rPr lang="as-IN" dirty="0"/>
              <a:t>এখানে, দুটি প্রধান শর্ত পূরণ হতে হয়: </a:t>
            </a:r>
            <a:endParaRPr lang="as-IN" dirty="0"/>
          </a:p>
          <a:p>
            <a:endParaRPr lang="en-US" dirty="0"/>
          </a:p>
          <a:p>
            <a:r>
              <a:rPr lang="as-IN" dirty="0"/>
              <a:t>আলোকরশ্মি ঘন মাধ্যম থেকে হালকা মাধ্যমে প্রবেশ করবে।</a:t>
            </a:r>
            <a:endParaRPr lang="as-IN" dirty="0"/>
          </a:p>
          <a:p>
            <a:r>
              <a:rPr lang="as-IN" dirty="0"/>
              <a:t>আপতন কোণ সংকট কোণের চেয়ে বেশি হতে হবে।</a:t>
            </a:r>
            <a:endParaRPr lang="as-IN" dirty="0"/>
          </a:p>
        </p:txBody>
      </p:sp>
      <p:pic>
        <p:nvPicPr>
          <p:cNvPr id="11"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57989" y="4436267"/>
            <a:ext cx="10780295" cy="2165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Down Arrow 18"/>
          <p:cNvSpPr/>
          <p:nvPr/>
        </p:nvSpPr>
        <p:spPr>
          <a:xfrm>
            <a:off x="5257800" y="1438086"/>
            <a:ext cx="457200" cy="250971"/>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1600">
        <p14:prism isInverted="1" isContent="1"/>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3" name="Picture 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73025" y="85725"/>
            <a:ext cx="12045950" cy="668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Oval Callout 11"/>
          <p:cNvSpPr/>
          <p:nvPr/>
        </p:nvSpPr>
        <p:spPr>
          <a:xfrm>
            <a:off x="1981200" y="0"/>
            <a:ext cx="2743200" cy="1409700"/>
          </a:xfrm>
          <a:prstGeom prst="wedgeEllipseCallou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latin typeface="NikoshBAN" panose="02000000000000000000" pitchFamily="2" charset="0"/>
                <a:cs typeface="NikoshBAN" panose="02000000000000000000" pitchFamily="2" charset="0"/>
              </a:rPr>
              <a:t>উদাহারণ</a:t>
            </a:r>
            <a:endParaRPr lang="en-US" sz="2800" b="1" dirty="0">
              <a:latin typeface="NikoshBAN" panose="02000000000000000000" pitchFamily="2" charset="0"/>
              <a:cs typeface="NikoshBAN" panose="02000000000000000000" pitchFamily="2" charset="0"/>
            </a:endParaRPr>
          </a:p>
        </p:txBody>
      </p:sp>
      <p:sp>
        <p:nvSpPr>
          <p:cNvPr id="13" name="Snip Same Side Corner Rectangle 12"/>
          <p:cNvSpPr/>
          <p:nvPr/>
        </p:nvSpPr>
        <p:spPr>
          <a:xfrm>
            <a:off x="228600" y="1600200"/>
            <a:ext cx="4724400" cy="2667000"/>
          </a:xfrm>
          <a:prstGeom prst="snip2Same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s-IN" dirty="0">
                <a:latin typeface="NikoshBAN" panose="02000000000000000000" pitchFamily="2" charset="0"/>
                <a:cs typeface="NikoshBAN" panose="02000000000000000000" pitchFamily="2" charset="0"/>
              </a:rPr>
              <a:t>মরুভূমির মরিচিকা: দিনের বেলায়, মরুভূমির বালু খুব উত্তপ্ত হয়ে উপরে হালকা বায়ুস্তর তৈরি করে, যা নিচে ঘন বায়ুর চেয়ে হালকা হয়। যখন আলোকরশ্মি এই হালকা বায়ুস্তর ভেদ করে, তখন এটি সংকট কোণের চেয়ে বেশি কোণে আপতিত হলে, পূর্ণ অভ্যন্তরীণ প্রতিফলনের কারণে মরিচিকা সৃষ্টি হয়</a:t>
            </a:r>
            <a:endParaRPr lang="en-US" dirty="0">
              <a:latin typeface="NikoshBAN" panose="02000000000000000000" pitchFamily="2" charset="0"/>
              <a:cs typeface="NikoshBAN" panose="02000000000000000000" pitchFamily="2" charset="0"/>
            </a:endParaRPr>
          </a:p>
        </p:txBody>
      </p:sp>
      <p:sp>
        <p:nvSpPr>
          <p:cNvPr id="14" name="Pentagon 13"/>
          <p:cNvSpPr/>
          <p:nvPr/>
        </p:nvSpPr>
        <p:spPr>
          <a:xfrm>
            <a:off x="228600" y="4486012"/>
            <a:ext cx="4800600" cy="2067187"/>
          </a:xfrm>
          <a:prstGeom prst="homePlat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s-IN" dirty="0">
                <a:latin typeface="NikoshBAN" panose="02000000000000000000" pitchFamily="2" charset="0"/>
                <a:cs typeface="NikoshBAN" panose="02000000000000000000" pitchFamily="2" charset="0"/>
              </a:rPr>
              <a:t>অপটিক্যাল ফাইবার: অপটিক্যাল ফাইবারে আলোর সংকেত এক স্থান থেকে অন্য স্থানে পাঠানোর জন্য পূর্ণ অভ্যন্তরীণ প্রতিফলন ব্যবহার করা হয়</a:t>
            </a:r>
            <a:endParaRPr lang="en-US" dirty="0">
              <a:latin typeface="NikoshBAN" panose="02000000000000000000" pitchFamily="2" charset="0"/>
              <a:cs typeface="NikoshBAN" panose="02000000000000000000" pitchFamily="2" charset="0"/>
            </a:endParaRPr>
          </a:p>
        </p:txBody>
      </p:sp>
      <p:pic>
        <p:nvPicPr>
          <p:cNvPr id="1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2231" y="1985211"/>
            <a:ext cx="4048125"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7017" y="4612104"/>
            <a:ext cx="3895724" cy="147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wind"/>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91068" y="5056"/>
            <a:ext cx="12383068" cy="7000762"/>
          </a:xfrm>
          <a:prstGeom prst="rect">
            <a:avLst/>
          </a:prstGeom>
          <a:effectLst>
            <a:softEdge rad="635000"/>
          </a:effectLst>
        </p:spPr>
      </p:pic>
      <p:sp>
        <p:nvSpPr>
          <p:cNvPr id="15" name="Rectangle 14"/>
          <p:cNvSpPr/>
          <p:nvPr/>
        </p:nvSpPr>
        <p:spPr>
          <a:xfrm rot="16200000">
            <a:off x="-1952668" y="3324269"/>
            <a:ext cx="5300707" cy="938169"/>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a:solidFill>
                  <a:srgbClr val="002060"/>
                </a:solidFill>
              </a:rPr>
              <a:t>কয়েকটি</a:t>
            </a:r>
            <a:r>
              <a:rPr lang="en-US" sz="3600" b="1" dirty="0">
                <a:solidFill>
                  <a:srgbClr val="002060"/>
                </a:solidFill>
              </a:rPr>
              <a:t> </a:t>
            </a:r>
            <a:r>
              <a:rPr lang="en-US" sz="3600" b="1" dirty="0" err="1">
                <a:solidFill>
                  <a:srgbClr val="002060"/>
                </a:solidFill>
              </a:rPr>
              <a:t>সংজ্ঞা</a:t>
            </a:r>
            <a:r>
              <a:rPr lang="en-US" sz="3600" b="1" dirty="0">
                <a:solidFill>
                  <a:srgbClr val="002060"/>
                </a:solidFill>
              </a:rPr>
              <a:t> </a:t>
            </a:r>
            <a:endParaRPr lang="en-US" sz="3600" b="1" dirty="0">
              <a:solidFill>
                <a:srgbClr val="002060"/>
              </a:solidFill>
            </a:endParaRPr>
          </a:p>
        </p:txBody>
      </p:sp>
      <p:sp>
        <p:nvSpPr>
          <p:cNvPr id="16" name="Round Single Corner Rectangle 15"/>
          <p:cNvSpPr/>
          <p:nvPr/>
        </p:nvSpPr>
        <p:spPr>
          <a:xfrm>
            <a:off x="1762124" y="1138192"/>
            <a:ext cx="5613233" cy="2328906"/>
          </a:xfrm>
          <a:prstGeom prst="round1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s-IN" b="1" dirty="0">
                <a:solidFill>
                  <a:srgbClr val="FF0000"/>
                </a:solidFill>
              </a:rPr>
              <a:t>সংকট কোণ (</a:t>
            </a:r>
            <a:r>
              <a:rPr lang="en-US" b="1" dirty="0">
                <a:solidFill>
                  <a:srgbClr val="FF0000"/>
                </a:solidFill>
              </a:rPr>
              <a:t>Critical Angle) </a:t>
            </a:r>
            <a:r>
              <a:rPr lang="as-IN" b="1" dirty="0">
                <a:solidFill>
                  <a:srgbClr val="FF0000"/>
                </a:solidFill>
              </a:rPr>
              <a:t>হল আলোকবিজ্ঞানের একটি গুরুত্বপূর্ণ ধারণা। এটি সেই আপতন কোণকে বোঝায় যখন আলোকরশ্মি একটি ঘন </a:t>
            </a:r>
            <a:r>
              <a:rPr lang="as-IN" b="1" i="1" dirty="0">
                <a:solidFill>
                  <a:srgbClr val="FF0000"/>
                </a:solidFill>
              </a:rPr>
              <a:t>মা</a:t>
            </a:r>
            <a:r>
              <a:rPr lang="as-IN" b="1" dirty="0">
                <a:solidFill>
                  <a:srgbClr val="FF0000"/>
                </a:solidFill>
              </a:rPr>
              <a:t>ধ্যম থেকে হালকা মাধ্যমে যাওয়ার সময় প্রতিসরণের ফলে বিভেদতল ঘেঁষে যায়, অর্থাৎ প্রতিসরণ কোণ ৯০° হয়</a:t>
            </a:r>
            <a:endParaRPr lang="en-US" b="1" dirty="0">
              <a:solidFill>
                <a:srgbClr val="FF0000"/>
              </a:solidFill>
            </a:endParaRPr>
          </a:p>
        </p:txBody>
      </p:sp>
      <p:sp>
        <p:nvSpPr>
          <p:cNvPr id="17" name="Round Single Corner Rectangle 16"/>
          <p:cNvSpPr/>
          <p:nvPr/>
        </p:nvSpPr>
        <p:spPr>
          <a:xfrm>
            <a:off x="1781175" y="3597129"/>
            <a:ext cx="5630278" cy="3032271"/>
          </a:xfrm>
          <a:prstGeom prst="round1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s-IN" dirty="0"/>
              <a:t>পূর্ণ অভ্যন্তরীণ প্রতিফলন (</a:t>
            </a:r>
            <a:r>
              <a:rPr lang="en-US" dirty="0"/>
              <a:t>Total Internal Reflection) </a:t>
            </a:r>
            <a:r>
              <a:rPr lang="as-IN" dirty="0"/>
              <a:t>হল আলোর একটি ঘটনা, যেখানে আলো যখন একটি ঘন মাধ্যম থেকে হালকা মাধ্যমে যাওয়ার সময়, আপতন কোণ সংকট কোণের চেয়ে বেশি হলে, আলোকরশ্মি সম্পূর্ণরূপে ঘন মাধ্যমের অভ্যন্তরে প্রতিফলিত হয়। এটিকে "পূর্ণ অভ্যন্তরীণ প্রতিফলন" বলা হয় কারণ এই ক্ষেত্রে আলোর প্রায় সকল শক্তি প্রতিফলিত হয়ে পুনরায় ঘন মাধ্যমে ফিরে আসে, এবং খুব কম আলোই হালকা মাধ্যমে প্রবেশ করে</a:t>
            </a:r>
            <a:endParaRPr lang="en-US" dirty="0"/>
          </a:p>
        </p:txBody>
      </p:sp>
      <p:pic>
        <p:nvPicPr>
          <p:cNvPr id="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89231" y="2213810"/>
            <a:ext cx="2667000" cy="2165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Down Arrow 18"/>
          <p:cNvSpPr/>
          <p:nvPr/>
        </p:nvSpPr>
        <p:spPr>
          <a:xfrm rot="16200000">
            <a:off x="1210873" y="4884835"/>
            <a:ext cx="507151" cy="595354"/>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own Arrow 19"/>
          <p:cNvSpPr/>
          <p:nvPr/>
        </p:nvSpPr>
        <p:spPr>
          <a:xfrm rot="16200000">
            <a:off x="1198841" y="2129604"/>
            <a:ext cx="507151" cy="595354"/>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1600">
        <p14:prism isInverted="1" isContent="1"/>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8"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12045950" cy="668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ounded Rectangle 12"/>
          <p:cNvSpPr/>
          <p:nvPr/>
        </p:nvSpPr>
        <p:spPr>
          <a:xfrm>
            <a:off x="866273" y="457200"/>
            <a:ext cx="8268201" cy="68580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dirty="0" err="1">
                <a:latin typeface="NikoshBAN" panose="02000000000000000000" pitchFamily="2" charset="0"/>
                <a:cs typeface="NikoshBAN" panose="02000000000000000000" pitchFamily="2" charset="0"/>
              </a:rPr>
              <a:t>ম্যাগনিফাইং</a:t>
            </a:r>
            <a:r>
              <a:rPr lang="en-US" dirty="0">
                <a:latin typeface="NikoshBAN" panose="02000000000000000000" pitchFamily="2" charset="0"/>
                <a:cs typeface="NikoshBAN" panose="02000000000000000000" pitchFamily="2" charset="0"/>
              </a:rPr>
              <a:t> </a:t>
            </a:r>
            <a:r>
              <a:rPr lang="en-US" dirty="0" err="1">
                <a:latin typeface="NikoshBAN" panose="02000000000000000000" pitchFamily="2" charset="0"/>
                <a:cs typeface="NikoshBAN" panose="02000000000000000000" pitchFamily="2" charset="0"/>
              </a:rPr>
              <a:t>গ্লাস</a:t>
            </a:r>
            <a:r>
              <a:rPr lang="en-US" dirty="0">
                <a:latin typeface="NikoshBAN" panose="02000000000000000000" pitchFamily="2" charset="0"/>
                <a:cs typeface="NikoshBAN" panose="02000000000000000000" pitchFamily="2" charset="0"/>
              </a:rPr>
              <a:t> , </a:t>
            </a:r>
            <a:r>
              <a:rPr lang="en-US" dirty="0" err="1">
                <a:latin typeface="NikoshBAN" panose="02000000000000000000" pitchFamily="2" charset="0"/>
                <a:cs typeface="NikoshBAN" panose="02000000000000000000" pitchFamily="2" charset="0"/>
              </a:rPr>
              <a:t>চশমার</a:t>
            </a:r>
            <a:r>
              <a:rPr lang="en-US" dirty="0">
                <a:latin typeface="NikoshBAN" panose="02000000000000000000" pitchFamily="2" charset="0"/>
                <a:cs typeface="NikoshBAN" panose="02000000000000000000" pitchFamily="2" charset="0"/>
              </a:rPr>
              <a:t> ও </a:t>
            </a:r>
            <a:r>
              <a:rPr lang="en-US" dirty="0" err="1">
                <a:latin typeface="NikoshBAN" panose="02000000000000000000" pitchFamily="2" charset="0"/>
                <a:cs typeface="NikoshBAN" panose="02000000000000000000" pitchFamily="2" charset="0"/>
              </a:rPr>
              <a:t>অপটিক্যাল</a:t>
            </a:r>
            <a:r>
              <a:rPr lang="en-US" dirty="0">
                <a:latin typeface="NikoshBAN" panose="02000000000000000000" pitchFamily="2" charset="0"/>
                <a:cs typeface="NikoshBAN" panose="02000000000000000000" pitchFamily="2" charset="0"/>
              </a:rPr>
              <a:t> </a:t>
            </a:r>
            <a:r>
              <a:rPr lang="en-US" dirty="0" err="1">
                <a:latin typeface="NikoshBAN" panose="02000000000000000000" pitchFamily="2" charset="0"/>
                <a:cs typeface="NikoshBAN" panose="02000000000000000000" pitchFamily="2" charset="0"/>
              </a:rPr>
              <a:t>ফাইবার</a:t>
            </a:r>
            <a:r>
              <a:rPr lang="en-US" dirty="0">
                <a:latin typeface="NikoshBAN" panose="02000000000000000000" pitchFamily="2" charset="0"/>
                <a:cs typeface="NikoshBAN" panose="02000000000000000000" pitchFamily="2" charset="0"/>
              </a:rPr>
              <a:t> </a:t>
            </a:r>
            <a:r>
              <a:rPr lang="en-US">
                <a:latin typeface="NikoshBAN" panose="02000000000000000000" pitchFamily="2" charset="0"/>
                <a:cs typeface="NikoshBAN" panose="02000000000000000000" pitchFamily="2" charset="0"/>
              </a:rPr>
              <a:t>কাজের   </a:t>
            </a:r>
            <a:r>
              <a:rPr lang="en-US" dirty="0" err="1">
                <a:latin typeface="NikoshBAN" panose="02000000000000000000" pitchFamily="2" charset="0"/>
                <a:cs typeface="NikoshBAN" panose="02000000000000000000" pitchFamily="2" charset="0"/>
              </a:rPr>
              <a:t>ব্যাখ্যা</a:t>
            </a:r>
            <a:endParaRPr lang="en-US" dirty="0">
              <a:latin typeface="NikoshBAN" panose="02000000000000000000" pitchFamily="2" charset="0"/>
              <a:cs typeface="NikoshBAN" panose="02000000000000000000" pitchFamily="2" charset="0"/>
            </a:endParaRPr>
          </a:p>
        </p:txBody>
      </p:sp>
      <p:sp>
        <p:nvSpPr>
          <p:cNvPr id="14" name="Down Arrow Callout 13"/>
          <p:cNvSpPr/>
          <p:nvPr/>
        </p:nvSpPr>
        <p:spPr>
          <a:xfrm>
            <a:off x="3733800" y="1295400"/>
            <a:ext cx="2019300" cy="685800"/>
          </a:xfrm>
          <a:prstGeom prst="downArrowCallou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ম্যাগনিফাইং</a:t>
            </a:r>
            <a:r>
              <a:rPr lang="en-US" dirty="0"/>
              <a:t> </a:t>
            </a:r>
            <a:r>
              <a:rPr lang="en-US" dirty="0" err="1"/>
              <a:t>গ্লাস</a:t>
            </a:r>
            <a:r>
              <a:rPr lang="en-US" dirty="0"/>
              <a:t> </a:t>
            </a:r>
            <a:endParaRPr lang="en-US" dirty="0"/>
          </a:p>
        </p:txBody>
      </p:sp>
      <p:sp>
        <p:nvSpPr>
          <p:cNvPr id="15" name="Round Single Corner Rectangle 14"/>
          <p:cNvSpPr/>
          <p:nvPr/>
        </p:nvSpPr>
        <p:spPr>
          <a:xfrm>
            <a:off x="721895" y="2017295"/>
            <a:ext cx="9144000" cy="2286000"/>
          </a:xfrm>
          <a:prstGeom prst="round1Rect">
            <a:avLst/>
          </a:prstGeom>
          <a:solidFill>
            <a:srgbClr val="FF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ctr"/>
            <a:r>
              <a:rPr lang="as-IN" dirty="0"/>
              <a:t>ম্যাগনিফাইং গ্লাস হল একটি উত্তল লেন্স যা কোনো বস্তুকে আকারে বড় করে দেখানোর জন্য ব্যবহৃত হয়। একে আতশ কাচ বা বিবর্ধক কাচও বলা হয়। এটি সাধারণত একটি ফ্রেম এবং হাতলের সাথে সংযুক্ত থাকে। </a:t>
            </a:r>
            <a:endParaRPr lang="en-US" dirty="0"/>
          </a:p>
          <a:p>
            <a:pPr fontAlgn="ctr"/>
            <a:endParaRPr lang="as-IN" dirty="0">
              <a:solidFill>
                <a:srgbClr val="C00000"/>
              </a:solidFill>
            </a:endParaRPr>
          </a:p>
          <a:p>
            <a:pPr fontAlgn="ctr"/>
            <a:r>
              <a:rPr lang="as-IN" dirty="0">
                <a:solidFill>
                  <a:schemeClr val="bg1"/>
                </a:solidFill>
              </a:rPr>
              <a:t>ম্যাগনিফাইং গ্লাস ব্যবহারের কারণ ও ক্ষেত্র</a:t>
            </a:r>
            <a:r>
              <a:rPr lang="as-IN" dirty="0"/>
              <a:t>: </a:t>
            </a:r>
            <a:endParaRPr lang="en-US" dirty="0"/>
          </a:p>
          <a:p>
            <a:pPr fontAlgn="ctr"/>
            <a:endParaRPr lang="as-IN" dirty="0"/>
          </a:p>
          <a:p>
            <a:r>
              <a:rPr lang="as-IN" dirty="0"/>
              <a:t>ছোট লেখা বা বস্তু ভালোভাবে দেখতে: ম্যাগনিফাইং গ্লাস ছোট লেখা, ছবি বা ছোট বস্তুগুলোকে বড় করে দেখায়, যা খালি চোখে দেখতে অসুবিধা হয়।</a:t>
            </a:r>
            <a:endParaRPr lang="as-IN" dirty="0"/>
          </a:p>
        </p:txBody>
      </p:sp>
      <p:pic>
        <p:nvPicPr>
          <p:cNvPr id="1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9800" y="4572000"/>
            <a:ext cx="4343400" cy="184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8"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73025" y="85725"/>
            <a:ext cx="12045950" cy="668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Down Arrow Callout 12"/>
          <p:cNvSpPr/>
          <p:nvPr/>
        </p:nvSpPr>
        <p:spPr>
          <a:xfrm>
            <a:off x="4462681" y="337803"/>
            <a:ext cx="1752600" cy="609600"/>
          </a:xfrm>
          <a:prstGeom prst="down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bg1"/>
                </a:solidFill>
              </a:rPr>
              <a:t>চশমার</a:t>
            </a:r>
            <a:endParaRPr lang="en-US" dirty="0">
              <a:solidFill>
                <a:schemeClr val="bg1"/>
              </a:solidFill>
            </a:endParaRPr>
          </a:p>
        </p:txBody>
      </p:sp>
      <p:sp>
        <p:nvSpPr>
          <p:cNvPr id="14" name="Round Single Corner Rectangle 13"/>
          <p:cNvSpPr/>
          <p:nvPr/>
        </p:nvSpPr>
        <p:spPr>
          <a:xfrm>
            <a:off x="385011" y="914400"/>
            <a:ext cx="11490157" cy="3657600"/>
          </a:xfrm>
          <a:prstGeom prst="round1Rect">
            <a:avLst/>
          </a:prstGeom>
          <a:solidFill>
            <a:srgbClr val="C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ctr"/>
            <a:r>
              <a:rPr lang="as-IN" dirty="0">
                <a:latin typeface="NikoshBAN" panose="02000000000000000000" pitchFamily="2" charset="0"/>
                <a:cs typeface="NikoshBAN" panose="02000000000000000000" pitchFamily="2" charset="0"/>
              </a:rPr>
              <a:t>চশম</a:t>
            </a:r>
            <a:r>
              <a:rPr lang="en-US" dirty="0">
                <a:latin typeface="NikoshBAN" panose="02000000000000000000" pitchFamily="2" charset="0"/>
                <a:cs typeface="NikoshBAN" panose="02000000000000000000" pitchFamily="2" charset="0"/>
              </a:rPr>
              <a:t> </a:t>
            </a:r>
            <a:r>
              <a:rPr lang="as-IN" dirty="0">
                <a:latin typeface="NikoshBAN" panose="02000000000000000000" pitchFamily="2" charset="0"/>
                <a:cs typeface="NikoshBAN" panose="02000000000000000000" pitchFamily="2" charset="0"/>
              </a:rPr>
              <a:t>মূলত দৃষ্টিশক্তির সমস্যা সমাধানে ব্যবহৃত একটি উপকরণ। যাদের দূরের বা কাছের জিনিস দেখতে অসুবিধা হয়, তাদের জন্য চশমা একটি গুরুত্বপূর্ণ সমাধান। এটি চোখের লেন্সের ত্রুটি সংশোধন করে এবং আলোর সঠিক প্রতিসরণের মাধ্যমে স্পষ্ট দৃষ্টি পেতে সহায়তা করে। এছাড়াও, চশমা চোখের সুরক্ষায় এবং কিছু ক্ষেত্রে ফ্যাশন অনুষঙ্গ হিসেবেও ব্যবহৃত হয়। </a:t>
            </a:r>
            <a:endParaRPr lang="as-IN" dirty="0">
              <a:latin typeface="NikoshBAN" panose="02000000000000000000" pitchFamily="2" charset="0"/>
              <a:cs typeface="NikoshBAN" panose="02000000000000000000" pitchFamily="2" charset="0"/>
            </a:endParaRPr>
          </a:p>
          <a:p>
            <a:r>
              <a:rPr lang="as-IN" dirty="0">
                <a:solidFill>
                  <a:srgbClr val="FFFF00"/>
                </a:solidFill>
                <a:latin typeface="NikoshBAN" panose="02000000000000000000" pitchFamily="2" charset="0"/>
                <a:cs typeface="NikoshBAN" panose="02000000000000000000" pitchFamily="2" charset="0"/>
              </a:rPr>
              <a:t>চশমার ব্যবহার</a:t>
            </a:r>
            <a:r>
              <a:rPr lang="as-IN" dirty="0">
                <a:latin typeface="NikoshBAN" panose="02000000000000000000" pitchFamily="2" charset="0"/>
                <a:cs typeface="NikoshBAN" panose="02000000000000000000" pitchFamily="2" charset="0"/>
              </a:rPr>
              <a:t>:</a:t>
            </a:r>
            <a:endParaRPr lang="as-IN" dirty="0">
              <a:latin typeface="NikoshBAN" panose="02000000000000000000" pitchFamily="2" charset="0"/>
              <a:cs typeface="NikoshBAN" panose="02000000000000000000" pitchFamily="2" charset="0"/>
            </a:endParaRPr>
          </a:p>
          <a:p>
            <a:pPr fontAlgn="ctr"/>
            <a:r>
              <a:rPr lang="as-IN" dirty="0">
                <a:latin typeface="NikoshBAN" panose="02000000000000000000" pitchFamily="2" charset="0"/>
                <a:cs typeface="NikoshBAN" panose="02000000000000000000" pitchFamily="2" charset="0"/>
              </a:rPr>
              <a:t>১. দৃষ্টি সংশোধন: </a:t>
            </a:r>
            <a:endParaRPr lang="as-IN" dirty="0">
              <a:latin typeface="NikoshBAN" panose="02000000000000000000" pitchFamily="2" charset="0"/>
              <a:cs typeface="NikoshBAN" panose="02000000000000000000" pitchFamily="2" charset="0"/>
            </a:endParaRPr>
          </a:p>
          <a:p>
            <a:r>
              <a:rPr lang="as-IN" dirty="0">
                <a:latin typeface="NikoshBAN" panose="02000000000000000000" pitchFamily="2" charset="0"/>
                <a:cs typeface="NikoshBAN" panose="02000000000000000000" pitchFamily="2" charset="0"/>
              </a:rPr>
              <a:t>মায়োপিয়া (</a:t>
            </a:r>
            <a:r>
              <a:rPr lang="en-US" dirty="0">
                <a:latin typeface="NikoshBAN" panose="02000000000000000000" pitchFamily="2" charset="0"/>
                <a:cs typeface="NikoshBAN" panose="02000000000000000000" pitchFamily="2" charset="0"/>
              </a:rPr>
              <a:t>myopia) </a:t>
            </a:r>
            <a:r>
              <a:rPr lang="as-IN" dirty="0">
                <a:latin typeface="NikoshBAN" panose="02000000000000000000" pitchFamily="2" charset="0"/>
                <a:cs typeface="NikoshBAN" panose="02000000000000000000" pitchFamily="2" charset="0"/>
              </a:rPr>
              <a:t>বা ক্ষীণ দৃষ্টির জন্য: এই ক্ষেত্রে দূরের বস্তু দেখতে অসুবিধা হয়। এই সমস্যা সমাধানে অবতল লেন্স</a:t>
            </a:r>
            <a:r>
              <a:rPr lang="en-US" dirty="0">
                <a:latin typeface="NikoshBAN" panose="02000000000000000000" pitchFamily="2" charset="0"/>
                <a:cs typeface="NikoshBAN" panose="02000000000000000000" pitchFamily="2" charset="0"/>
              </a:rPr>
              <a:t> </a:t>
            </a:r>
            <a:r>
              <a:rPr lang="as-IN" dirty="0">
                <a:latin typeface="NikoshBAN" panose="02000000000000000000" pitchFamily="2" charset="0"/>
                <a:cs typeface="NikoshBAN" panose="02000000000000000000" pitchFamily="2" charset="0"/>
              </a:rPr>
              <a:t>ব্যবহার করা হয়, যা আলোকরশ্মিকে চোখের রেটিনার উপর ফোকাস করতে সাহায্য করে।</a:t>
            </a:r>
            <a:endParaRPr lang="as-IN" dirty="0">
              <a:latin typeface="NikoshBAN" panose="02000000000000000000" pitchFamily="2" charset="0"/>
              <a:cs typeface="NikoshBAN" panose="02000000000000000000" pitchFamily="2" charset="0"/>
            </a:endParaRPr>
          </a:p>
          <a:p>
            <a:r>
              <a:rPr lang="as-IN" dirty="0">
                <a:latin typeface="NikoshBAN" panose="02000000000000000000" pitchFamily="2" charset="0"/>
                <a:cs typeface="NikoshBAN" panose="02000000000000000000" pitchFamily="2" charset="0"/>
              </a:rPr>
              <a:t>হাইপারোপিয়া </a:t>
            </a:r>
            <a:r>
              <a:rPr lang="en-US" dirty="0">
                <a:latin typeface="NikoshBAN" panose="02000000000000000000" pitchFamily="2" charset="0"/>
                <a:cs typeface="NikoshBAN" panose="02000000000000000000" pitchFamily="2" charset="0"/>
              </a:rPr>
              <a:t> </a:t>
            </a:r>
            <a:r>
              <a:rPr lang="as-IN" dirty="0">
                <a:latin typeface="NikoshBAN" panose="02000000000000000000" pitchFamily="2" charset="0"/>
                <a:cs typeface="NikoshBAN" panose="02000000000000000000" pitchFamily="2" charset="0"/>
              </a:rPr>
              <a:t>বা দূরদৃষ্টির জন্য: কাছের বস্তু দেখতে অসুবিধা হলে উত্তল লেন্স</a:t>
            </a:r>
            <a:r>
              <a:rPr lang="en-US" dirty="0">
                <a:latin typeface="NikoshBAN" panose="02000000000000000000" pitchFamily="2" charset="0"/>
                <a:cs typeface="NikoshBAN" panose="02000000000000000000" pitchFamily="2" charset="0"/>
              </a:rPr>
              <a:t> </a:t>
            </a:r>
            <a:r>
              <a:rPr lang="as-IN" dirty="0">
                <a:latin typeface="NikoshBAN" panose="02000000000000000000" pitchFamily="2" charset="0"/>
                <a:cs typeface="NikoshBAN" panose="02000000000000000000" pitchFamily="2" charset="0"/>
              </a:rPr>
              <a:t>ব্যবহার করা হয়, যা আলোকরশ্মিকে রেটিনার উপর ফোকাস করতে সাহায্য করে।</a:t>
            </a:r>
            <a:r>
              <a:rPr lang="en-US" dirty="0">
                <a:latin typeface="NikoshBAN" panose="02000000000000000000" pitchFamily="2" charset="0"/>
                <a:cs typeface="NikoshBAN" panose="02000000000000000000" pitchFamily="2" charset="0"/>
              </a:rPr>
              <a:t>   </a:t>
            </a:r>
            <a:endParaRPr lang="as-IN" dirty="0">
              <a:latin typeface="NikoshBAN" panose="02000000000000000000" pitchFamily="2" charset="0"/>
              <a:cs typeface="NikoshBAN" panose="02000000000000000000" pitchFamily="2" charset="0"/>
            </a:endParaRPr>
          </a:p>
        </p:txBody>
      </p:sp>
      <p:pic>
        <p:nvPicPr>
          <p:cNvPr id="15" name="Picture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4836694"/>
            <a:ext cx="3831322" cy="1864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Down Arrow Callout 13"/>
          <p:cNvSpPr/>
          <p:nvPr/>
        </p:nvSpPr>
        <p:spPr>
          <a:xfrm>
            <a:off x="3753853" y="762000"/>
            <a:ext cx="3188367" cy="633663"/>
          </a:xfrm>
          <a:prstGeom prst="down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rgbClr val="C00000"/>
                </a:solidFill>
              </a:rPr>
              <a:t>অপটিক্যাল</a:t>
            </a:r>
            <a:r>
              <a:rPr lang="en-US" dirty="0">
                <a:solidFill>
                  <a:srgbClr val="C00000"/>
                </a:solidFill>
              </a:rPr>
              <a:t> </a:t>
            </a:r>
            <a:r>
              <a:rPr lang="en-US" dirty="0" err="1">
                <a:solidFill>
                  <a:srgbClr val="C00000"/>
                </a:solidFill>
              </a:rPr>
              <a:t>ফাইবার</a:t>
            </a:r>
            <a:r>
              <a:rPr lang="en-US" dirty="0">
                <a:solidFill>
                  <a:srgbClr val="C00000"/>
                </a:solidFill>
              </a:rPr>
              <a:t> </a:t>
            </a:r>
            <a:endParaRPr lang="en-US" dirty="0">
              <a:solidFill>
                <a:srgbClr val="C00000"/>
              </a:solidFill>
            </a:endParaRPr>
          </a:p>
        </p:txBody>
      </p:sp>
      <p:sp>
        <p:nvSpPr>
          <p:cNvPr id="15" name="Round Single Corner Rectangle 14"/>
          <p:cNvSpPr/>
          <p:nvPr/>
        </p:nvSpPr>
        <p:spPr>
          <a:xfrm>
            <a:off x="529388" y="1676400"/>
            <a:ext cx="10912644" cy="2895600"/>
          </a:xfrm>
          <a:prstGeom prst="round1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ctr"/>
            <a:r>
              <a:rPr lang="as-IN" dirty="0">
                <a:latin typeface="NikoshBAN" panose="02000000000000000000" pitchFamily="2" charset="0"/>
                <a:cs typeface="NikoshBAN" panose="02000000000000000000" pitchFamily="2" charset="0"/>
              </a:rPr>
              <a:t>অপটিক্যাল ফাইবার মূলত আলো ব্যবহার করে ডেটা স্থানান্তরের জন্য একটি পাতলা, নমনীয় তন্তু। এটি ডেটা স্থানান্তরের জন্য একটি অত্যন্ত কার্যকরী মাধ্যম এবং বিভিন্ন ক্ষেত্রে এর ব্যবহার দেখা যায়। </a:t>
            </a:r>
            <a:endParaRPr lang="as-IN" dirty="0">
              <a:latin typeface="NikoshBAN" panose="02000000000000000000" pitchFamily="2" charset="0"/>
              <a:cs typeface="NikoshBAN" panose="02000000000000000000" pitchFamily="2" charset="0"/>
            </a:endParaRPr>
          </a:p>
          <a:p>
            <a:pPr fontAlgn="ctr"/>
            <a:r>
              <a:rPr lang="as-IN" dirty="0">
                <a:latin typeface="NikoshBAN" panose="02000000000000000000" pitchFamily="2" charset="0"/>
                <a:cs typeface="NikoshBAN" panose="02000000000000000000" pitchFamily="2" charset="0"/>
              </a:rPr>
              <a:t>অপটিক্যাল ফাইবারের প্রধান ব্যবহারগুলো হলো: </a:t>
            </a:r>
            <a:endParaRPr lang="as-IN" dirty="0">
              <a:latin typeface="NikoshBAN" panose="02000000000000000000" pitchFamily="2" charset="0"/>
              <a:cs typeface="NikoshBAN" panose="02000000000000000000" pitchFamily="2" charset="0"/>
            </a:endParaRPr>
          </a:p>
          <a:p>
            <a:r>
              <a:rPr lang="as-IN" b="1" dirty="0">
                <a:latin typeface="NikoshBAN" panose="02000000000000000000" pitchFamily="2" charset="0"/>
                <a:cs typeface="NikoshBAN" panose="02000000000000000000" pitchFamily="2" charset="0"/>
              </a:rPr>
              <a:t>ডেটা কমিউনিকেশন:</a:t>
            </a:r>
            <a:endParaRPr lang="as-IN" dirty="0">
              <a:latin typeface="NikoshBAN" panose="02000000000000000000" pitchFamily="2" charset="0"/>
              <a:cs typeface="NikoshBAN" panose="02000000000000000000" pitchFamily="2" charset="0"/>
            </a:endParaRPr>
          </a:p>
          <a:p>
            <a:pPr fontAlgn="ctr"/>
            <a:r>
              <a:rPr lang="as-IN" dirty="0">
                <a:latin typeface="NikoshBAN" panose="02000000000000000000" pitchFamily="2" charset="0"/>
                <a:cs typeface="NikoshBAN" panose="02000000000000000000" pitchFamily="2" charset="0"/>
              </a:rPr>
              <a:t>অপটিক্যাল ফাইবার তারের মাধ্যমে উচ্চ গতি এবং নির্ভরযোগ্যতার সাথে ডেটা স্থানান্তরিত করা যায়। এটি ইন্টারনেট, টেলিফোন এবং টেলিভিশন সংকেত প্রেরণে ব্যবহৃত হয়। </a:t>
            </a:r>
            <a:endParaRPr lang="as-IN" dirty="0">
              <a:latin typeface="NikoshBAN" panose="02000000000000000000" pitchFamily="2" charset="0"/>
              <a:cs typeface="NikoshBAN" panose="02000000000000000000" pitchFamily="2" charset="0"/>
            </a:endParaRPr>
          </a:p>
          <a:p>
            <a:r>
              <a:rPr lang="as-IN" b="1" dirty="0">
                <a:latin typeface="NikoshBAN" panose="02000000000000000000" pitchFamily="2" charset="0"/>
                <a:cs typeface="NikoshBAN" panose="02000000000000000000" pitchFamily="2" charset="0"/>
              </a:rPr>
              <a:t>মেডিকেল ইমেজিং:</a:t>
            </a:r>
            <a:endParaRPr lang="as-IN" dirty="0">
              <a:latin typeface="NikoshBAN" panose="02000000000000000000" pitchFamily="2" charset="0"/>
              <a:cs typeface="NikoshBAN" panose="02000000000000000000" pitchFamily="2" charset="0"/>
            </a:endParaRPr>
          </a:p>
          <a:p>
            <a:r>
              <a:rPr lang="as-IN" dirty="0">
                <a:latin typeface="NikoshBAN" panose="02000000000000000000" pitchFamily="2" charset="0"/>
                <a:cs typeface="NikoshBAN" panose="02000000000000000000" pitchFamily="2" charset="0"/>
              </a:rPr>
              <a:t>অপটিক্যাল ফাইবার এন্ডোস্কোপির মতো মেডিকেল ইমেজিংয়ে ব্যবহৃত হয়, যা শরীরের অভ্যন্তরের ছবি তোলে এবং ডাক্তারদের রোগ নির্ণয়ে সহায়তা করে</a:t>
            </a:r>
            <a:r>
              <a:rPr lang="en-US" dirty="0">
                <a:latin typeface="NikoshBAN" panose="02000000000000000000" pitchFamily="2" charset="0"/>
                <a:cs typeface="NikoshBAN" panose="02000000000000000000" pitchFamily="2" charset="0"/>
              </a:rPr>
              <a:t> </a:t>
            </a:r>
            <a:r>
              <a:rPr lang="en-US" dirty="0" err="1">
                <a:latin typeface="NikoshBAN" panose="02000000000000000000" pitchFamily="2" charset="0"/>
                <a:cs typeface="NikoshBAN" panose="02000000000000000000" pitchFamily="2" charset="0"/>
              </a:rPr>
              <a:t>ইত্যাদি</a:t>
            </a:r>
            <a:r>
              <a:rPr lang="en-US" dirty="0">
                <a:latin typeface="NikoshBAN" panose="02000000000000000000" pitchFamily="2" charset="0"/>
                <a:cs typeface="NikoshBAN" panose="02000000000000000000" pitchFamily="2" charset="0"/>
              </a:rPr>
              <a:t>।</a:t>
            </a:r>
            <a:endParaRPr lang="as-IN" dirty="0">
              <a:latin typeface="NikoshBAN" panose="02000000000000000000" pitchFamily="2" charset="0"/>
              <a:cs typeface="NikoshBAN" panose="02000000000000000000" pitchFamily="2" charset="0"/>
            </a:endParaRPr>
          </a:p>
        </p:txBody>
      </p:sp>
      <p:pic>
        <p:nvPicPr>
          <p:cNvPr id="16" name="Picture 15"/>
          <p:cNvPicPr>
            <a:picLocks noChangeAspect="1" noChangeArrowheads="1"/>
          </p:cNvPicPr>
          <p:nvPr/>
        </p:nvPicPr>
        <p:blipFill>
          <a:blip r:embed="rId1">
            <a:extLst>
              <a:ext uri="{BEBA8EAE-BF5A-486C-A8C5-ECC9F3942E4B}">
                <a14:imgProps xmlns:a14="http://schemas.microsoft.com/office/drawing/2010/main">
                  <a14:imgLayer r:embed="rId2">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3276600" y="4953000"/>
            <a:ext cx="5626768" cy="147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52400" y="152400"/>
            <a:ext cx="12192000" cy="6857999"/>
          </a:xfrm>
          <a:prstGeom prst="rect">
            <a:avLst/>
          </a:prstGeom>
          <a:effectLst>
            <a:softEdge rad="12700"/>
          </a:effectLst>
        </p:spPr>
      </p:pic>
      <p:grpSp>
        <p:nvGrpSpPr>
          <p:cNvPr id="3" name="Group 2"/>
          <p:cNvGrpSpPr/>
          <p:nvPr/>
        </p:nvGrpSpPr>
        <p:grpSpPr>
          <a:xfrm>
            <a:off x="3518624" y="290256"/>
            <a:ext cx="8673375" cy="5716101"/>
            <a:chOff x="3518624" y="290256"/>
            <a:chExt cx="8673375" cy="5716101"/>
          </a:xfrm>
        </p:grpSpPr>
        <p:sp>
          <p:nvSpPr>
            <p:cNvPr id="4" name="TextBox 3"/>
            <p:cNvSpPr txBox="1"/>
            <p:nvPr/>
          </p:nvSpPr>
          <p:spPr>
            <a:xfrm>
              <a:off x="3518624" y="290256"/>
              <a:ext cx="4145326" cy="862387"/>
            </a:xfrm>
            <a:prstGeom prst="rect">
              <a:avLst/>
            </a:prstGeom>
            <a:noFill/>
            <a:ln w="76200">
              <a:solidFill>
                <a:schemeClr val="tx1"/>
              </a:solidFill>
            </a:ln>
          </p:spPr>
          <p:txBody>
            <a:bodyPr wrap="square" lIns="101318" tIns="50659" rIns="101318" bIns="50659"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940" b="1" dirty="0" err="1">
                  <a:ln w="11430"/>
                  <a:solidFill>
                    <a:srgbClr val="C00000"/>
                  </a:solidFill>
                  <a:effectLst>
                    <a:outerShdw blurRad="80000" dist="40000" dir="5040000" algn="tl">
                      <a:srgbClr val="000000">
                        <a:alpha val="30000"/>
                      </a:srgbClr>
                    </a:outerShdw>
                  </a:effectLst>
                  <a:latin typeface="NikoshBAN" panose="02000000000000000000" pitchFamily="2" charset="0"/>
                  <a:cs typeface="NikoshBAN" panose="02000000000000000000" pitchFamily="2" charset="0"/>
                </a:rPr>
                <a:t>দলীয়</a:t>
              </a:r>
              <a:r>
                <a:rPr lang="en-US" sz="4940" b="1" dirty="0">
                  <a:ln w="11430"/>
                  <a:solidFill>
                    <a:srgbClr val="C00000"/>
                  </a:solidFill>
                  <a:effectLst>
                    <a:outerShdw blurRad="80000" dist="40000" dir="5040000" algn="tl">
                      <a:srgbClr val="000000">
                        <a:alpha val="30000"/>
                      </a:srgbClr>
                    </a:outerShdw>
                  </a:effectLst>
                  <a:latin typeface="NikoshBAN" panose="02000000000000000000" pitchFamily="2" charset="0"/>
                  <a:cs typeface="NikoshBAN" panose="02000000000000000000" pitchFamily="2" charset="0"/>
                </a:rPr>
                <a:t>  </a:t>
              </a:r>
              <a:r>
                <a:rPr lang="en-US" sz="4940" b="1" dirty="0" err="1">
                  <a:ln w="11430"/>
                  <a:solidFill>
                    <a:srgbClr val="C00000"/>
                  </a:solidFill>
                  <a:effectLst>
                    <a:outerShdw blurRad="80000" dist="40000" dir="5040000" algn="tl">
                      <a:srgbClr val="000000">
                        <a:alpha val="30000"/>
                      </a:srgbClr>
                    </a:outerShdw>
                  </a:effectLst>
                  <a:latin typeface="NikoshBAN" panose="02000000000000000000" pitchFamily="2" charset="0"/>
                  <a:cs typeface="NikoshBAN" panose="02000000000000000000" pitchFamily="2" charset="0"/>
                </a:rPr>
                <a:t>কাজ</a:t>
              </a:r>
              <a:endParaRPr lang="en-US" sz="4940" b="1" dirty="0">
                <a:ln w="11430"/>
                <a:solidFill>
                  <a:srgbClr val="C00000"/>
                </a:solidFill>
                <a:effectLst>
                  <a:outerShdw blurRad="80000" dist="40000" dir="5040000" algn="tl">
                    <a:srgbClr val="000000">
                      <a:alpha val="30000"/>
                    </a:srgbClr>
                  </a:outerShdw>
                </a:effectLst>
                <a:latin typeface="NikoshBAN" panose="02000000000000000000" pitchFamily="2" charset="0"/>
                <a:cs typeface="NikoshBAN" panose="02000000000000000000" pitchFamily="2"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5988" y="1109161"/>
              <a:ext cx="4576011" cy="2307808"/>
            </a:xfrm>
            <a:prstGeom prst="rect">
              <a:avLst/>
            </a:prstGeom>
          </p:spPr>
        </p:pic>
        <p:sp>
          <p:nvSpPr>
            <p:cNvPr id="7" name="TextBox 6"/>
            <p:cNvSpPr txBox="1"/>
            <p:nvPr/>
          </p:nvSpPr>
          <p:spPr>
            <a:xfrm>
              <a:off x="6792981" y="5519942"/>
              <a:ext cx="4183594" cy="486415"/>
            </a:xfrm>
            <a:prstGeom prst="rect">
              <a:avLst/>
            </a:prstGeom>
            <a:noFill/>
          </p:spPr>
          <p:txBody>
            <a:bodyPr wrap="square" rtlCol="0">
              <a:spAutoFit/>
            </a:bodyPr>
            <a:lstStyle/>
            <a:p>
              <a:r>
                <a:rPr lang="en-US" sz="2560" b="1" dirty="0" err="1">
                  <a:solidFill>
                    <a:srgbClr val="FF0066"/>
                  </a:solidFill>
                </a:rPr>
                <a:t>সময়ঃ</a:t>
              </a:r>
              <a:r>
                <a:rPr lang="en-US" sz="2560" b="1" dirty="0">
                  <a:solidFill>
                    <a:srgbClr val="FF0066"/>
                  </a:solidFill>
                </a:rPr>
                <a:t> ০৫ </a:t>
              </a:r>
              <a:r>
                <a:rPr lang="en-US" sz="2560" b="1" dirty="0" err="1">
                  <a:solidFill>
                    <a:srgbClr val="FF0066"/>
                  </a:solidFill>
                </a:rPr>
                <a:t>মিনিট</a:t>
              </a:r>
              <a:endParaRPr lang="en-GB" sz="2560" b="1" dirty="0">
                <a:solidFill>
                  <a:srgbClr val="FF0066"/>
                </a:solidFill>
              </a:endParaRPr>
            </a:p>
          </p:txBody>
        </p:sp>
      </p:grpSp>
      <p:sp>
        <p:nvSpPr>
          <p:cNvPr id="8" name="Snip and Round Single Corner Rectangle 7"/>
          <p:cNvSpPr/>
          <p:nvPr/>
        </p:nvSpPr>
        <p:spPr>
          <a:xfrm>
            <a:off x="1219200" y="3064778"/>
            <a:ext cx="5630411" cy="2438400"/>
          </a:xfrm>
          <a:prstGeom prst="snip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err="1">
                <a:latin typeface="NikoshBAN" panose="02000000000000000000" pitchFamily="2" charset="0"/>
                <a:cs typeface="NikoshBAN" panose="02000000000000000000" pitchFamily="2" charset="0"/>
              </a:rPr>
              <a:t>কাচফলকে</a:t>
            </a:r>
            <a:r>
              <a:rPr lang="en-US" sz="4000" dirty="0">
                <a:latin typeface="NikoshBAN" panose="02000000000000000000" pitchFamily="2" charset="0"/>
                <a:cs typeface="NikoshBAN" panose="02000000000000000000" pitchFamily="2" charset="0"/>
              </a:rPr>
              <a:t> </a:t>
            </a:r>
            <a:r>
              <a:rPr lang="en-US" sz="4000" dirty="0" err="1">
                <a:latin typeface="NikoshBAN" panose="02000000000000000000" pitchFamily="2" charset="0"/>
                <a:cs typeface="NikoshBAN" panose="02000000000000000000" pitchFamily="2" charset="0"/>
              </a:rPr>
              <a:t>আলোর</a:t>
            </a:r>
            <a:r>
              <a:rPr lang="en-US" sz="4000" dirty="0">
                <a:latin typeface="NikoshBAN" panose="02000000000000000000" pitchFamily="2" charset="0"/>
                <a:cs typeface="NikoshBAN" panose="02000000000000000000" pitchFamily="2" charset="0"/>
              </a:rPr>
              <a:t> </a:t>
            </a:r>
            <a:r>
              <a:rPr lang="en-US" sz="4000" dirty="0" err="1">
                <a:latin typeface="NikoshBAN" panose="02000000000000000000" pitchFamily="2" charset="0"/>
                <a:cs typeface="NikoshBAN" panose="02000000000000000000" pitchFamily="2" charset="0"/>
              </a:rPr>
              <a:t>প্রতিসরণ</a:t>
            </a:r>
            <a:r>
              <a:rPr lang="en-US" sz="4000" dirty="0">
                <a:latin typeface="NikoshBAN" panose="02000000000000000000" pitchFamily="2" charset="0"/>
                <a:cs typeface="NikoshBAN" panose="02000000000000000000" pitchFamily="2" charset="0"/>
              </a:rPr>
              <a:t> </a:t>
            </a:r>
            <a:r>
              <a:rPr lang="en-US" sz="4000" dirty="0" err="1">
                <a:latin typeface="NikoshBAN" panose="02000000000000000000" pitchFamily="2" charset="0"/>
                <a:cs typeface="NikoshBAN" panose="02000000000000000000" pitchFamily="2" charset="0"/>
              </a:rPr>
              <a:t>চিত্র</a:t>
            </a:r>
            <a:r>
              <a:rPr lang="en-US" sz="4000" dirty="0">
                <a:latin typeface="NikoshBAN" panose="02000000000000000000" pitchFamily="2" charset="0"/>
                <a:cs typeface="NikoshBAN" panose="02000000000000000000" pitchFamily="2" charset="0"/>
              </a:rPr>
              <a:t> </a:t>
            </a:r>
            <a:r>
              <a:rPr lang="en-US" sz="4000" dirty="0" err="1">
                <a:latin typeface="NikoshBAN" panose="02000000000000000000" pitchFamily="2" charset="0"/>
                <a:cs typeface="NikoshBAN" panose="02000000000000000000" pitchFamily="2" charset="0"/>
              </a:rPr>
              <a:t>সহ</a:t>
            </a:r>
            <a:r>
              <a:rPr lang="en-US" sz="4000" dirty="0">
                <a:latin typeface="NikoshBAN" panose="02000000000000000000" pitchFamily="2" charset="0"/>
                <a:cs typeface="NikoshBAN" panose="02000000000000000000" pitchFamily="2" charset="0"/>
              </a:rPr>
              <a:t> </a:t>
            </a:r>
            <a:r>
              <a:rPr lang="en-US" sz="4000" dirty="0" err="1">
                <a:latin typeface="NikoshBAN" panose="02000000000000000000" pitchFamily="2" charset="0"/>
                <a:cs typeface="NikoshBAN" panose="02000000000000000000" pitchFamily="2" charset="0"/>
              </a:rPr>
              <a:t>ব্যাখা</a:t>
            </a:r>
            <a:r>
              <a:rPr lang="en-US" sz="4000" dirty="0">
                <a:latin typeface="NikoshBAN" panose="02000000000000000000" pitchFamily="2" charset="0"/>
                <a:cs typeface="NikoshBAN" panose="02000000000000000000" pitchFamily="2" charset="0"/>
              </a:rPr>
              <a:t> </a:t>
            </a:r>
            <a:r>
              <a:rPr lang="en-US" sz="4000" dirty="0" err="1">
                <a:latin typeface="NikoshBAN" panose="02000000000000000000" pitchFamily="2" charset="0"/>
                <a:cs typeface="NikoshBAN" panose="02000000000000000000" pitchFamily="2" charset="0"/>
              </a:rPr>
              <a:t>কর</a:t>
            </a:r>
            <a:r>
              <a:rPr lang="en-US" sz="4000" dirty="0">
                <a:latin typeface="NikoshBAN" panose="02000000000000000000" pitchFamily="2" charset="0"/>
                <a:cs typeface="NikoshBAN" panose="02000000000000000000" pitchFamily="2" charset="0"/>
              </a:rPr>
              <a:t>।</a:t>
            </a:r>
            <a:endParaRPr lang="en-US" sz="4000" dirty="0">
              <a:latin typeface="NikoshBAN" panose="02000000000000000000" pitchFamily="2" charset="0"/>
              <a:cs typeface="NikoshBAN" panose="020000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
            <a:ext cx="12192000" cy="6857999"/>
          </a:xfrm>
          <a:prstGeom prst="rect">
            <a:avLst/>
          </a:prstGeom>
          <a:effectLst>
            <a:softEdge rad="12700"/>
          </a:effectLst>
        </p:spPr>
      </p:pic>
      <p:grpSp>
        <p:nvGrpSpPr>
          <p:cNvPr id="17" name="Group 16"/>
          <p:cNvGrpSpPr/>
          <p:nvPr/>
        </p:nvGrpSpPr>
        <p:grpSpPr>
          <a:xfrm>
            <a:off x="2514600" y="228600"/>
            <a:ext cx="6641432" cy="1752600"/>
            <a:chOff x="2209800" y="228600"/>
            <a:chExt cx="3886200" cy="1752600"/>
          </a:xfrm>
        </p:grpSpPr>
        <p:sp>
          <p:nvSpPr>
            <p:cNvPr id="18" name="Oval 17"/>
            <p:cNvSpPr/>
            <p:nvPr/>
          </p:nvSpPr>
          <p:spPr>
            <a:xfrm>
              <a:off x="2209800" y="228600"/>
              <a:ext cx="3886200" cy="1066800"/>
            </a:xfrm>
            <a:prstGeom prst="ellipse">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err="1">
                  <a:solidFill>
                    <a:srgbClr val="FFFF00"/>
                  </a:solidFill>
                  <a:latin typeface="NikoshBAN" panose="02000000000000000000" pitchFamily="2" charset="0"/>
                  <a:cs typeface="NikoshBAN" panose="02000000000000000000" pitchFamily="2" charset="0"/>
                </a:rPr>
                <a:t>বাড়ির</a:t>
              </a:r>
              <a:r>
                <a:rPr lang="en-US" sz="4000" b="1" dirty="0">
                  <a:solidFill>
                    <a:srgbClr val="FFFF00"/>
                  </a:solidFill>
                  <a:latin typeface="NikoshBAN" panose="02000000000000000000" pitchFamily="2" charset="0"/>
                  <a:cs typeface="NikoshBAN" panose="02000000000000000000" pitchFamily="2" charset="0"/>
                </a:rPr>
                <a:t> </a:t>
              </a:r>
              <a:r>
                <a:rPr lang="en-US" sz="4000" b="1" dirty="0" err="1">
                  <a:solidFill>
                    <a:srgbClr val="FFFF00"/>
                  </a:solidFill>
                  <a:latin typeface="NikoshBAN" panose="02000000000000000000" pitchFamily="2" charset="0"/>
                  <a:cs typeface="NikoshBAN" panose="02000000000000000000" pitchFamily="2" charset="0"/>
                </a:rPr>
                <a:t>কাজ</a:t>
              </a:r>
              <a:endParaRPr lang="en-US" sz="4000" b="1" dirty="0">
                <a:solidFill>
                  <a:srgbClr val="FFFF00"/>
                </a:solidFill>
                <a:latin typeface="NikoshBAN" panose="02000000000000000000" pitchFamily="2" charset="0"/>
                <a:cs typeface="NikoshBAN" panose="02000000000000000000" pitchFamily="2" charset="0"/>
              </a:endParaRPr>
            </a:p>
          </p:txBody>
        </p:sp>
        <p:sp>
          <p:nvSpPr>
            <p:cNvPr id="19" name="Down Arrow 18"/>
            <p:cNvSpPr/>
            <p:nvPr/>
          </p:nvSpPr>
          <p:spPr>
            <a:xfrm>
              <a:off x="3657600" y="1295400"/>
              <a:ext cx="838200" cy="6858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p:cNvSpPr/>
          <p:nvPr/>
        </p:nvSpPr>
        <p:spPr>
          <a:xfrm>
            <a:off x="621483" y="1981200"/>
            <a:ext cx="10796485" cy="1905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NikoshBAN" panose="02000000000000000000" pitchFamily="2" charset="0"/>
                <a:cs typeface="NikoshBAN" panose="02000000000000000000" pitchFamily="2" charset="0"/>
              </a:rPr>
              <a:t>১. </a:t>
            </a:r>
            <a:r>
              <a:rPr lang="en-US" sz="4000" b="1" dirty="0" err="1">
                <a:latin typeface="NikoshBAN" panose="02000000000000000000" pitchFamily="2" charset="0"/>
                <a:cs typeface="NikoshBAN" panose="02000000000000000000" pitchFamily="2" charset="0"/>
              </a:rPr>
              <a:t>সংকট</a:t>
            </a:r>
            <a:r>
              <a:rPr lang="en-US" sz="4000" b="1" dirty="0">
                <a:latin typeface="NikoshBAN" panose="02000000000000000000" pitchFamily="2" charset="0"/>
                <a:cs typeface="NikoshBAN" panose="02000000000000000000" pitchFamily="2" charset="0"/>
              </a:rPr>
              <a:t> </a:t>
            </a:r>
            <a:r>
              <a:rPr lang="en-US" sz="4000" b="1" dirty="0" err="1">
                <a:latin typeface="NikoshBAN" panose="02000000000000000000" pitchFamily="2" charset="0"/>
                <a:cs typeface="NikoshBAN" panose="02000000000000000000" pitchFamily="2" charset="0"/>
              </a:rPr>
              <a:t>কোণ</a:t>
            </a:r>
            <a:r>
              <a:rPr lang="en-US" sz="4000" b="1" dirty="0">
                <a:latin typeface="NikoshBAN" panose="02000000000000000000" pitchFamily="2" charset="0"/>
                <a:cs typeface="NikoshBAN" panose="02000000000000000000" pitchFamily="2" charset="0"/>
              </a:rPr>
              <a:t> </a:t>
            </a:r>
            <a:r>
              <a:rPr lang="en-US" sz="4000" b="1" dirty="0" err="1">
                <a:latin typeface="NikoshBAN" panose="02000000000000000000" pitchFamily="2" charset="0"/>
                <a:cs typeface="NikoshBAN" panose="02000000000000000000" pitchFamily="2" charset="0"/>
              </a:rPr>
              <a:t>কাকে</a:t>
            </a:r>
            <a:r>
              <a:rPr lang="en-US" sz="4000" b="1" dirty="0">
                <a:latin typeface="NikoshBAN" panose="02000000000000000000" pitchFamily="2" charset="0"/>
                <a:cs typeface="NikoshBAN" panose="02000000000000000000" pitchFamily="2" charset="0"/>
              </a:rPr>
              <a:t> </a:t>
            </a:r>
            <a:r>
              <a:rPr lang="en-US" sz="4000" b="1" dirty="0" err="1">
                <a:latin typeface="NikoshBAN" panose="02000000000000000000" pitchFamily="2" charset="0"/>
                <a:cs typeface="NikoshBAN" panose="02000000000000000000" pitchFamily="2" charset="0"/>
              </a:rPr>
              <a:t>বলে</a:t>
            </a:r>
            <a:r>
              <a:rPr lang="en-US" sz="4000" b="1" dirty="0">
                <a:latin typeface="NikoshBAN" panose="02000000000000000000" pitchFamily="2" charset="0"/>
                <a:cs typeface="NikoshBAN" panose="02000000000000000000" pitchFamily="2" charset="0"/>
              </a:rPr>
              <a:t> ? </a:t>
            </a:r>
            <a:endParaRPr lang="en-US" sz="4000" b="1" dirty="0">
              <a:latin typeface="NikoshBAN" panose="02000000000000000000" pitchFamily="2" charset="0"/>
              <a:cs typeface="NikoshBAN" panose="02000000000000000000" pitchFamily="2" charset="0"/>
            </a:endParaRPr>
          </a:p>
          <a:p>
            <a:pPr algn="ctr"/>
            <a:r>
              <a:rPr lang="en-US" sz="4000" b="1" dirty="0">
                <a:latin typeface="NikoshBAN" panose="02000000000000000000" pitchFamily="2" charset="0"/>
                <a:cs typeface="NikoshBAN" panose="02000000000000000000" pitchFamily="2" charset="0"/>
              </a:rPr>
              <a:t>     </a:t>
            </a:r>
            <a:endParaRPr lang="en-US" sz="4000" b="1" dirty="0">
              <a:latin typeface="NikoshBAN" panose="02000000000000000000" pitchFamily="2" charset="0"/>
              <a:cs typeface="NikoshBAN" panose="02000000000000000000" pitchFamily="2" charset="0"/>
            </a:endParaRPr>
          </a:p>
          <a:p>
            <a:pPr algn="ctr"/>
            <a:r>
              <a:rPr lang="en-US" sz="4000" b="1" dirty="0">
                <a:latin typeface="NikoshBAN" panose="02000000000000000000" pitchFamily="2" charset="0"/>
                <a:cs typeface="NikoshBAN" panose="02000000000000000000" pitchFamily="2" charset="0"/>
              </a:rPr>
              <a:t>     ২. </a:t>
            </a:r>
            <a:r>
              <a:rPr lang="en-US" sz="4000" b="1" dirty="0" err="1">
                <a:latin typeface="NikoshBAN" panose="02000000000000000000" pitchFamily="2" charset="0"/>
                <a:cs typeface="NikoshBAN" panose="02000000000000000000" pitchFamily="2" charset="0"/>
              </a:rPr>
              <a:t>প্রতিসরণ</a:t>
            </a:r>
            <a:r>
              <a:rPr lang="en-US" sz="4000" b="1" dirty="0">
                <a:latin typeface="NikoshBAN" panose="02000000000000000000" pitchFamily="2" charset="0"/>
                <a:cs typeface="NikoshBAN" panose="02000000000000000000" pitchFamily="2" charset="0"/>
              </a:rPr>
              <a:t> </a:t>
            </a:r>
            <a:r>
              <a:rPr lang="en-US" sz="4000" b="1" dirty="0" err="1">
                <a:latin typeface="NikoshBAN" panose="02000000000000000000" pitchFamily="2" charset="0"/>
                <a:cs typeface="NikoshBAN" panose="02000000000000000000" pitchFamily="2" charset="0"/>
              </a:rPr>
              <a:t>কোণ</a:t>
            </a:r>
            <a:r>
              <a:rPr lang="en-US" sz="4000" b="1" dirty="0">
                <a:latin typeface="NikoshBAN" panose="02000000000000000000" pitchFamily="2" charset="0"/>
                <a:cs typeface="NikoshBAN" panose="02000000000000000000" pitchFamily="2" charset="0"/>
              </a:rPr>
              <a:t> </a:t>
            </a:r>
            <a:r>
              <a:rPr lang="en-US" sz="4000" b="1" dirty="0" err="1">
                <a:latin typeface="NikoshBAN" panose="02000000000000000000" pitchFamily="2" charset="0"/>
                <a:cs typeface="NikoshBAN" panose="02000000000000000000" pitchFamily="2" charset="0"/>
              </a:rPr>
              <a:t>কাকে</a:t>
            </a:r>
            <a:r>
              <a:rPr lang="en-US" sz="4000" b="1" dirty="0">
                <a:latin typeface="NikoshBAN" panose="02000000000000000000" pitchFamily="2" charset="0"/>
                <a:cs typeface="NikoshBAN" panose="02000000000000000000" pitchFamily="2" charset="0"/>
              </a:rPr>
              <a:t> </a:t>
            </a:r>
            <a:r>
              <a:rPr lang="en-US" sz="4000" b="1" dirty="0" err="1">
                <a:latin typeface="NikoshBAN" panose="02000000000000000000" pitchFamily="2" charset="0"/>
                <a:cs typeface="NikoshBAN" panose="02000000000000000000" pitchFamily="2" charset="0"/>
              </a:rPr>
              <a:t>বলে</a:t>
            </a:r>
            <a:r>
              <a:rPr lang="en-US" sz="4000" b="1" dirty="0">
                <a:latin typeface="NikoshBAN" panose="02000000000000000000" pitchFamily="2" charset="0"/>
                <a:cs typeface="NikoshBAN" panose="02000000000000000000" pitchFamily="2" charset="0"/>
              </a:rPr>
              <a:t> ?</a:t>
            </a:r>
            <a:endParaRPr lang="en-US" sz="4000" b="1" dirty="0">
              <a:latin typeface="NikoshBAN" panose="02000000000000000000" pitchFamily="2" charset="0"/>
              <a:cs typeface="NikoshBAN" panose="02000000000000000000" pitchFamily="2"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p15:prstTrans prst="curtains"/>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81263" y="493295"/>
            <a:ext cx="11225463" cy="585937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5185</Words>
  <Application>WPS Presentation</Application>
  <PresentationFormat>Widescreen</PresentationFormat>
  <Paragraphs>124</Paragraphs>
  <Slides>19</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19</vt:i4>
      </vt:variant>
    </vt:vector>
  </HeadingPairs>
  <TitlesOfParts>
    <vt:vector size="32" baseType="lpstr">
      <vt:lpstr>Arial</vt:lpstr>
      <vt:lpstr>SimSun</vt:lpstr>
      <vt:lpstr>Wingdings</vt:lpstr>
      <vt:lpstr>NikoshBAN</vt:lpstr>
      <vt:lpstr>Nikosh</vt:lpstr>
      <vt:lpstr>Calibri</vt:lpstr>
      <vt:lpstr>Microsoft YaHei</vt:lpstr>
      <vt:lpstr>Arial Unicode MS</vt:lpstr>
      <vt:lpstr>Calibri Light</vt:lpstr>
      <vt:lpstr>Vrinda</vt:lpstr>
      <vt:lpstr>Siyam Rupali</vt:lpstr>
      <vt:lpstr>NSimSun</vt:lpstr>
      <vt:lpstr>Office Theme</vt:lpstr>
      <vt:lpstr>PowerPoint 演示文稿</vt:lpstr>
      <vt:lpstr>শিক্ষক পরিচিতি</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charbaghua jr school</dc:creator>
  <cp:lastModifiedBy>Charbaghua Junior girls high school</cp:lastModifiedBy>
  <cp:revision>19</cp:revision>
  <dcterms:created xsi:type="dcterms:W3CDTF">2026-08-06T08:22:00Z</dcterms:created>
  <dcterms:modified xsi:type="dcterms:W3CDTF">2026-10-06T08:29:39Z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C3C818F7503247EBA3B22DF115075ACE_12</vt:lpwstr>
  </property>
  <property fmtid="{D5CDD505-2E9C-101B-9397-08002B2CF9AE}" pid="3" name="KSOProductBuildVer">
    <vt:lpwstr>1033-12.1.0.28485</vt:lpwstr>
  </property>
</Properties>
</file>