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84" r:id="rId1"/>
  </p:sldMasterIdLst>
  <p:notesMasterIdLst>
    <p:notesMasterId r:id="rId23"/>
  </p:notesMasterIdLst>
  <p:handoutMasterIdLst>
    <p:handoutMasterId r:id="rId24"/>
  </p:handoutMasterIdLst>
  <p:sldIdLst>
    <p:sldId id="257" r:id="rId2"/>
    <p:sldId id="452" r:id="rId3"/>
    <p:sldId id="259" r:id="rId4"/>
    <p:sldId id="275" r:id="rId5"/>
    <p:sldId id="492" r:id="rId6"/>
    <p:sldId id="291" r:id="rId7"/>
    <p:sldId id="282" r:id="rId8"/>
    <p:sldId id="263" r:id="rId9"/>
    <p:sldId id="260" r:id="rId10"/>
    <p:sldId id="286" r:id="rId11"/>
    <p:sldId id="287" r:id="rId12"/>
    <p:sldId id="288" r:id="rId13"/>
    <p:sldId id="289" r:id="rId14"/>
    <p:sldId id="290" r:id="rId15"/>
    <p:sldId id="279" r:id="rId16"/>
    <p:sldId id="280" r:id="rId17"/>
    <p:sldId id="281" r:id="rId18"/>
    <p:sldId id="283" r:id="rId19"/>
    <p:sldId id="284" r:id="rId20"/>
    <p:sldId id="271" r:id="rId21"/>
    <p:sldId id="493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850" y="6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3EBBCA-B8D3-4CF4-9F71-D1B45C6CD5A6}" type="datetime2">
              <a:rPr lang="en-US" smtClean="0"/>
              <a:pPr/>
              <a:t>Tuesday, October 6, 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94FD96-AA51-46EA-AA17-60F0045AB3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CBFE22-4546-498E-AFD7-FD07D4396890}" type="datetime2">
              <a:rPr lang="en-US" smtClean="0"/>
              <a:pPr/>
              <a:t>Tuesday, October 6, 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95A003-6830-4AEC-9D26-C8ECBF413A4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8DD82E-E78C-4C4F-B35B-8F55A36E63AC}" type="slidenum">
              <a:rPr lang="en-US" smtClean="0"/>
              <a:t>19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1D8C2-1FA8-4A41-9F3C-BB6317710EE7}" type="datetime1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6DA78-1A3E-2F4F-BEB1-5DEEC2A59C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F7D43-29F1-4B97-97D4-9C2ED82990CC}" type="datetime1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6DA78-1A3E-2F4F-BEB1-5DEEC2A59C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1D16B-599D-4439-A280-76DA275E31F6}" type="datetime1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6DA78-1A3E-2F4F-BEB1-5DEEC2A59C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08957-1EAE-414C-8AB7-21DF41DA0C8B}" type="datetime1">
              <a:rPr lang="en-US" smtClean="0"/>
              <a:pPr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6DA78-1A3E-2F4F-BEB1-5DEEC2A59C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C3625-0F6A-47B7-85C6-4A53BCC76E13}" type="datetime1">
              <a:rPr lang="en-US" smtClean="0"/>
              <a:pPr/>
              <a:t>10/6/2026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6DA78-1A3E-2F4F-BEB1-5DEEC2A59C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E13E3-68B3-479C-B2B7-C36538A2DD8C}" type="datetime1">
              <a:rPr lang="en-US" smtClean="0"/>
              <a:pPr/>
              <a:t>10/6/2026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6DA78-1A3E-2F4F-BEB1-5DEEC2A59C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A2811-644C-434B-8899-263D7A4A9CFD}" type="datetime1">
              <a:rPr lang="en-US" smtClean="0"/>
              <a:pPr/>
              <a:t>10/6/2026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6DA78-1A3E-2F4F-BEB1-5DEEC2A59C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84F7B-E4E1-4040-A05F-8607DB72D43C}" type="datetime1">
              <a:rPr lang="en-US" smtClean="0"/>
              <a:pPr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6DA78-1A3E-2F4F-BEB1-5DEEC2A59C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43EAA-A272-45B4-B6C1-B983250F8765}" type="datetime1">
              <a:rPr lang="en-US" smtClean="0"/>
              <a:pPr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6DA78-1A3E-2F4F-BEB1-5DEEC2A59C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634F9-E2E6-4ECF-AD42-157B80DAC6A8}" type="datetime1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6DA78-1A3E-2F4F-BEB1-5DEEC2A59C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3FF60-DC29-49BD-A345-3D104752EE25}" type="datetime1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6DA78-1A3E-2F4F-BEB1-5DEEC2A59C9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8C34AC-5F36-49AF-8A76-5E55E4797FCF}" type="datetime1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36DA78-1A3E-2F4F-BEB1-5DEEC2A59C9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5" r:id="rId1"/>
    <p:sldLayoutId id="2147483986" r:id="rId2"/>
    <p:sldLayoutId id="2147483987" r:id="rId3"/>
    <p:sldLayoutId id="2147483988" r:id="rId4"/>
    <p:sldLayoutId id="2147483989" r:id="rId5"/>
    <p:sldLayoutId id="2147483990" r:id="rId6"/>
    <p:sldLayoutId id="2147483991" r:id="rId7"/>
    <p:sldLayoutId id="2147483992" r:id="rId8"/>
    <p:sldLayoutId id="2147483993" r:id="rId9"/>
    <p:sldLayoutId id="2147483994" r:id="rId10"/>
    <p:sldLayoutId id="2147483995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00200" y="533400"/>
            <a:ext cx="8686800" cy="1015663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6000" b="1" dirty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স্বা</a:t>
            </a:r>
            <a:r>
              <a:rPr lang="bn-IN" sz="6000" b="1" dirty="0">
                <a:latin typeface="Nikosh" panose="02000000000000000000" pitchFamily="2" charset="0"/>
                <a:cs typeface="Nikosh" panose="02000000000000000000" pitchFamily="2" charset="0"/>
              </a:rPr>
              <a:t>গ</a:t>
            </a:r>
            <a:r>
              <a:rPr lang="bn-IN" sz="6000" b="1" dirty="0">
                <a:solidFill>
                  <a:srgbClr val="00206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ত</a:t>
            </a:r>
            <a:r>
              <a:rPr lang="bn-IN" sz="6000" b="1" dirty="0">
                <a:solidFill>
                  <a:srgbClr val="C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ম</a:t>
            </a:r>
            <a:r>
              <a:rPr lang="bn-IN" sz="6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endParaRPr lang="bn-BD" sz="60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pic>
        <p:nvPicPr>
          <p:cNvPr id="6" name="Picture 5" descr="গোলাপ_ফুল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1727201"/>
            <a:ext cx="8686800" cy="482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050939"/>
      </p:ext>
    </p:extLst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1" b="1371"/>
          <a:stretch/>
        </p:blipFill>
        <p:spPr bwMode="auto">
          <a:xfrm>
            <a:off x="457200" y="957811"/>
            <a:ext cx="4225205" cy="494237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5288045" y="628233"/>
            <a:ext cx="6235361" cy="5601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উপস্থাপনায়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ctr"/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মোঃ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সাখাওয়াত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হোসেন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ctr"/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(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বি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এ ,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অনার্স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(১০ম </a:t>
            </a:r>
            <a:r>
              <a:rPr lang="en-US" sz="32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স্থান</a:t>
            </a:r>
            <a:r>
              <a:rPr lang="en-US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),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এম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এ, </a:t>
            </a:r>
          </a:p>
          <a:p>
            <a:pPr algn="ctr"/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জগন্নাথ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বিশ্ববিদ্যালয়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)</a:t>
            </a:r>
          </a:p>
          <a:p>
            <a:pPr algn="ctr"/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প্রভাষক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ctr"/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ইসলামের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ইতিহাস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ও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সংস্কৃতি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বিভাগ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,</a:t>
            </a:r>
          </a:p>
          <a:p>
            <a:pPr algn="ctr"/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আগানগর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আদর্শ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(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ডিগ্রি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)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কলেজ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,</a:t>
            </a:r>
          </a:p>
          <a:p>
            <a:pPr algn="ctr"/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বরুড়া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কুমিল্লা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</a:p>
          <a:p>
            <a:pPr algn="ctr"/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মোবাইলঃ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০১৯১৩৭৫৬৮৬৬/ ০১৮১৫২৩১৩৯৯</a:t>
            </a:r>
          </a:p>
          <a:p>
            <a:pPr algn="ctr"/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Email: shakhawat661983@gmail.com</a:t>
            </a:r>
          </a:p>
          <a:p>
            <a:endParaRPr lang="en-US" dirty="0"/>
          </a:p>
        </p:txBody>
      </p:sp>
      <p:sp>
        <p:nvSpPr>
          <p:cNvPr id="9" name="Frame 8">
            <a:extLst>
              <a:ext uri="{FF2B5EF4-FFF2-40B4-BE49-F238E27FC236}">
                <a16:creationId xmlns:a16="http://schemas.microsoft.com/office/drawing/2014/main" id="{1C6469BE-DED8-42F0-BF72-79ECA74422C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3804"/>
            </a:avLst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98F18BF-C60C-30B9-1C3C-E0D6C3775EFD}"/>
              </a:ext>
            </a:extLst>
          </p:cNvPr>
          <p:cNvSpPr txBox="1"/>
          <p:nvPr/>
        </p:nvSpPr>
        <p:spPr>
          <a:xfrm>
            <a:off x="4953000" y="1219200"/>
            <a:ext cx="65532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পাঠ পরিচিতি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ctr"/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ইসলামের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ইতিহাস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ও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সংস্কৃতি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২য়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পত্র</a:t>
            </a:r>
            <a:endParaRPr lang="bn-IN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ctr"/>
            <a:r>
              <a:rPr lang="bn-IN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শ্রে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ণিঃ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bn-IN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দ্বাদশ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ctr"/>
            <a:r>
              <a:rPr lang="bn-IN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অধ্যায়ঃ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প্রথম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endParaRPr lang="bn-IN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ctr"/>
            <a:r>
              <a:rPr lang="bn-IN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সময়ঃ 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১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ঘন্টা</a:t>
            </a:r>
            <a:r>
              <a:rPr lang="bn-IN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F0AC298-4B82-77A6-43E6-F409E4CC9F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813429"/>
            <a:ext cx="3429000" cy="5353050"/>
          </a:xfrm>
          <a:prstGeom prst="rect">
            <a:avLst/>
          </a:prstGeom>
        </p:spPr>
      </p:pic>
    </p:spTree>
  </p:cSld>
  <p:clrMapOvr>
    <a:masterClrMapping/>
  </p:clrMapOvr>
  <p:transition>
    <p:wipe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304800"/>
            <a:ext cx="8229600" cy="838200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4800" b="1" dirty="0" err="1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পূর্ব</a:t>
            </a:r>
            <a:r>
              <a:rPr lang="en-US" sz="4800" b="1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 </a:t>
            </a:r>
            <a:r>
              <a:rPr lang="en-US" sz="4800" b="1" dirty="0" err="1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জ্ঞান</a:t>
            </a:r>
            <a:r>
              <a:rPr lang="en-US" sz="4800" b="1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800" b="1" dirty="0" err="1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যাচাই</a:t>
            </a:r>
            <a:endParaRPr lang="en-US" sz="4800" b="1" dirty="0">
              <a:solidFill>
                <a:schemeClr val="tx1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pic>
        <p:nvPicPr>
          <p:cNvPr id="4" name="Content Placeholder 3" descr="is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81200" y="1219200"/>
            <a:ext cx="3810000" cy="2286000"/>
          </a:xfrm>
          <a:prstGeom prst="rect">
            <a:avLst/>
          </a:prstGeom>
          <a:solidFill>
            <a:srgbClr val="00B050"/>
          </a:solidFill>
        </p:spPr>
      </p:pic>
      <p:pic>
        <p:nvPicPr>
          <p:cNvPr id="5" name="Content Placeholder 3" descr="i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600" y="1295400"/>
            <a:ext cx="3657600" cy="2133600"/>
          </a:xfrm>
          <a:prstGeom prst="rect">
            <a:avLst/>
          </a:prstGeom>
        </p:spPr>
      </p:pic>
      <p:pic>
        <p:nvPicPr>
          <p:cNvPr id="6" name="Content Placeholder 3" descr="i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3886200"/>
            <a:ext cx="3810000" cy="2679700"/>
          </a:xfrm>
          <a:prstGeom prst="rect">
            <a:avLst/>
          </a:prstGeom>
        </p:spPr>
      </p:pic>
      <p:pic>
        <p:nvPicPr>
          <p:cNvPr id="7" name="Content Placeholder 3" descr="i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0" y="3810000"/>
            <a:ext cx="3581400" cy="2679700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2895600" y="3276600"/>
            <a:ext cx="19050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</a:t>
            </a:r>
          </a:p>
        </p:txBody>
      </p:sp>
      <p:sp>
        <p:nvSpPr>
          <p:cNvPr id="9" name="Oval 8"/>
          <p:cNvSpPr/>
          <p:nvPr/>
        </p:nvSpPr>
        <p:spPr>
          <a:xfrm>
            <a:off x="7848600" y="3200400"/>
            <a:ext cx="609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২</a:t>
            </a:r>
          </a:p>
        </p:txBody>
      </p:sp>
      <p:sp>
        <p:nvSpPr>
          <p:cNvPr id="10" name="Oval 9"/>
          <p:cNvSpPr/>
          <p:nvPr/>
        </p:nvSpPr>
        <p:spPr>
          <a:xfrm>
            <a:off x="3429000" y="6324600"/>
            <a:ext cx="609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৩</a:t>
            </a:r>
          </a:p>
        </p:txBody>
      </p:sp>
      <p:sp>
        <p:nvSpPr>
          <p:cNvPr id="11" name="Oval 10"/>
          <p:cNvSpPr/>
          <p:nvPr/>
        </p:nvSpPr>
        <p:spPr>
          <a:xfrm>
            <a:off x="7924800" y="6248400"/>
            <a:ext cx="609600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৪</a:t>
            </a:r>
          </a:p>
        </p:txBody>
      </p:sp>
      <p:sp>
        <p:nvSpPr>
          <p:cNvPr id="12" name="Oval 11"/>
          <p:cNvSpPr/>
          <p:nvPr/>
        </p:nvSpPr>
        <p:spPr>
          <a:xfrm>
            <a:off x="7162800" y="3200400"/>
            <a:ext cx="19050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</a:t>
            </a:r>
          </a:p>
        </p:txBody>
      </p:sp>
      <p:sp>
        <p:nvSpPr>
          <p:cNvPr id="13" name="Oval 12"/>
          <p:cNvSpPr/>
          <p:nvPr/>
        </p:nvSpPr>
        <p:spPr>
          <a:xfrm>
            <a:off x="2895600" y="6248400"/>
            <a:ext cx="19050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৩</a:t>
            </a:r>
          </a:p>
        </p:txBody>
      </p:sp>
      <p:sp>
        <p:nvSpPr>
          <p:cNvPr id="14" name="Oval 13"/>
          <p:cNvSpPr/>
          <p:nvPr/>
        </p:nvSpPr>
        <p:spPr>
          <a:xfrm>
            <a:off x="7239000" y="6248400"/>
            <a:ext cx="19050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৪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228600" cy="182562"/>
          </a:xfrm>
        </p:spPr>
        <p:txBody>
          <a:bodyPr>
            <a:normAutofit fontScale="90000"/>
          </a:bodyPr>
          <a:lstStyle/>
          <a:p>
            <a:r>
              <a:rPr lang="en-US" sz="600" dirty="0"/>
              <a:t>ক</a:t>
            </a:r>
          </a:p>
        </p:txBody>
      </p:sp>
      <p:pic>
        <p:nvPicPr>
          <p:cNvPr id="4" name="Content Placeholder 3" descr="is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76400" y="685800"/>
            <a:ext cx="3886200" cy="2679700"/>
          </a:xfrm>
          <a:prstGeom prst="rect">
            <a:avLst/>
          </a:prstGeom>
        </p:spPr>
      </p:pic>
      <p:pic>
        <p:nvPicPr>
          <p:cNvPr id="5" name="Content Placeholder 3" descr="i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600" y="685800"/>
            <a:ext cx="4102100" cy="2679700"/>
          </a:xfrm>
          <a:prstGeom prst="rect">
            <a:avLst/>
          </a:prstGeom>
        </p:spPr>
      </p:pic>
      <p:pic>
        <p:nvPicPr>
          <p:cNvPr id="6" name="Content Placeholder 3" descr="i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3810000"/>
            <a:ext cx="3886200" cy="2679700"/>
          </a:xfrm>
          <a:prstGeom prst="rect">
            <a:avLst/>
          </a:prstGeom>
        </p:spPr>
      </p:pic>
      <p:pic>
        <p:nvPicPr>
          <p:cNvPr id="7" name="Content Placeholder 3" descr="i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0" y="3657600"/>
            <a:ext cx="3886200" cy="2679700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2819400" y="3124200"/>
            <a:ext cx="19050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৫</a:t>
            </a:r>
          </a:p>
        </p:txBody>
      </p:sp>
      <p:sp>
        <p:nvSpPr>
          <p:cNvPr id="9" name="Oval 8"/>
          <p:cNvSpPr/>
          <p:nvPr/>
        </p:nvSpPr>
        <p:spPr>
          <a:xfrm>
            <a:off x="7391400" y="3124200"/>
            <a:ext cx="19050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৬</a:t>
            </a:r>
          </a:p>
        </p:txBody>
      </p:sp>
      <p:sp>
        <p:nvSpPr>
          <p:cNvPr id="10" name="Oval 9"/>
          <p:cNvSpPr/>
          <p:nvPr/>
        </p:nvSpPr>
        <p:spPr>
          <a:xfrm>
            <a:off x="2743200" y="6248400"/>
            <a:ext cx="19050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৭</a:t>
            </a:r>
          </a:p>
        </p:txBody>
      </p:sp>
      <p:sp>
        <p:nvSpPr>
          <p:cNvPr id="11" name="Oval 10"/>
          <p:cNvSpPr/>
          <p:nvPr/>
        </p:nvSpPr>
        <p:spPr>
          <a:xfrm>
            <a:off x="7391400" y="6096000"/>
            <a:ext cx="19050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৮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304800"/>
            <a:ext cx="8153400" cy="5410200"/>
          </a:xfrm>
          <a:prstGeom prst="rect">
            <a:avLst/>
          </a:prstGeom>
        </p:spPr>
      </p:pic>
    </p:spTree>
  </p:cSld>
  <p:clrMapOvr>
    <a:masterClrMapping/>
  </p:clrMapOvr>
  <p:transition>
    <p:split orient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914400"/>
            <a:ext cx="7467600" cy="1143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এসো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একটি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ভিডিও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দেখি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</a:p>
        </p:txBody>
      </p:sp>
      <p:graphicFrame>
        <p:nvGraphicFramePr>
          <p:cNvPr id="4" name="Content Placeholder 3">
            <a:hlinkClick r:id="" action="ppaction://noaction"/>
          </p:cNvPr>
          <p:cNvGraphicFramePr>
            <a:graphicFrameLocks noGrp="1" noChangeAspect="1"/>
          </p:cNvGraphicFramePr>
          <p:nvPr>
            <p:ph idx="1"/>
          </p:nvPr>
        </p:nvGraphicFramePr>
        <p:xfrm>
          <a:off x="5638800" y="3477420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ackager Shell Object" showAsIcon="1" r:id="rId2" imgW="914400" imgH="771480" progId="Package">
                  <p:embed/>
                </p:oleObj>
              </mc:Choice>
              <mc:Fallback>
                <p:oleObj name="Packager Shell Object" showAsIcon="1" r:id="rId2" imgW="914400" imgH="771480" progId="Package">
                  <p:embed/>
                  <p:pic>
                    <p:nvPicPr>
                      <p:cNvPr id="4" name="Content Placeholder 3">
                        <a:hlinkClick r:id="" action="ppaction://noaction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8800" y="3477420"/>
                        <a:ext cx="914400" cy="771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5000" y="3352800"/>
            <a:ext cx="8382000" cy="2286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bn-IN" sz="5400" b="1" u="sng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আরবদের সিন্ধু </a:t>
            </a:r>
            <a:r>
              <a:rPr lang="en-US" sz="5400" b="1" u="sng" dirty="0" err="1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অভিযানের</a:t>
            </a:r>
            <a:r>
              <a:rPr lang="en-US" sz="5400" b="1" u="sng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5400" b="1" u="sng" dirty="0" err="1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কারণসমূহ</a:t>
            </a:r>
            <a:r>
              <a:rPr lang="bn-IN" sz="5400" b="1" u="sng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endParaRPr lang="bn-BD" sz="5400" b="1" u="sng" dirty="0">
              <a:solidFill>
                <a:schemeClr val="tx1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62200" y="1219200"/>
            <a:ext cx="7772400" cy="1470025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6000" b="1" dirty="0" err="1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আজকের</a:t>
            </a:r>
            <a:r>
              <a:rPr lang="en-US" sz="6000" b="1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6000" b="1" dirty="0" err="1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আলোচ্য</a:t>
            </a:r>
            <a:r>
              <a:rPr lang="en-US" sz="6000" b="1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6000" b="1" dirty="0" err="1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বিষয়</a:t>
            </a:r>
            <a:endParaRPr lang="bn-BD" sz="6000" b="1" dirty="0">
              <a:solidFill>
                <a:schemeClr val="tx1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</p:cSld>
  <p:clrMapOvr>
    <a:masterClrMapping/>
  </p:clrMapOvr>
  <p:transition>
    <p:pull dir="l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1474619"/>
            <a:ext cx="10896600" cy="390876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শিখনফল</a:t>
            </a:r>
            <a:r>
              <a:rPr 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---</a:t>
            </a:r>
            <a:endParaRPr lang="bn-IN" sz="7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>
              <a:buFont typeface="Wingdings" pitchFamily="2" charset="2"/>
              <a:buChar char="v"/>
            </a:pPr>
            <a:r>
              <a:rPr lang="bn-IN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সিন্ধু </a:t>
            </a:r>
            <a:r>
              <a:rPr lang="en-US" sz="4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বিজয়ী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মুসলিম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সেনাপতির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নাম</a:t>
            </a:r>
            <a:r>
              <a:rPr lang="bn-IN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বলতে পারবে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;</a:t>
            </a:r>
            <a:endParaRPr lang="bn-IN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>
              <a:buFont typeface="Wingdings" pitchFamily="2" charset="2"/>
              <a:buChar char="v"/>
            </a:pPr>
            <a:r>
              <a:rPr lang="bn-IN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সিন্ধুর রাজনৈতিক অবস্থা ব্যাখ্যা করতে পারবে 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;</a:t>
            </a:r>
            <a:endParaRPr lang="bn-IN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>
              <a:buFont typeface="Wingdings" pitchFamily="2" charset="2"/>
              <a:buChar char="v"/>
            </a:pPr>
            <a:r>
              <a:rPr lang="bn-IN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সিন্ধু বিজয়ের কারণ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গুলো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ব্যাখ্যা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bn-IN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করতে পারবে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;</a:t>
            </a:r>
            <a:endParaRPr lang="bn-IN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>
              <a:buFont typeface="Wingdings" pitchFamily="2" charset="2"/>
              <a:buChar char="v"/>
            </a:pPr>
            <a:r>
              <a:rPr lang="bn-IN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সিন্ধু বিজয়ের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ফলাফল</a:t>
            </a:r>
            <a:r>
              <a:rPr lang="bn-IN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বিশ্লেষণ করতে পারবে।</a:t>
            </a:r>
            <a:endParaRPr lang="bn-BD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8461316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ohammad-bin-kashim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304800"/>
            <a:ext cx="9144000" cy="63246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সিন্ধু</a:t>
            </a:r>
            <a:r>
              <a: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বিজয়ের</a:t>
            </a:r>
            <a:r>
              <a: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পরোক্ষ</a:t>
            </a:r>
            <a:r>
              <a:rPr 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কারণসমূহ</a:t>
            </a:r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উমাইমাদের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সম্প্রসারণবাদী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নীতিঃ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  <a:p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অর্থনৈতিক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কারণঃ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  <a:p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পূর্ব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অভিযানের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ধারাবাহিকতাঃ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  <a:p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পারস্য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অভিযানে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রাজন্যবর্গের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বিরোধিতাঃ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  <a:p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দাহির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কর্তৃক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বিদ্রোহীদের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আশ্রয়দানঃ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  <a:p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ইসলাম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প্রচারের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আকাঙ্ক্ষাঃ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2438400"/>
            <a:ext cx="10896600" cy="8309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আরবদের</a:t>
            </a:r>
            <a:r>
              <a:rPr lang="en-US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8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সিন্ধু</a:t>
            </a:r>
            <a:r>
              <a:rPr lang="en-US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8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অভিযানের</a:t>
            </a:r>
            <a:r>
              <a:rPr lang="en-US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8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প্রত্যক্ষ</a:t>
            </a:r>
            <a:r>
              <a:rPr lang="en-US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8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কারণঃ</a:t>
            </a:r>
            <a:endParaRPr lang="en-US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4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দেবল</a:t>
            </a:r>
            <a:r>
              <a:rPr 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বন্দরে</a:t>
            </a:r>
            <a:r>
              <a:rPr 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জলদস্যুদের</a:t>
            </a:r>
            <a:r>
              <a:rPr 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কর্তৃক</a:t>
            </a:r>
            <a:r>
              <a:rPr 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আটটি</a:t>
            </a:r>
            <a:r>
              <a:rPr 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জাহাজ</a:t>
            </a:r>
            <a:r>
              <a:rPr 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লুন্ঠন</a:t>
            </a:r>
            <a:endParaRPr lang="en-US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pic>
        <p:nvPicPr>
          <p:cNvPr id="4" name="Content Placeholder 3" descr="Screenshot_2020-01-23-22-35-32-39-1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05000" y="1828800"/>
            <a:ext cx="1828800" cy="1143000"/>
          </a:xfrm>
        </p:spPr>
      </p:pic>
      <p:pic>
        <p:nvPicPr>
          <p:cNvPr id="6" name="Content Placeholder 3" descr="Screenshot_2020-01-23-22-35-32-39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6200" y="1828800"/>
            <a:ext cx="1828800" cy="1143000"/>
          </a:xfrm>
          <a:prstGeom prst="rect">
            <a:avLst/>
          </a:prstGeom>
        </p:spPr>
      </p:pic>
      <p:pic>
        <p:nvPicPr>
          <p:cNvPr id="7" name="Content Placeholder 3" descr="Screenshot_2020-01-23-22-35-32-39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828800"/>
            <a:ext cx="1828800" cy="1143000"/>
          </a:xfrm>
          <a:prstGeom prst="rect">
            <a:avLst/>
          </a:prstGeom>
        </p:spPr>
      </p:pic>
      <p:pic>
        <p:nvPicPr>
          <p:cNvPr id="8" name="Content Placeholder 3" descr="Screenshot_2020-01-23-22-35-32-39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8200" y="1828800"/>
            <a:ext cx="1828800" cy="1143000"/>
          </a:xfrm>
          <a:prstGeom prst="rect">
            <a:avLst/>
          </a:prstGeom>
        </p:spPr>
      </p:pic>
      <p:pic>
        <p:nvPicPr>
          <p:cNvPr id="9" name="Content Placeholder 3" descr="Screenshot_2020-01-23-22-35-32-39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4419600"/>
            <a:ext cx="1828800" cy="1143000"/>
          </a:xfrm>
          <a:prstGeom prst="rect">
            <a:avLst/>
          </a:prstGeom>
        </p:spPr>
      </p:pic>
      <p:pic>
        <p:nvPicPr>
          <p:cNvPr id="10" name="Content Placeholder 3" descr="Screenshot_2020-01-23-22-35-32-39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4343400"/>
            <a:ext cx="1828800" cy="1143000"/>
          </a:xfrm>
          <a:prstGeom prst="rect">
            <a:avLst/>
          </a:prstGeom>
        </p:spPr>
      </p:pic>
      <p:pic>
        <p:nvPicPr>
          <p:cNvPr id="11" name="Content Placeholder 3" descr="Screenshot_2020-01-23-22-35-32-39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0" y="4343400"/>
            <a:ext cx="1828800" cy="1143000"/>
          </a:xfrm>
          <a:prstGeom prst="rect">
            <a:avLst/>
          </a:prstGeom>
        </p:spPr>
      </p:pic>
      <p:pic>
        <p:nvPicPr>
          <p:cNvPr id="12" name="Content Placeholder 3" descr="Screenshot_2020-01-23-22-35-32-39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0600" y="4343400"/>
            <a:ext cx="1828800" cy="1143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7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5400" b="1" dirty="0" err="1">
                <a:latin typeface="Nikosh" panose="02000000000000000000" pitchFamily="2" charset="0"/>
                <a:cs typeface="Nikosh" panose="02000000000000000000" pitchFamily="2" charset="0"/>
              </a:rPr>
              <a:t>আরবদের</a:t>
            </a:r>
            <a:r>
              <a:rPr lang="en-US" sz="54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5400" b="1" dirty="0" err="1">
                <a:latin typeface="Nikosh" panose="02000000000000000000" pitchFamily="2" charset="0"/>
                <a:cs typeface="Nikosh" panose="02000000000000000000" pitchFamily="2" charset="0"/>
              </a:rPr>
              <a:t>সিন্ধু</a:t>
            </a:r>
            <a:r>
              <a:rPr lang="en-US" sz="54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5400" b="1" dirty="0" err="1">
                <a:latin typeface="Nikosh" panose="02000000000000000000" pitchFamily="2" charset="0"/>
                <a:cs typeface="Nikosh" panose="02000000000000000000" pitchFamily="2" charset="0"/>
              </a:rPr>
              <a:t>বিজয়ের</a:t>
            </a:r>
            <a:r>
              <a:rPr lang="en-US" sz="54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5400" b="1" dirty="0" err="1">
                <a:latin typeface="Nikosh" panose="02000000000000000000" pitchFamily="2" charset="0"/>
                <a:cs typeface="Nikosh" panose="02000000000000000000" pitchFamily="2" charset="0"/>
              </a:rPr>
              <a:t>ফলাফল</a:t>
            </a:r>
            <a:endParaRPr lang="en-US" sz="5400" b="1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রাজনৈতিক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ফলাফলঃ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  <a:p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ধর্মীয়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ফলাফলঃ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  <a:p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অর্থনৈতিক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ফলাফলঃ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  <a:p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সামাজিক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ফলাফলঃ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  <a:p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সাংস্কৃতিক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ফলাফলঃ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7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bn-IN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একক কাজ</a:t>
            </a:r>
            <a:endParaRPr lang="en-US" sz="4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১।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সিন্ধু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বিজয়ী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মুসলিম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সেনাপতির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নাম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কী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?</a:t>
            </a:r>
          </a:p>
          <a:p>
            <a:pPr>
              <a:buNone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২।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রাজা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দাহির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কে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ছিলেন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?</a:t>
            </a:r>
          </a:p>
          <a:p>
            <a:pPr>
              <a:buNone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৩।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আরবরা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কত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সালে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সিন্ধু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বিজয়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করে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?</a:t>
            </a:r>
          </a:p>
          <a:p>
            <a:pPr>
              <a:buNone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৪।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সিন্ধুর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প্রধান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বন্দরটির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নাম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কী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ছিল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?</a:t>
            </a:r>
          </a:p>
          <a:p>
            <a:pPr>
              <a:buNone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৫।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আরবদের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সিন্ধু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অভিযানের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প্রত্যক্ষ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কারণ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কী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ছিল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?</a:t>
            </a:r>
          </a:p>
          <a:p>
            <a:pPr>
              <a:buNone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৬।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দেবল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বন্দর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কোথায়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অবস্থিত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?</a:t>
            </a:r>
          </a:p>
          <a:p>
            <a:pPr>
              <a:buNone/>
            </a:pP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bn-IN" sz="5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একক কা</a:t>
            </a:r>
            <a:r>
              <a:rPr lang="en-US" sz="5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জের</a:t>
            </a:r>
            <a:r>
              <a:rPr lang="en-US" sz="5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5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সমাধান</a:t>
            </a:r>
            <a:r>
              <a:rPr lang="en-US" sz="5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6400" y="1905000"/>
            <a:ext cx="8686800" cy="4114799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১।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উত্তরঃ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সিন্ধু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বিজয়ী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মুসলিম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সেনাপতির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নাম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মুহাম্মদ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বিন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কাসিম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</a:p>
          <a:p>
            <a:pPr>
              <a:buNone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২।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উত্তরঃ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রাজা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দাহির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ছিলেন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মুসলিম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বিজয়ের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প্রাক্কালে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সিন্ধুর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রাজা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</a:p>
          <a:p>
            <a:pPr>
              <a:buNone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৩।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উত্তরঃ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আরবরা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৭১২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সালে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সিন্ধু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বিজয়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করে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?</a:t>
            </a:r>
          </a:p>
          <a:p>
            <a:pPr>
              <a:buNone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৪।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উত্তরঃ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সিন্ধুর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প্রধান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বন্দরটির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নাম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ছিল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দেবল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</a:p>
          <a:p>
            <a:pPr>
              <a:buNone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৫।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উত্তরঃ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আরবদের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সিন্ধু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অভিযানের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প্রত্যক্ষ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কারণ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ছিল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সিন্ধুর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জলদস্যুদের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আরব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জাহাজ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লুট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করা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</a:p>
          <a:p>
            <a:pPr>
              <a:buNone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৬।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উত্তরঃ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দেবল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বন্দর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সিন্ধুতে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অবস্থিত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দলীয়</a:t>
            </a: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কাজ</a:t>
            </a:r>
            <a:endParaRPr lang="en-U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en-US" sz="3600" b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 - </a:t>
            </a:r>
            <a:r>
              <a:rPr lang="en-US" sz="3600" b="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দল</a:t>
            </a:r>
            <a:endParaRPr lang="en-US" sz="3600" b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সিন্ধু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অভিযানের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৩টি </a:t>
            </a:r>
            <a:r>
              <a:rPr lang="en-US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পরোক্ষ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কারণ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লিখ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en-US" sz="3600" b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খ - </a:t>
            </a:r>
            <a:r>
              <a:rPr lang="en-US" sz="3600" b="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দল</a:t>
            </a:r>
            <a:endParaRPr lang="en-US" sz="3600" b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just"/>
            <a:r>
              <a:rPr lang="en-US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সিন্ধু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অভিযানের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প্রত্যক্ষ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কারণটি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 </a:t>
            </a:r>
            <a:r>
              <a:rPr lang="en-US" sz="32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লিখ</a:t>
            </a:r>
            <a:r>
              <a:rPr 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</a:p>
          <a:p>
            <a:pPr algn="just"/>
            <a:endParaRPr lang="en-US" sz="3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4" grpId="0" build="p" animBg="1"/>
      <p:bldP spid="5" grpId="0" build="p" animBg="1"/>
      <p:bldP spid="6" grpId="0" build="p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28600"/>
            <a:ext cx="8534400" cy="11430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bn-IN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মূল্যায়ন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828800"/>
            <a:ext cx="8534400" cy="4343400"/>
          </a:xfrm>
        </p:spPr>
        <p:txBody>
          <a:bodyPr/>
          <a:lstStyle/>
          <a:p>
            <a:pPr>
              <a:buNone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১।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মুহাম্মদ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বিন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কাসিম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কে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ছিলেন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?</a:t>
            </a:r>
          </a:p>
          <a:p>
            <a:pPr>
              <a:buNone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২।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সিন্ধু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বিজয়ী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মুসলিম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সেনাপতির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নাম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কী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?</a:t>
            </a:r>
          </a:p>
          <a:p>
            <a:pPr>
              <a:buNone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৩।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রাজা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দাহির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কে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ছিলেন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?</a:t>
            </a:r>
          </a:p>
          <a:p>
            <a:pPr>
              <a:buNone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৪।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আরবরা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কত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সালে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সিন্ধু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বিজয়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করে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?</a:t>
            </a:r>
          </a:p>
          <a:p>
            <a:pPr>
              <a:buNone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৫।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সিন্ধুর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প্রধান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বন্দরটির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নাম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কী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ছিল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?</a:t>
            </a:r>
          </a:p>
          <a:p>
            <a:pPr>
              <a:buNone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৬।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দেবল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বন্দর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কোথায়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অবস্থিত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?</a:t>
            </a:r>
          </a:p>
          <a:p>
            <a:pPr>
              <a:buNone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৭।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হাজ্জাজ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বিন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ইউসুফ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কোথাকার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শাসনকর্তা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ছিলেন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bn-IN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মূল্যায়</a:t>
            </a:r>
            <a:r>
              <a:rPr lang="en-US" dirty="0" err="1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নের</a:t>
            </a:r>
            <a:r>
              <a:rPr lang="en-US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সমাধান</a:t>
            </a:r>
            <a:endParaRPr lang="en-US" dirty="0">
              <a:solidFill>
                <a:schemeClr val="tx1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6400" y="1600200"/>
            <a:ext cx="8839200" cy="49530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১। </a:t>
            </a:r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উত্তরঃ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মুহাম্মদ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বিন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কাসিম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হাজ্জাজ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বিন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ইউসুফের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জামাতা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এবং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সিন্ধু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বিজয়ী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মুসলিম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বীর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। </a:t>
            </a:r>
          </a:p>
          <a:p>
            <a:pPr>
              <a:buNone/>
            </a:pP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২। </a:t>
            </a:r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উত্তরঃ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সিন্ধু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বিজয়ী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মুসলিম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সেনাপতির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নাম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মুহাম্মদ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বিন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কাসিম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</a:p>
          <a:p>
            <a:pPr>
              <a:buNone/>
            </a:pP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৩। </a:t>
            </a:r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উত্তরঃ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রাজা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দাহির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ছিলেন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মুসলিম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বিজয়ের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প্রাক্কালে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সিন্ধুর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রাজা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</a:p>
          <a:p>
            <a:pPr>
              <a:buNone/>
            </a:pP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৪। </a:t>
            </a:r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উত্তরঃ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আরবরা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 ৭১২ </a:t>
            </a:r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সালে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সিন্ধু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বিজয়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করে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?</a:t>
            </a:r>
          </a:p>
          <a:p>
            <a:pPr>
              <a:buNone/>
            </a:pP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৫। </a:t>
            </a:r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উত্তরঃ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সিন্ধুর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প্রধান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বন্দরটির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  </a:t>
            </a:r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নাম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ছিল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দেবল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</a:p>
          <a:p>
            <a:pPr>
              <a:buNone/>
            </a:pP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৬। </a:t>
            </a:r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উত্তরঃ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দেবল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বন্দর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সিন্ধুতে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অবস্থিত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</a:p>
          <a:p>
            <a:pPr>
              <a:buNone/>
            </a:pP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৭। </a:t>
            </a:r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উত্তরঃ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হাজ্জাজ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বিন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ইউসুফ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খলিফা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আল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ওয়ালিদের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সাম্রাজ্যের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পূর্বাঞ্চলের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  </a:t>
            </a:r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শাসনকর্তা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dirty="0" err="1">
                <a:latin typeface="Nikosh" panose="02000000000000000000" pitchFamily="2" charset="0"/>
                <a:cs typeface="Nikosh" panose="02000000000000000000" pitchFamily="2" charset="0"/>
              </a:rPr>
              <a:t>ছিলেন</a:t>
            </a:r>
            <a:r>
              <a:rPr lang="en-US" dirty="0"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</a:p>
          <a:p>
            <a:endParaRPr lang="en-US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3962400"/>
            <a:ext cx="11506200" cy="212365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6000" b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বাড়ীর কাজ</a:t>
            </a:r>
          </a:p>
          <a:p>
            <a:pPr>
              <a:buFont typeface="Wingdings" pitchFamily="2" charset="2"/>
              <a:buChar char="§"/>
            </a:pPr>
            <a:r>
              <a:rPr lang="bn-IN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ভারতের রাজনৈতিক অবস্থা সিন্ধু অভিযানের অনুকুলে ছিল--- মতের পক্ষে লিখে আনবে।</a:t>
            </a:r>
            <a:endParaRPr lang="bn-BD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pic>
        <p:nvPicPr>
          <p:cNvPr id="3" name="Content Placeholder 4">
            <a:extLst>
              <a:ext uri="{FF2B5EF4-FFF2-40B4-BE49-F238E27FC236}">
                <a16:creationId xmlns:a16="http://schemas.microsoft.com/office/drawing/2014/main" id="{F56C3087-0887-E69D-70FD-3E5E9DD2A1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6600" y="609600"/>
            <a:ext cx="4886802" cy="296941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609600"/>
            <a:ext cx="8229600" cy="1143000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bn-IN" sz="6000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সকলকে ধন্যবাদ</a:t>
            </a:r>
            <a:endParaRPr lang="en-US" sz="6000" dirty="0">
              <a:solidFill>
                <a:schemeClr val="tx1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pic>
        <p:nvPicPr>
          <p:cNvPr id="4" name="Content Placeholder 3" descr="file (9)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51703" y="2057400"/>
            <a:ext cx="8229600" cy="4267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3623</TotalTime>
  <Words>483</Words>
  <Application>Microsoft Office PowerPoint</Application>
  <PresentationFormat>Widescreen</PresentationFormat>
  <Paragraphs>91</Paragraphs>
  <Slides>21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Arial</vt:lpstr>
      <vt:lpstr>Calibri</vt:lpstr>
      <vt:lpstr>Nikosh</vt:lpstr>
      <vt:lpstr>NikoshBAN</vt:lpstr>
      <vt:lpstr>Times New Roman</vt:lpstr>
      <vt:lpstr>Wingdings</vt:lpstr>
      <vt:lpstr>Office Theme</vt:lpstr>
      <vt:lpstr>Packager Shell Object</vt:lpstr>
      <vt:lpstr>PowerPoint Presentation</vt:lpstr>
      <vt:lpstr>PowerPoint Presentation</vt:lpstr>
      <vt:lpstr>PowerPoint Presentation</vt:lpstr>
      <vt:lpstr>পূর্ব  জ্ঞান যাচাই</vt:lpstr>
      <vt:lpstr>ক</vt:lpstr>
      <vt:lpstr>PowerPoint Presentation</vt:lpstr>
      <vt:lpstr>এসো একটি ভিডিও দেখি </vt:lpstr>
      <vt:lpstr>আজকের আলোচ্য বিষয়</vt:lpstr>
      <vt:lpstr>PowerPoint Presentation</vt:lpstr>
      <vt:lpstr>PowerPoint Presentation</vt:lpstr>
      <vt:lpstr>সিন্ধু বিজয়ের পরোক্ষ কারণসমূহ</vt:lpstr>
      <vt:lpstr>PowerPoint Presentation</vt:lpstr>
      <vt:lpstr>দেবল বন্দরে জলদস্যুদের কর্তৃক আটটি জাহাজ লুন্ঠন</vt:lpstr>
      <vt:lpstr>আরবদের সিন্ধু বিজয়ের ফলাফল</vt:lpstr>
      <vt:lpstr>একক কাজ</vt:lpstr>
      <vt:lpstr>একক কাজের সমাধান </vt:lpstr>
      <vt:lpstr>দলীয় কাজ</vt:lpstr>
      <vt:lpstr>মূল্যায়ন</vt:lpstr>
      <vt:lpstr>মূল্যায়নের সমাধান</vt:lpstr>
      <vt:lpstr>PowerPoint Presentation</vt:lpstr>
      <vt:lpstr>সকলকে ধন্যবাদ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SHAKHAWAT</dc:creator>
  <cp:lastModifiedBy>hp</cp:lastModifiedBy>
  <cp:revision>760</cp:revision>
  <dcterms:created xsi:type="dcterms:W3CDTF">2020-01-13T03:23:51Z</dcterms:created>
  <dcterms:modified xsi:type="dcterms:W3CDTF">2026-10-06T16:09:06Z</dcterms:modified>
</cp:coreProperties>
</file>