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8288000" cy="10287000"/>
  <p:notesSz cx="51435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9E4F"/>
    <a:srgbClr val="3D6F3B"/>
    <a:srgbClr val="A7D6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41" d="100"/>
          <a:sy n="41" d="100"/>
        </p:scale>
        <p:origin x="264"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400" b="0" i="0" u="none" strike="noStrike">
                <a:solidFill>
                  <a:srgbClr val="14532D"/>
                </a:solidFill>
                <a:latin typeface="+mn-lt"/>
              </a:defRPr>
            </a:pPr>
            <a:r>
              <a:rPr lang="en-US" sz="1400" b="0" i="0" u="none" strike="noStrike">
                <a:solidFill>
                  <a:srgbClr val="14532D"/>
                </a:solidFill>
                <a:latin typeface="+mn-lt"/>
              </a:rPr>
              <a:t>45-minute plan (minutes)</a:t>
            </a:r>
          </a:p>
        </c:rich>
      </c:tx>
      <c:overlay val="0"/>
    </c:title>
    <c:autoTitleDeleted val="0"/>
    <c:plotArea>
      <c:layout/>
      <c:barChart>
        <c:barDir val="bar"/>
        <c:grouping val="clustered"/>
        <c:varyColors val="0"/>
        <c:ser>
          <c:idx val="0"/>
          <c:order val="0"/>
          <c:tx>
            <c:strRef>
              <c:f>Sheet1!$B$1</c:f>
              <c:strCache>
                <c:ptCount val="1"/>
                <c:pt idx="0">
                  <c:v>Minutes</c:v>
                </c:pt>
              </c:strCache>
            </c:strRef>
          </c:tx>
          <c:spPr>
            <a:solidFill>
              <a:srgbClr val="22B14C"/>
            </a:solidFill>
            <a:effectLst/>
          </c:spPr>
          <c:invertIfNegative val="0"/>
          <c:dLbls>
            <c:numFmt formatCode="#,##0" sourceLinked="0"/>
            <c:spPr>
              <a:noFill/>
              <a:ln>
                <a:noFill/>
              </a:ln>
              <a:effectLst/>
            </c:spPr>
            <c:txPr>
              <a:bodyPr/>
              <a:lstStyle/>
              <a:p>
                <a:pPr>
                  <a:defRPr sz="1100" b="0" i="0" u="none" strike="noStrike">
                    <a:solidFill>
                      <a:srgbClr val="1B2A1E"/>
                    </a:solidFill>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Introduction</c:v>
                </c:pt>
                <c:pt idx="1">
                  <c:v>Review</c:v>
                </c:pt>
                <c:pt idx="2">
                  <c:v>Presentation</c:v>
                </c:pt>
                <c:pt idx="3">
                  <c:v>Practice</c:v>
                </c:pt>
                <c:pt idx="4">
                  <c:v>Assessing</c:v>
                </c:pt>
                <c:pt idx="5">
                  <c:v>Feedback</c:v>
                </c:pt>
                <c:pt idx="6">
                  <c:v>Summary</c:v>
                </c:pt>
                <c:pt idx="7">
                  <c:v>Concluding</c:v>
                </c:pt>
              </c:strCache>
            </c:strRef>
          </c:cat>
          <c:val>
            <c:numRef>
              <c:f>Sheet1!$B$2:$B$9</c:f>
              <c:numCache>
                <c:formatCode>General</c:formatCode>
                <c:ptCount val="8"/>
                <c:pt idx="0">
                  <c:v>1</c:v>
                </c:pt>
                <c:pt idx="1">
                  <c:v>3</c:v>
                </c:pt>
                <c:pt idx="2">
                  <c:v>15</c:v>
                </c:pt>
                <c:pt idx="3">
                  <c:v>15</c:v>
                </c:pt>
                <c:pt idx="4">
                  <c:v>6</c:v>
                </c:pt>
                <c:pt idx="5">
                  <c:v>2</c:v>
                </c:pt>
                <c:pt idx="6">
                  <c:v>2</c:v>
                </c:pt>
                <c:pt idx="7">
                  <c:v>1</c:v>
                </c:pt>
              </c:numCache>
            </c:numRef>
          </c:val>
          <c:extLst>
            <c:ext xmlns:c16="http://schemas.microsoft.com/office/drawing/2014/chart" uri="{C3380CC4-5D6E-409C-BE32-E72D297353CC}">
              <c16:uniqueId val="{00000000-41B5-4A50-B820-4E4207D2CA0D}"/>
            </c:ext>
          </c:extLst>
        </c:ser>
        <c:dLbls>
          <c:showLegendKey val="0"/>
          <c:showVal val="1"/>
          <c:showCatName val="0"/>
          <c:showSerName val="0"/>
          <c:showPercent val="0"/>
          <c:showBubbleSize val="0"/>
        </c:dLbls>
        <c:gapWidth val="45"/>
        <c:axId val="2094734554"/>
        <c:axId val="2094734552"/>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1B2A1E"/>
                </a:solidFill>
                <a:latin typeface="+mn-lt"/>
              </a:defRPr>
            </a:pPr>
            <a:endParaRPr lang="en-US"/>
          </a:p>
        </c:txPr>
        <c:crossAx val="2094734552"/>
        <c:crosses val="autoZero"/>
        <c:auto val="1"/>
        <c:lblAlgn val="ctr"/>
        <c:lblOffset val="100"/>
        <c:noMultiLvlLbl val="1"/>
      </c:catAx>
      <c:valAx>
        <c:axId val="2094734552"/>
        <c:scaling>
          <c:orientation val="minMax"/>
        </c:scaling>
        <c:delete val="1"/>
        <c:axPos val="t"/>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7509802"/>
      </p:ext>
    </p:extLst>
  </p:cSld>
  <p:clrMap bg1="lt1" tx1="dk1" bg2="lt2" tx2="dk2" accent1="accent1" accent2="accent2" accent3="accent3" accent4="accent4" accent5="accent5" accent6="accent6" hlink="hlink" folHlink="folHlink"/>
  <p:notesStyle>
    <a:lvl1pPr marL="0" algn="l" defTabSz="1828800" rtl="0" eaLnBrk="1" latinLnBrk="0" hangingPunct="1">
      <a:defRPr sz="2400" kern="1200">
        <a:solidFill>
          <a:schemeClr val="tx1"/>
        </a:solidFill>
        <a:latin typeface="+mn-lt"/>
        <a:ea typeface="+mn-ea"/>
        <a:cs typeface="+mn-cs"/>
      </a:defRPr>
    </a:lvl1pPr>
    <a:lvl2pPr marL="914400" algn="l" defTabSz="1828800" rtl="0" eaLnBrk="1" latinLnBrk="0" hangingPunct="1">
      <a:defRPr sz="2400" kern="1200">
        <a:solidFill>
          <a:schemeClr val="tx1"/>
        </a:solidFill>
        <a:latin typeface="+mn-lt"/>
        <a:ea typeface="+mn-ea"/>
        <a:cs typeface="+mn-cs"/>
      </a:defRPr>
    </a:lvl2pPr>
    <a:lvl3pPr marL="1828800" algn="l" defTabSz="1828800" rtl="0" eaLnBrk="1" latinLnBrk="0" hangingPunct="1">
      <a:defRPr sz="2400" kern="1200">
        <a:solidFill>
          <a:schemeClr val="tx1"/>
        </a:solidFill>
        <a:latin typeface="+mn-lt"/>
        <a:ea typeface="+mn-ea"/>
        <a:cs typeface="+mn-cs"/>
      </a:defRPr>
    </a:lvl3pPr>
    <a:lvl4pPr marL="2743200" algn="l" defTabSz="1828800" rtl="0" eaLnBrk="1" latinLnBrk="0" hangingPunct="1">
      <a:defRPr sz="2400" kern="1200">
        <a:solidFill>
          <a:schemeClr val="tx1"/>
        </a:solidFill>
        <a:latin typeface="+mn-lt"/>
        <a:ea typeface="+mn-ea"/>
        <a:cs typeface="+mn-cs"/>
      </a:defRPr>
    </a:lvl4pPr>
    <a:lvl5pPr marL="3657600" algn="l" defTabSz="1828800" rtl="0" eaLnBrk="1" latinLnBrk="0" hangingPunct="1">
      <a:defRPr sz="2400" kern="1200">
        <a:solidFill>
          <a:schemeClr val="tx1"/>
        </a:solidFill>
        <a:latin typeface="+mn-lt"/>
        <a:ea typeface="+mn-ea"/>
        <a:cs typeface="+mn-cs"/>
      </a:defRPr>
    </a:lvl5pPr>
    <a:lvl6pPr marL="4572000" algn="l" defTabSz="1828800" rtl="0" eaLnBrk="1" latinLnBrk="0" hangingPunct="1">
      <a:defRPr sz="2400" kern="1200">
        <a:solidFill>
          <a:schemeClr val="tx1"/>
        </a:solidFill>
        <a:latin typeface="+mn-lt"/>
        <a:ea typeface="+mn-ea"/>
        <a:cs typeface="+mn-cs"/>
      </a:defRPr>
    </a:lvl6pPr>
    <a:lvl7pPr marL="5486400" algn="l" defTabSz="1828800" rtl="0" eaLnBrk="1" latinLnBrk="0" hangingPunct="1">
      <a:defRPr sz="2400" kern="1200">
        <a:solidFill>
          <a:schemeClr val="tx1"/>
        </a:solidFill>
        <a:latin typeface="+mn-lt"/>
        <a:ea typeface="+mn-ea"/>
        <a:cs typeface="+mn-cs"/>
      </a:defRPr>
    </a:lvl7pPr>
    <a:lvl8pPr marL="6400800" algn="l" defTabSz="1828800" rtl="0" eaLnBrk="1" latinLnBrk="0" hangingPunct="1">
      <a:defRPr sz="2400" kern="1200">
        <a:solidFill>
          <a:schemeClr val="tx1"/>
        </a:solidFill>
        <a:latin typeface="+mn-lt"/>
        <a:ea typeface="+mn-ea"/>
        <a:cs typeface="+mn-cs"/>
      </a:defRPr>
    </a:lvl8pPr>
    <a:lvl9pPr marL="7315200" algn="l" defTabSz="1828800"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 (1 min). Greet the class with a smile: 'Good morning/Good afternoon.' Tell them: Today we will read a text about a tree. Session 77, Activity 1.1-1.2, textbook pages 82-83.</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today's goals. Learning outcomes 3.4.2 (answer simple questions appropriately and confidently) and 4.2.1 (read aloud with proper stress and intonation). Sample timing for the 45-minute session is on the chart.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 PRIOR KNOWLEDGE (3 min). Greet: 'Good morning! How are you today?' Students reply 'Fine, thank you.' Show the picture of Activity 1.1 and let pairs ask and answer questions a and b. Elicit reasons: shade, fruits, beauty. Discuss how trees clean the air, give shade and shelter animals.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PRESENTATION - pre-teach vocabulary (part of 15 min). Show each flashcard, say the word, students repeat three times, then use it in a sentence. Words from the guide: trunk, branches, leaves, apples. Extra words: shade, crown.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PRESENTATION - read aloud Activity 1.2 (textbook p. 83), section by section. Read Part 1, pause and ask: 'What did the boy do with the leaves?' Explain the key meaning, then repeat the reading. Do the same for Part 2 and ask: 'Why did the boy stop playing with the tree?'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PRESENTATION - Part 3 (textbook p. 83). Read aloud, then ask comprehension questions. Explain the key meaning: the tree has no money, but she gives what she has, and giving makes her happy. Repeat the reading.</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PRACTICE ACTIVITIES (15 min). Pairs take turns reading aloud. Encourage proper intonation, stress and fluency and help with pronunciation. Students may ask their own questions. Then each pair summarises parts of the story in their own words: one explains the boy's actions, the other the tree's responses.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ASSESSING (6 min), FEEDBACK (2 min), SUMMARY (2 min), CONCLUSION (1 min). Observe reading and answers; support students who cannot yet read aloud properly. Ask: 'What have we learnt today?' Encourage: 'We have read out a story and learnt some new words.' Close: 'Have a great day. See you again in the next class. Take care.' Quiz answers: the tree; crowns; apples; happy.</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49BAD-937D-94F0-9E1E-29A1FA5309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F05853-2535-583E-FC79-C26D84879F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B3E582-8FF7-2307-8095-BA99B7137271}"/>
              </a:ext>
            </a:extLst>
          </p:cNvPr>
          <p:cNvSpPr>
            <a:spLocks noGrp="1"/>
          </p:cNvSpPr>
          <p:nvPr>
            <p:ph type="body" idx="1"/>
          </p:nvPr>
        </p:nvSpPr>
        <p:spPr/>
        <p:txBody>
          <a:bodyPr/>
          <a:lstStyle/>
          <a:p>
            <a:r>
              <a:rPr lang="en-US" dirty="0"/>
              <a:t>ASSESSING (6 min), FEEDBACK (2 min), SUMMARY (2 min), CONCLUSION (1 min). Observe reading and answers; support students who cannot yet read aloud properly. Ask: 'What have we learnt today?' Encourage: 'We have read out a story and learnt some new words.' Close: 'Have a great day. See you again in the next class. Take care.' Quiz answers: the tree; crowns; apples; happy.</a:t>
            </a:r>
          </a:p>
        </p:txBody>
      </p:sp>
      <p:sp>
        <p:nvSpPr>
          <p:cNvPr id="4" name="Slide Number Placeholder 3">
            <a:extLst>
              <a:ext uri="{FF2B5EF4-FFF2-40B4-BE49-F238E27FC236}">
                <a16:creationId xmlns:a16="http://schemas.microsoft.com/office/drawing/2014/main" id="{08E0B003-621F-AC86-DD6E-D97144FA0919}"/>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29009638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endParaRPr lang="en-US" dirty="0"/>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370467777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1662038261"/>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endParaRPr lang="en-US" dirty="0"/>
          </a:p>
        </p:txBody>
      </p:sp>
      <p:sp>
        <p:nvSpPr>
          <p:cNvPr id="3" name="Text Placeholder 2"/>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3382012465"/>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10/6/2026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2257954137"/>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88"/>
            <a:ext cx="15773400" cy="1988345"/>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10/6/2026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170354943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10/6/2026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735178357"/>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501404317"/>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US" dirty="0"/>
          </a:p>
        </p:txBody>
      </p:sp>
      <p:sp>
        <p:nvSpPr>
          <p:cNvPr id="3" name="Content Placeholder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3505900258"/>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774782" y="1481138"/>
            <a:ext cx="9258300" cy="7310438"/>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dirty="0"/>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131072447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271562483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47688"/>
            <a:ext cx="3943350" cy="871775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63277870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6459200" y="9656064"/>
            <a:ext cx="914400" cy="402336"/>
          </a:xfrm>
          <a:prstGeom prst="rect">
            <a:avLst/>
          </a:prstGeom>
          <a:extLst>
            <a:ext uri="{C572A759-6A51-4108-AA02-DFA0A04FC94B}">
              <ma14:wrappingTextBoxFlag xmlns="" xmlns:ma14="http://schemas.microsoft.com/office/mac/drawingml/2011/main" val="0"/>
            </a:ext>
          </a:extLst>
        </p:spPr>
        <p:txBody>
          <a:bodyPr/>
          <a:lstStyle>
            <a:lvl1pPr>
              <a:defRPr sz="2000">
                <a:solidFill>
                  <a:srgbClr val="5B6B5E"/>
                </a:solidFill>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40709729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C764DE79-268F-4C1A-8933-263129D2AF90}" type="datetimeFigureOut">
              <a:rPr lang="en-US" dirty="0"/>
              <a:t>10/6/2026</a:t>
            </a:fld>
            <a:endParaRPr lang="en-US" dirty="0"/>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1204435028"/>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sldNum="0" hdr="0" ftr="0" dt="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chart" Target="../charts/char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4.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9.sv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halo"/>
          <p:cNvSpPr/>
          <p:nvPr/>
        </p:nvSpPr>
        <p:spPr>
          <a:xfrm>
            <a:off x="10881360" y="1554480"/>
            <a:ext cx="6766560" cy="6766560"/>
          </a:xfrm>
          <a:prstGeom prst="ellipse">
            <a:avLst/>
          </a:prstGeom>
          <a:solidFill>
            <a:srgbClr val="A7D676">
              <a:alpha val="30000"/>
            </a:srgbClr>
          </a:solidFill>
          <a:ln/>
        </p:spPr>
        <p:txBody>
          <a:bodyPr/>
          <a:lstStyle/>
          <a:p>
            <a:endParaRPr lang="en-US" sz="7200"/>
          </a:p>
        </p:txBody>
      </p:sp>
      <p:pic>
        <p:nvPicPr>
          <p:cNvPr id="4" name="Image 0" descr="circle.png"/>
          <p:cNvPicPr>
            <a:picLocks noChangeAspect="1"/>
          </p:cNvPicPr>
          <p:nvPr/>
        </p:nvPicPr>
        <p:blipFill>
          <a:blip r:embed="rId4"/>
          <a:stretch>
            <a:fillRect/>
          </a:stretch>
        </p:blipFill>
        <p:spPr>
          <a:xfrm>
            <a:off x="11155680" y="1828800"/>
            <a:ext cx="6217920" cy="6217920"/>
          </a:xfrm>
          <a:prstGeom prst="ellipse">
            <a:avLst/>
          </a:prstGeom>
          <a:effectLst>
            <a:outerShdw blurRad="101600" dist="25400" dir="5400000" algn="bl" rotWithShape="0">
              <a:srgbClr val="000000">
                <a:alpha val="18000"/>
              </a:srgbClr>
            </a:outerShdw>
          </a:effectLst>
        </p:spPr>
      </p:pic>
      <p:sp>
        <p:nvSpPr>
          <p:cNvPr id="5" name="Text 1"/>
          <p:cNvSpPr txBox="1"/>
          <p:nvPr/>
        </p:nvSpPr>
        <p:spPr>
          <a:xfrm>
            <a:off x="1417320" y="2392086"/>
            <a:ext cx="9144000" cy="731520"/>
          </a:xfrm>
          <a:prstGeom prst="rect">
            <a:avLst/>
          </a:prstGeom>
          <a:noFill/>
          <a:ln/>
        </p:spPr>
        <p:txBody>
          <a:bodyPr wrap="square" lIns="0" tIns="0" rIns="0" bIns="0" rtlCol="0" anchor="t"/>
          <a:lstStyle/>
          <a:p>
            <a:r>
              <a:rPr lang="en-US" sz="3200" b="1" kern="0" spc="800" dirty="0">
                <a:solidFill>
                  <a:srgbClr val="A7D676"/>
                </a:solidFill>
                <a:latin typeface="Calibri" pitchFamily="34" charset="0"/>
                <a:ea typeface="Calibri" pitchFamily="34" charset="-122"/>
                <a:cs typeface="Calibri" pitchFamily="34" charset="-120"/>
              </a:rPr>
              <a:t>UNIT 16  ·  SESSION 77</a:t>
            </a:r>
            <a:endParaRPr lang="en-US" sz="3200" dirty="0"/>
          </a:p>
        </p:txBody>
      </p:sp>
      <p:sp>
        <p:nvSpPr>
          <p:cNvPr id="6" name="Text 2"/>
          <p:cNvSpPr txBox="1"/>
          <p:nvPr/>
        </p:nvSpPr>
        <p:spPr>
          <a:xfrm>
            <a:off x="1280160" y="3063240"/>
            <a:ext cx="9692640" cy="1143000"/>
          </a:xfrm>
          <a:prstGeom prst="rect">
            <a:avLst/>
          </a:prstGeom>
          <a:noFill/>
          <a:ln/>
        </p:spPr>
        <p:txBody>
          <a:bodyPr wrap="square" lIns="0" tIns="0" rIns="0" bIns="0" rtlCol="0" anchor="ctr"/>
          <a:lstStyle/>
          <a:p>
            <a:r>
              <a:rPr lang="en-US" sz="9200" b="1" dirty="0">
                <a:solidFill>
                  <a:srgbClr val="FFFFFF"/>
                </a:solidFill>
                <a:latin typeface="Cambria" pitchFamily="34" charset="0"/>
                <a:ea typeface="Cambria" pitchFamily="34" charset="-122"/>
                <a:cs typeface="Cambria" pitchFamily="34" charset="-120"/>
              </a:rPr>
              <a:t>The Giving Tree</a:t>
            </a:r>
            <a:endParaRPr lang="en-US" sz="9200" dirty="0"/>
          </a:p>
        </p:txBody>
      </p:sp>
      <p:grpSp>
        <p:nvGrpSpPr>
          <p:cNvPr id="25" name="Group 24">
            <a:extLst>
              <a:ext uri="{FF2B5EF4-FFF2-40B4-BE49-F238E27FC236}">
                <a16:creationId xmlns:a16="http://schemas.microsoft.com/office/drawing/2014/main" id="{7EE82419-541D-74D2-0E7C-5E7FD0B351B2}"/>
              </a:ext>
            </a:extLst>
          </p:cNvPr>
          <p:cNvGrpSpPr/>
          <p:nvPr/>
        </p:nvGrpSpPr>
        <p:grpSpPr>
          <a:xfrm>
            <a:off x="1280160" y="8471299"/>
            <a:ext cx="9144000" cy="1005840"/>
            <a:chOff x="1280160" y="7680960"/>
            <a:chExt cx="9144000" cy="1005840"/>
          </a:xfrm>
        </p:grpSpPr>
        <p:sp>
          <p:nvSpPr>
            <p:cNvPr id="8" name="chip"/>
            <p:cNvSpPr/>
            <p:nvPr/>
          </p:nvSpPr>
          <p:spPr>
            <a:xfrm>
              <a:off x="1280160" y="7680960"/>
              <a:ext cx="9144000" cy="1005840"/>
            </a:xfrm>
            <a:prstGeom prst="roundRect">
              <a:avLst>
                <a:gd name="adj" fmla="val 27273"/>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9" name="Text 5"/>
            <p:cNvSpPr txBox="1"/>
            <p:nvPr/>
          </p:nvSpPr>
          <p:spPr>
            <a:xfrm>
              <a:off x="1645920" y="7680960"/>
              <a:ext cx="8595360" cy="1005840"/>
            </a:xfrm>
            <a:prstGeom prst="rect">
              <a:avLst/>
            </a:prstGeom>
            <a:noFill/>
            <a:ln/>
          </p:spPr>
          <p:txBody>
            <a:bodyPr wrap="square" lIns="0" tIns="0" rIns="0" bIns="0" rtlCol="0" anchor="ctr"/>
            <a:lstStyle/>
            <a:p>
              <a:r>
                <a:rPr lang="en-US" sz="2800" b="1" dirty="0">
                  <a:solidFill>
                    <a:srgbClr val="14532D"/>
                  </a:solidFill>
                  <a:latin typeface="Calibri" pitchFamily="34" charset="0"/>
                  <a:ea typeface="Calibri" pitchFamily="34" charset="-122"/>
                  <a:cs typeface="Calibri" pitchFamily="34" charset="-120"/>
                </a:rPr>
                <a:t>English for Today  ·  Activity 1.1, 1.2  ·  Textbook pp. 82–83</a:t>
              </a:r>
              <a:endParaRPr lang="en-US" sz="2800" dirty="0"/>
            </a:p>
          </p:txBody>
        </p:sp>
      </p:grpSp>
      <p:pic>
        <p:nvPicPr>
          <p:cNvPr id="20" name="Picture 19">
            <a:extLst>
              <a:ext uri="{FF2B5EF4-FFF2-40B4-BE49-F238E27FC236}">
                <a16:creationId xmlns:a16="http://schemas.microsoft.com/office/drawing/2014/main" id="{B1DFFD9F-1E6F-FA70-8592-1DF226B157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7321" y="4808063"/>
            <a:ext cx="2423160" cy="308685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2" name="Rectangle: Rounded Corners 21">
            <a:extLst>
              <a:ext uri="{FF2B5EF4-FFF2-40B4-BE49-F238E27FC236}">
                <a16:creationId xmlns:a16="http://schemas.microsoft.com/office/drawing/2014/main" id="{CA4A86F0-0126-319D-198B-332AB02AB630}"/>
              </a:ext>
            </a:extLst>
          </p:cNvPr>
          <p:cNvSpPr/>
          <p:nvPr/>
        </p:nvSpPr>
        <p:spPr>
          <a:xfrm>
            <a:off x="4267199" y="4706097"/>
            <a:ext cx="5974081" cy="3384202"/>
          </a:xfrm>
          <a:prstGeom prst="roundRect">
            <a:avLst/>
          </a:prstGeom>
          <a:noFill/>
          <a:ln w="28575"/>
        </p:spPr>
        <p:style>
          <a:lnRef idx="2">
            <a:schemeClr val="accent6"/>
          </a:lnRef>
          <a:fillRef idx="1">
            <a:schemeClr val="lt1"/>
          </a:fillRef>
          <a:effectRef idx="0">
            <a:schemeClr val="accent6"/>
          </a:effectRef>
          <a:fontRef idx="minor">
            <a:schemeClr val="dk1"/>
          </a:fontRef>
        </p:style>
        <p:txBody>
          <a:bodyPr rtlCol="0" anchor="ctr"/>
          <a:lstStyle/>
          <a:p>
            <a:pPr>
              <a:lnSpc>
                <a:spcPct val="120000"/>
              </a:lnSpc>
            </a:pPr>
            <a:r>
              <a:rPr lang="en-US" sz="3200" b="1" dirty="0">
                <a:solidFill>
                  <a:srgbClr val="A7D676"/>
                </a:solidFill>
                <a:latin typeface="Kalpurush" panose="02000600000000000000" pitchFamily="2" charset="0"/>
                <a:cs typeface="Kalpurush" panose="02000600000000000000" pitchFamily="2" charset="0"/>
              </a:rPr>
              <a:t>Teachers Information</a:t>
            </a:r>
          </a:p>
          <a:p>
            <a:pPr>
              <a:lnSpc>
                <a:spcPct val="120000"/>
              </a:lnSpc>
            </a:pPr>
            <a:r>
              <a:rPr lang="en-US" sz="3200" b="1" dirty="0">
                <a:solidFill>
                  <a:schemeClr val="bg1"/>
                </a:solidFill>
                <a:latin typeface="Kalpurush" panose="02000600000000000000" pitchFamily="2" charset="0"/>
                <a:ea typeface="DM Sans"/>
                <a:cs typeface="Kalpurush" panose="02000600000000000000" pitchFamily="2" charset="0"/>
                <a:sym typeface="DM Sans"/>
              </a:rPr>
              <a:t>Md. Al Amin</a:t>
            </a:r>
          </a:p>
          <a:p>
            <a:pPr>
              <a:lnSpc>
                <a:spcPct val="120000"/>
              </a:lnSpc>
            </a:pPr>
            <a:r>
              <a:rPr lang="en-US" sz="3200" b="1" dirty="0">
                <a:solidFill>
                  <a:schemeClr val="bg1"/>
                </a:solidFill>
                <a:latin typeface="Kalpurush" panose="02000600000000000000" pitchFamily="2" charset="0"/>
                <a:ea typeface="DM Sans"/>
                <a:cs typeface="Kalpurush" panose="02000600000000000000" pitchFamily="2" charset="0"/>
                <a:sym typeface="DM Sans"/>
              </a:rPr>
              <a:t>Assistant Teacher</a:t>
            </a:r>
            <a:endParaRPr lang="en-US" sz="3200" b="1" dirty="0">
              <a:solidFill>
                <a:schemeClr val="bg1"/>
              </a:solidFill>
              <a:latin typeface="Kalpurush" panose="02000600000000000000" pitchFamily="2" charset="0"/>
              <a:cs typeface="Kalpurush" panose="02000600000000000000" pitchFamily="2" charset="0"/>
              <a:sym typeface="DM Sans"/>
            </a:endParaRPr>
          </a:p>
          <a:p>
            <a:pPr>
              <a:lnSpc>
                <a:spcPct val="120000"/>
              </a:lnSpc>
            </a:pPr>
            <a:r>
              <a:rPr lang="en-US" sz="3200" b="1" dirty="0">
                <a:solidFill>
                  <a:schemeClr val="bg1"/>
                </a:solidFill>
                <a:latin typeface="Kalpurush" panose="02000600000000000000" pitchFamily="2" charset="0"/>
                <a:ea typeface="DM Sans"/>
                <a:cs typeface="Kalpurush" panose="02000600000000000000" pitchFamily="2" charset="0"/>
                <a:sym typeface="DM Sans"/>
              </a:rPr>
              <a:t>Jamalpur Govt. Primary School</a:t>
            </a:r>
          </a:p>
          <a:p>
            <a:pPr>
              <a:lnSpc>
                <a:spcPct val="120000"/>
              </a:lnSpc>
            </a:pPr>
            <a:r>
              <a:rPr lang="en-US" sz="3200" b="1" dirty="0" err="1">
                <a:solidFill>
                  <a:schemeClr val="bg1"/>
                </a:solidFill>
                <a:latin typeface="Kalpurush" panose="02000600000000000000" pitchFamily="2" charset="0"/>
                <a:ea typeface="DM Sans"/>
                <a:cs typeface="Kalpurush" panose="02000600000000000000" pitchFamily="2" charset="0"/>
                <a:sym typeface="DM Sans"/>
              </a:rPr>
              <a:t>Ramganj</a:t>
            </a:r>
            <a:r>
              <a:rPr lang="en-US" sz="3200" b="1" dirty="0">
                <a:solidFill>
                  <a:schemeClr val="bg1"/>
                </a:solidFill>
                <a:latin typeface="Kalpurush" panose="02000600000000000000" pitchFamily="2" charset="0"/>
                <a:ea typeface="DM Sans"/>
                <a:cs typeface="Kalpurush" panose="02000600000000000000" pitchFamily="2" charset="0"/>
                <a:sym typeface="DM Sans"/>
              </a:rPr>
              <a:t>, </a:t>
            </a:r>
            <a:r>
              <a:rPr lang="en-US" sz="3200" b="1" dirty="0" err="1">
                <a:solidFill>
                  <a:schemeClr val="bg1"/>
                </a:solidFill>
                <a:latin typeface="Kalpurush" panose="02000600000000000000" pitchFamily="2" charset="0"/>
                <a:ea typeface="DM Sans"/>
                <a:cs typeface="Kalpurush" panose="02000600000000000000" pitchFamily="2" charset="0"/>
                <a:sym typeface="DM Sans"/>
              </a:rPr>
              <a:t>Lakshmipur</a:t>
            </a:r>
            <a:r>
              <a:rPr lang="en-US" sz="3200" b="1" dirty="0">
                <a:solidFill>
                  <a:schemeClr val="bg1"/>
                </a:solidFill>
                <a:latin typeface="Kalpurush" panose="02000600000000000000" pitchFamily="2" charset="0"/>
                <a:ea typeface="DM Sans"/>
                <a:cs typeface="Kalpurush" panose="02000600000000000000" pitchFamily="2" charset="0"/>
                <a:sym typeface="DM Sans"/>
              </a:rPr>
              <a:t>.</a:t>
            </a:r>
          </a:p>
        </p:txBody>
      </p:sp>
      <p:sp>
        <p:nvSpPr>
          <p:cNvPr id="24" name="Text 2">
            <a:extLst>
              <a:ext uri="{FF2B5EF4-FFF2-40B4-BE49-F238E27FC236}">
                <a16:creationId xmlns:a16="http://schemas.microsoft.com/office/drawing/2014/main" id="{7FB34E45-7FC5-4C47-57BD-F34BCF0BBF55}"/>
              </a:ext>
            </a:extLst>
          </p:cNvPr>
          <p:cNvSpPr txBox="1"/>
          <p:nvPr/>
        </p:nvSpPr>
        <p:spPr>
          <a:xfrm>
            <a:off x="1409156" y="1028700"/>
            <a:ext cx="4206240" cy="1143000"/>
          </a:xfrm>
          <a:prstGeom prst="rect">
            <a:avLst/>
          </a:prstGeom>
          <a:noFill/>
          <a:ln/>
        </p:spPr>
        <p:txBody>
          <a:bodyPr wrap="square" lIns="0" tIns="0" rIns="0" bIns="0" rtlCol="0" anchor="ctr"/>
          <a:lstStyle/>
          <a:p>
            <a:r>
              <a:rPr lang="en-US" sz="5400" b="1" dirty="0">
                <a:solidFill>
                  <a:srgbClr val="FFFFFF"/>
                </a:solidFill>
                <a:latin typeface="Cambria" pitchFamily="34" charset="0"/>
                <a:ea typeface="Cambria" pitchFamily="34" charset="-122"/>
                <a:cs typeface="Cambria" pitchFamily="34" charset="-120"/>
              </a:rPr>
              <a:t>Class 5</a:t>
            </a:r>
            <a:endParaRPr lang="en-US" sz="5400" dirty="0"/>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txBox="1"/>
          <p:nvPr/>
        </p:nvSpPr>
        <p:spPr>
          <a:xfrm>
            <a:off x="914400" y="9692640"/>
            <a:ext cx="10972800" cy="365760"/>
          </a:xfrm>
          <a:prstGeom prst="rect">
            <a:avLst/>
          </a:prstGeom>
          <a:noFill/>
          <a:ln/>
        </p:spPr>
        <p:txBody>
          <a:bodyPr wrap="square" lIns="0" tIns="0" rIns="0" bIns="0" rtlCol="0" anchor="t"/>
          <a:lstStyle/>
          <a:p>
            <a:r>
              <a:rPr lang="en-US" sz="2000" dirty="0">
                <a:solidFill>
                  <a:srgbClr val="5B6B5E"/>
                </a:solidFill>
                <a:latin typeface="Calibri" pitchFamily="34" charset="0"/>
                <a:ea typeface="Calibri" pitchFamily="34" charset="-122"/>
                <a:cs typeface="Calibri" pitchFamily="34" charset="-120"/>
              </a:rPr>
              <a:t>English for Today · Unit 16 · Plan</a:t>
            </a:r>
            <a:endParaRPr lang="en-US" sz="2000" dirty="0"/>
          </a:p>
        </p:txBody>
      </p:sp>
      <p:sp>
        <p:nvSpPr>
          <p:cNvPr id="4" name="Text 1"/>
          <p:cNvSpPr txBox="1"/>
          <p:nvPr/>
        </p:nvSpPr>
        <p:spPr>
          <a:xfrm>
            <a:off x="914400" y="548640"/>
            <a:ext cx="16459200" cy="1280160"/>
          </a:xfrm>
          <a:prstGeom prst="rect">
            <a:avLst/>
          </a:prstGeom>
          <a:noFill/>
          <a:ln/>
        </p:spPr>
        <p:txBody>
          <a:bodyPr wrap="square" lIns="0" tIns="0" rIns="0" bIns="0" rtlCol="0" anchor="ctr"/>
          <a:lstStyle/>
          <a:p>
            <a:r>
              <a:rPr lang="en-US" sz="6800" b="1" dirty="0">
                <a:solidFill>
                  <a:srgbClr val="14532D"/>
                </a:solidFill>
                <a:latin typeface="Cambria" pitchFamily="34" charset="0"/>
                <a:ea typeface="Cambria" pitchFamily="34" charset="-122"/>
                <a:cs typeface="Cambria" pitchFamily="34" charset="-120"/>
              </a:rPr>
              <a:t>Today's lesson at a glance</a:t>
            </a:r>
            <a:endParaRPr lang="en-US" sz="6800" dirty="0"/>
          </a:p>
        </p:txBody>
      </p:sp>
      <p:sp>
        <p:nvSpPr>
          <p:cNvPr id="5" name="outcome-card"/>
          <p:cNvSpPr/>
          <p:nvPr/>
        </p:nvSpPr>
        <p:spPr>
          <a:xfrm>
            <a:off x="914400" y="2194560"/>
            <a:ext cx="7680960" cy="2468880"/>
          </a:xfrm>
          <a:prstGeom prst="roundRect">
            <a:avLst>
              <a:gd name="adj" fmla="val 11111"/>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6" name="icon-circle"/>
          <p:cNvSpPr/>
          <p:nvPr/>
        </p:nvSpPr>
        <p:spPr>
          <a:xfrm>
            <a:off x="1280160" y="2743200"/>
            <a:ext cx="1371600" cy="1371600"/>
          </a:xfrm>
          <a:prstGeom prst="ellipse">
            <a:avLst/>
          </a:prstGeom>
          <a:solidFill>
            <a:srgbClr val="22B14C"/>
          </a:solidFill>
          <a:ln/>
        </p:spPr>
        <p:txBody>
          <a:bodyPr/>
          <a:lstStyle/>
          <a:p>
            <a:endParaRPr lang="en-US" sz="7200"/>
          </a:p>
        </p:txBody>
      </p:sp>
      <p:pic>
        <p:nvPicPr>
          <p:cNvPr id="7" name="Image 0" descr="preencoded.png"/>
          <p:cNvPicPr>
            <a:picLocks noChangeAspect="1"/>
          </p:cNvPicPr>
          <p:nvPr/>
        </p:nvPicPr>
        <p:blipFill>
          <a:blip r:embed="rId4"/>
          <a:stretch>
            <a:fillRect/>
          </a:stretch>
        </p:blipFill>
        <p:spPr>
          <a:xfrm>
            <a:off x="1609344" y="3072384"/>
            <a:ext cx="713232" cy="713232"/>
          </a:xfrm>
          <a:prstGeom prst="rect">
            <a:avLst/>
          </a:prstGeom>
        </p:spPr>
      </p:pic>
      <p:sp>
        <p:nvSpPr>
          <p:cNvPr id="8" name="Text 4"/>
          <p:cNvSpPr txBox="1"/>
          <p:nvPr/>
        </p:nvSpPr>
        <p:spPr>
          <a:xfrm>
            <a:off x="3017520" y="2560320"/>
            <a:ext cx="5303520" cy="640080"/>
          </a:xfrm>
          <a:prstGeom prst="rect">
            <a:avLst/>
          </a:prstGeom>
          <a:noFill/>
          <a:ln/>
        </p:spPr>
        <p:txBody>
          <a:bodyPr wrap="square" lIns="0" tIns="0" rIns="0" bIns="0" rtlCol="0" anchor="t"/>
          <a:lstStyle/>
          <a:p>
            <a:r>
              <a:rPr lang="en-US" sz="3200" b="1" dirty="0">
                <a:solidFill>
                  <a:srgbClr val="22B14C"/>
                </a:solidFill>
                <a:latin typeface="Calibri" pitchFamily="34" charset="0"/>
                <a:ea typeface="Calibri" pitchFamily="34" charset="-122"/>
                <a:cs typeface="Calibri" pitchFamily="34" charset="-120"/>
              </a:rPr>
              <a:t>3.4.2</a:t>
            </a:r>
            <a:endParaRPr lang="en-US" sz="3200" dirty="0"/>
          </a:p>
        </p:txBody>
      </p:sp>
      <p:sp>
        <p:nvSpPr>
          <p:cNvPr id="9" name="Text 5"/>
          <p:cNvSpPr txBox="1"/>
          <p:nvPr/>
        </p:nvSpPr>
        <p:spPr>
          <a:xfrm>
            <a:off x="3017520" y="3200400"/>
            <a:ext cx="5303520" cy="1280160"/>
          </a:xfrm>
          <a:prstGeom prst="rect">
            <a:avLst/>
          </a:prstGeom>
          <a:noFill/>
          <a:ln/>
        </p:spPr>
        <p:txBody>
          <a:bodyPr wrap="square" lIns="0" tIns="0" rIns="0" bIns="0" rtlCol="0" anchor="t"/>
          <a:lstStyle/>
          <a:p>
            <a:r>
              <a:rPr lang="en-US" sz="2800" dirty="0">
                <a:solidFill>
                  <a:srgbClr val="1B2A1E"/>
                </a:solidFill>
                <a:latin typeface="Calibri" pitchFamily="34" charset="0"/>
                <a:ea typeface="Calibri" pitchFamily="34" charset="-122"/>
                <a:cs typeface="Calibri" pitchFamily="34" charset="-120"/>
              </a:rPr>
              <a:t>Answer simple questions appropriately and confidently</a:t>
            </a:r>
            <a:endParaRPr lang="en-US" sz="2800" dirty="0"/>
          </a:p>
        </p:txBody>
      </p:sp>
      <p:sp>
        <p:nvSpPr>
          <p:cNvPr id="10" name="outcome-card"/>
          <p:cNvSpPr/>
          <p:nvPr/>
        </p:nvSpPr>
        <p:spPr>
          <a:xfrm>
            <a:off x="914400" y="4937760"/>
            <a:ext cx="7680960" cy="2468880"/>
          </a:xfrm>
          <a:prstGeom prst="roundRect">
            <a:avLst>
              <a:gd name="adj" fmla="val 11111"/>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11" name="icon-circle"/>
          <p:cNvSpPr/>
          <p:nvPr/>
        </p:nvSpPr>
        <p:spPr>
          <a:xfrm>
            <a:off x="1280160" y="5486400"/>
            <a:ext cx="1371600" cy="1371600"/>
          </a:xfrm>
          <a:prstGeom prst="ellipse">
            <a:avLst/>
          </a:prstGeom>
          <a:solidFill>
            <a:srgbClr val="22B14C"/>
          </a:solidFill>
          <a:ln/>
        </p:spPr>
        <p:txBody>
          <a:bodyPr/>
          <a:lstStyle/>
          <a:p>
            <a:endParaRPr lang="en-US" sz="7200"/>
          </a:p>
        </p:txBody>
      </p:sp>
      <p:pic>
        <p:nvPicPr>
          <p:cNvPr id="12" name="Image 1" descr="preencoded.png"/>
          <p:cNvPicPr>
            <a:picLocks noChangeAspect="1"/>
          </p:cNvPicPr>
          <p:nvPr/>
        </p:nvPicPr>
        <p:blipFill>
          <a:blip r:embed="rId5"/>
          <a:stretch>
            <a:fillRect/>
          </a:stretch>
        </p:blipFill>
        <p:spPr>
          <a:xfrm>
            <a:off x="1609344" y="5815584"/>
            <a:ext cx="713232" cy="713232"/>
          </a:xfrm>
          <a:prstGeom prst="rect">
            <a:avLst/>
          </a:prstGeom>
        </p:spPr>
      </p:pic>
      <p:sp>
        <p:nvSpPr>
          <p:cNvPr id="13" name="Text 8"/>
          <p:cNvSpPr txBox="1"/>
          <p:nvPr/>
        </p:nvSpPr>
        <p:spPr>
          <a:xfrm>
            <a:off x="3017520" y="5303520"/>
            <a:ext cx="5303520" cy="640080"/>
          </a:xfrm>
          <a:prstGeom prst="rect">
            <a:avLst/>
          </a:prstGeom>
          <a:noFill/>
          <a:ln/>
        </p:spPr>
        <p:txBody>
          <a:bodyPr wrap="square" lIns="0" tIns="0" rIns="0" bIns="0" rtlCol="0" anchor="t"/>
          <a:lstStyle/>
          <a:p>
            <a:r>
              <a:rPr lang="en-US" sz="3200" b="1" dirty="0">
                <a:solidFill>
                  <a:srgbClr val="22B14C"/>
                </a:solidFill>
                <a:latin typeface="Calibri" pitchFamily="34" charset="0"/>
                <a:ea typeface="Calibri" pitchFamily="34" charset="-122"/>
                <a:cs typeface="Calibri" pitchFamily="34" charset="-120"/>
              </a:rPr>
              <a:t>4.2.1</a:t>
            </a:r>
            <a:endParaRPr lang="en-US" sz="3200" dirty="0"/>
          </a:p>
        </p:txBody>
      </p:sp>
      <p:sp>
        <p:nvSpPr>
          <p:cNvPr id="14" name="Text 9"/>
          <p:cNvSpPr txBox="1"/>
          <p:nvPr/>
        </p:nvSpPr>
        <p:spPr>
          <a:xfrm>
            <a:off x="3017520" y="5943600"/>
            <a:ext cx="5303520" cy="1280160"/>
          </a:xfrm>
          <a:prstGeom prst="rect">
            <a:avLst/>
          </a:prstGeom>
          <a:noFill/>
          <a:ln/>
        </p:spPr>
        <p:txBody>
          <a:bodyPr wrap="square" lIns="0" tIns="0" rIns="0" bIns="0" rtlCol="0" anchor="t"/>
          <a:lstStyle/>
          <a:p>
            <a:r>
              <a:rPr lang="en-US" sz="2800" dirty="0">
                <a:solidFill>
                  <a:srgbClr val="1B2A1E"/>
                </a:solidFill>
                <a:latin typeface="Calibri" pitchFamily="34" charset="0"/>
                <a:ea typeface="Calibri" pitchFamily="34" charset="-122"/>
                <a:cs typeface="Calibri" pitchFamily="34" charset="-120"/>
              </a:rPr>
              <a:t>Read aloud texts with proper stress and intonation</a:t>
            </a:r>
            <a:endParaRPr lang="en-US" sz="2800" dirty="0"/>
          </a:p>
        </p:txBody>
      </p:sp>
      <p:sp>
        <p:nvSpPr>
          <p:cNvPr id="15" name="materials"/>
          <p:cNvSpPr/>
          <p:nvPr/>
        </p:nvSpPr>
        <p:spPr>
          <a:xfrm>
            <a:off x="914400" y="7863840"/>
            <a:ext cx="7680960" cy="1554480"/>
          </a:xfrm>
          <a:prstGeom prst="roundRect">
            <a:avLst>
              <a:gd name="adj" fmla="val 17647"/>
            </a:avLst>
          </a:prstGeom>
          <a:solidFill>
            <a:srgbClr val="E1F2DC"/>
          </a:solidFill>
          <a:ln/>
          <a:effectLst>
            <a:outerShdw blurRad="101600" dist="25400" dir="5400000" algn="bl" rotWithShape="0">
              <a:srgbClr val="000000">
                <a:alpha val="18000"/>
              </a:srgbClr>
            </a:outerShdw>
          </a:effectLst>
        </p:spPr>
        <p:txBody>
          <a:bodyPr/>
          <a:lstStyle/>
          <a:p>
            <a:endParaRPr lang="en-US" sz="7200"/>
          </a:p>
        </p:txBody>
      </p:sp>
      <p:sp>
        <p:nvSpPr>
          <p:cNvPr id="16" name="Text 11"/>
          <p:cNvSpPr txBox="1"/>
          <p:nvPr/>
        </p:nvSpPr>
        <p:spPr>
          <a:xfrm>
            <a:off x="1280160" y="7863840"/>
            <a:ext cx="7040880" cy="1554480"/>
          </a:xfrm>
          <a:prstGeom prst="rect">
            <a:avLst/>
          </a:prstGeom>
          <a:noFill/>
          <a:ln/>
        </p:spPr>
        <p:txBody>
          <a:bodyPr wrap="square" lIns="0" tIns="0" rIns="0" bIns="0" rtlCol="0" anchor="ctr"/>
          <a:lstStyle/>
          <a:p>
            <a:r>
              <a:rPr lang="en-US" sz="2800" b="1" dirty="0">
                <a:solidFill>
                  <a:srgbClr val="1B2A1E"/>
                </a:solidFill>
                <a:latin typeface="Calibri" pitchFamily="34" charset="0"/>
                <a:ea typeface="Calibri" pitchFamily="34" charset="-122"/>
                <a:cs typeface="Calibri" pitchFamily="34" charset="-120"/>
              </a:rPr>
              <a:t>Materials: </a:t>
            </a:r>
            <a:r>
              <a:rPr lang="en-US" sz="2800" dirty="0">
                <a:solidFill>
                  <a:srgbClr val="1B2A1E"/>
                </a:solidFill>
                <a:latin typeface="Calibri" pitchFamily="34" charset="0"/>
                <a:ea typeface="Calibri" pitchFamily="34" charset="-122"/>
                <a:cs typeface="Calibri" pitchFamily="34" charset="-120"/>
              </a:rPr>
              <a:t>textbook, tree pictures, vocabulary flashcards, audio</a:t>
            </a:r>
            <a:endParaRPr lang="en-US" sz="2800" dirty="0"/>
          </a:p>
        </p:txBody>
      </p:sp>
      <p:sp>
        <p:nvSpPr>
          <p:cNvPr id="17" name="chart-card"/>
          <p:cNvSpPr/>
          <p:nvPr/>
        </p:nvSpPr>
        <p:spPr>
          <a:xfrm>
            <a:off x="9052560" y="2194560"/>
            <a:ext cx="8321040" cy="7223760"/>
          </a:xfrm>
          <a:prstGeom prst="roundRect">
            <a:avLst>
              <a:gd name="adj" fmla="val 3797"/>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graphicFrame>
        <p:nvGraphicFramePr>
          <p:cNvPr id="18" name="Chart 0"/>
          <p:cNvGraphicFramePr/>
          <p:nvPr/>
        </p:nvGraphicFramePr>
        <p:xfrm>
          <a:off x="9235440" y="2377440"/>
          <a:ext cx="7955280" cy="6858000"/>
        </p:xfrm>
        <a:graphic>
          <a:graphicData uri="http://schemas.openxmlformats.org/drawingml/2006/chart">
            <c:chart xmlns:c="http://schemas.openxmlformats.org/drawingml/2006/chart" xmlns:r="http://schemas.openxmlformats.org/officeDocument/2006/relationships" r:id="rId6"/>
          </a:graphicData>
        </a:graphic>
      </p:graphicFrame>
      <p:sp>
        <p:nvSpPr>
          <p:cNvPr id="25" name="Slide Number Placeholder 0"/>
          <p:cNvSpPr>
            <a:spLocks noGrp="1"/>
          </p:cNvSpPr>
          <p:nvPr>
            <p:ph type="sldNum" sz="quarter" idx="4294967295"/>
          </p:nvPr>
        </p:nvSpPr>
        <p:spPr>
          <a:xfrm>
            <a:off x="16459200" y="9656064"/>
            <a:ext cx="914400" cy="402336"/>
          </a:xfrm>
          <a:prstGeom prst="rect">
            <a:avLst/>
          </a:prstGeom>
          <a:extLst>
            <a:ext uri="{C572A759-6A51-4108-AA02-DFA0A04FC94B}">
              <ma14:wrappingTextBoxFlag xmlns="" xmlns:ma14="http://schemas.microsoft.com/office/mac/drawingml/2011/main" val="0"/>
            </a:ext>
          </a:extLst>
        </p:spPr>
        <p:txBody>
          <a:bodyPr/>
          <a:lstStyle>
            <a:lvl1pPr>
              <a:defRPr sz="2000">
                <a:solidFill>
                  <a:srgbClr val="5B6B5E"/>
                </a:solidFill>
              </a:defRPr>
            </a:lvl1pPr>
          </a:lstStyle>
          <a:p>
            <a:pPr algn="r"/>
            <a:fld id="{F7021451-1387-4CA6-816F-3879F97B5CBC}" type="slidenum">
              <a:rPr lang="en-US" b="0"/>
              <a:t>2</a:t>
            </a:fld>
            <a:endParaRPr lang="en-US"/>
          </a:p>
        </p:txBody>
      </p:sp>
    </p:spTree>
  </p:cSld>
  <p:clrMapOvr>
    <a:masterClrMapping/>
  </p:clrMapOvr>
  <p:transition spd="med">
    <p:push dir="u"/>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txBox="1"/>
          <p:nvPr/>
        </p:nvSpPr>
        <p:spPr>
          <a:xfrm>
            <a:off x="914400" y="9692640"/>
            <a:ext cx="10972800" cy="365760"/>
          </a:xfrm>
          <a:prstGeom prst="rect">
            <a:avLst/>
          </a:prstGeom>
          <a:noFill/>
          <a:ln/>
        </p:spPr>
        <p:txBody>
          <a:bodyPr wrap="square" lIns="0" tIns="0" rIns="0" bIns="0" rtlCol="0" anchor="t"/>
          <a:lstStyle/>
          <a:p>
            <a:r>
              <a:rPr lang="en-US" sz="2000" dirty="0">
                <a:solidFill>
                  <a:srgbClr val="5B6B5E"/>
                </a:solidFill>
                <a:latin typeface="Calibri" pitchFamily="34" charset="0"/>
                <a:ea typeface="Calibri" pitchFamily="34" charset="-122"/>
                <a:cs typeface="Calibri" pitchFamily="34" charset="-120"/>
              </a:rPr>
              <a:t>English for Today · Unit 16 · Warm-up</a:t>
            </a:r>
            <a:endParaRPr lang="en-US" sz="2000" dirty="0"/>
          </a:p>
        </p:txBody>
      </p:sp>
      <p:sp>
        <p:nvSpPr>
          <p:cNvPr id="4" name="Text 1"/>
          <p:cNvSpPr txBox="1"/>
          <p:nvPr/>
        </p:nvSpPr>
        <p:spPr>
          <a:xfrm>
            <a:off x="914400" y="548640"/>
            <a:ext cx="16459200" cy="1280160"/>
          </a:xfrm>
          <a:prstGeom prst="rect">
            <a:avLst/>
          </a:prstGeom>
          <a:noFill/>
          <a:ln/>
        </p:spPr>
        <p:txBody>
          <a:bodyPr wrap="square" lIns="0" tIns="0" rIns="0" bIns="0" rtlCol="0" anchor="ctr"/>
          <a:lstStyle/>
          <a:p>
            <a:r>
              <a:rPr lang="en-US" sz="6800" b="1" dirty="0">
                <a:solidFill>
                  <a:srgbClr val="14532D"/>
                </a:solidFill>
                <a:latin typeface="Cambria" pitchFamily="34" charset="0"/>
                <a:ea typeface="Cambria" pitchFamily="34" charset="-122"/>
                <a:cs typeface="Cambria" pitchFamily="34" charset="-120"/>
              </a:rPr>
              <a:t>Warm-up: hello and look!</a:t>
            </a:r>
            <a:endParaRPr lang="en-US" sz="6800" dirty="0"/>
          </a:p>
        </p:txBody>
      </p:sp>
      <p:sp>
        <p:nvSpPr>
          <p:cNvPr id="5" name="bubble-t"/>
          <p:cNvSpPr/>
          <p:nvPr/>
        </p:nvSpPr>
        <p:spPr>
          <a:xfrm>
            <a:off x="914400" y="2194560"/>
            <a:ext cx="9144000" cy="1097280"/>
          </a:xfrm>
          <a:prstGeom prst="roundRect">
            <a:avLst>
              <a:gd name="adj" fmla="val 18750"/>
            </a:avLst>
          </a:prstGeom>
          <a:solidFill>
            <a:srgbClr val="22B14C"/>
          </a:solidFill>
          <a:ln/>
          <a:effectLst>
            <a:outerShdw blurRad="101600" dist="25400" dir="5400000" algn="bl" rotWithShape="0">
              <a:srgbClr val="000000">
                <a:alpha val="18000"/>
              </a:srgbClr>
            </a:outerShdw>
          </a:effectLst>
        </p:spPr>
        <p:txBody>
          <a:bodyPr/>
          <a:lstStyle/>
          <a:p>
            <a:endParaRPr lang="en-US" sz="7200"/>
          </a:p>
        </p:txBody>
      </p:sp>
      <p:sp>
        <p:nvSpPr>
          <p:cNvPr id="6" name="Text 3"/>
          <p:cNvSpPr txBox="1"/>
          <p:nvPr/>
        </p:nvSpPr>
        <p:spPr>
          <a:xfrm>
            <a:off x="1371600" y="2194560"/>
            <a:ext cx="8412480" cy="1097280"/>
          </a:xfrm>
          <a:prstGeom prst="rect">
            <a:avLst/>
          </a:prstGeom>
          <a:noFill/>
          <a:ln/>
        </p:spPr>
        <p:txBody>
          <a:bodyPr wrap="square" lIns="0" tIns="0" rIns="0" bIns="0" rtlCol="0" anchor="ctr"/>
          <a:lstStyle/>
          <a:p>
            <a:r>
              <a:rPr lang="en-US" sz="3200" b="1" dirty="0">
                <a:solidFill>
                  <a:srgbClr val="FFFFFF"/>
                </a:solidFill>
                <a:latin typeface="Calibri" pitchFamily="34" charset="0"/>
                <a:ea typeface="Calibri" pitchFamily="34" charset="-122"/>
                <a:cs typeface="Calibri" pitchFamily="34" charset="-120"/>
              </a:rPr>
              <a:t>Teacher: </a:t>
            </a:r>
            <a:r>
              <a:rPr lang="en-US" sz="3200" dirty="0">
                <a:solidFill>
                  <a:srgbClr val="FFFFFF"/>
                </a:solidFill>
                <a:latin typeface="Calibri" pitchFamily="34" charset="0"/>
                <a:ea typeface="Calibri" pitchFamily="34" charset="-122"/>
                <a:cs typeface="Calibri" pitchFamily="34" charset="-120"/>
              </a:rPr>
              <a:t>Good morning! How are you today?</a:t>
            </a:r>
            <a:endParaRPr lang="en-US" sz="3200" dirty="0"/>
          </a:p>
        </p:txBody>
      </p:sp>
      <p:sp>
        <p:nvSpPr>
          <p:cNvPr id="7" name="bubble-s"/>
          <p:cNvSpPr/>
          <p:nvPr/>
        </p:nvSpPr>
        <p:spPr>
          <a:xfrm>
            <a:off x="1828800" y="3489960"/>
            <a:ext cx="8229600" cy="929640"/>
          </a:xfrm>
          <a:prstGeom prst="roundRect">
            <a:avLst>
              <a:gd name="adj" fmla="val 23077"/>
            </a:avLst>
          </a:prstGeom>
          <a:solidFill>
            <a:srgbClr val="E1F2DC"/>
          </a:solidFill>
          <a:ln/>
          <a:effectLst>
            <a:outerShdw blurRad="101600" dist="25400" dir="5400000" algn="bl" rotWithShape="0">
              <a:srgbClr val="000000">
                <a:alpha val="18000"/>
              </a:srgbClr>
            </a:outerShdw>
          </a:effectLst>
        </p:spPr>
        <p:txBody>
          <a:bodyPr/>
          <a:lstStyle/>
          <a:p>
            <a:endParaRPr lang="en-US" sz="7200"/>
          </a:p>
        </p:txBody>
      </p:sp>
      <p:sp>
        <p:nvSpPr>
          <p:cNvPr id="8" name="Text 5"/>
          <p:cNvSpPr txBox="1"/>
          <p:nvPr/>
        </p:nvSpPr>
        <p:spPr>
          <a:xfrm>
            <a:off x="2286000" y="3489960"/>
            <a:ext cx="7498080" cy="899160"/>
          </a:xfrm>
          <a:prstGeom prst="rect">
            <a:avLst/>
          </a:prstGeom>
          <a:noFill/>
          <a:ln/>
        </p:spPr>
        <p:txBody>
          <a:bodyPr wrap="square" lIns="0" tIns="0" rIns="0" bIns="0" rtlCol="0" anchor="ctr"/>
          <a:lstStyle/>
          <a:p>
            <a:r>
              <a:rPr lang="en-US" sz="3200" b="1" dirty="0">
                <a:solidFill>
                  <a:srgbClr val="1B2A1E"/>
                </a:solidFill>
                <a:latin typeface="Calibri" pitchFamily="34" charset="0"/>
                <a:ea typeface="Calibri" pitchFamily="34" charset="-122"/>
                <a:cs typeface="Calibri" pitchFamily="34" charset="-120"/>
              </a:rPr>
              <a:t>Students: </a:t>
            </a:r>
            <a:r>
              <a:rPr lang="en-US" sz="3200" dirty="0">
                <a:solidFill>
                  <a:srgbClr val="1B2A1E"/>
                </a:solidFill>
                <a:latin typeface="Calibri" pitchFamily="34" charset="0"/>
                <a:ea typeface="Calibri" pitchFamily="34" charset="-122"/>
                <a:cs typeface="Calibri" pitchFamily="34" charset="-120"/>
              </a:rPr>
              <a:t>Fine, thank you.</a:t>
            </a:r>
            <a:endParaRPr lang="en-US" sz="3200" dirty="0"/>
          </a:p>
        </p:txBody>
      </p:sp>
      <p:sp>
        <p:nvSpPr>
          <p:cNvPr id="9" name="q-card"/>
          <p:cNvSpPr/>
          <p:nvPr/>
        </p:nvSpPr>
        <p:spPr>
          <a:xfrm>
            <a:off x="914400" y="4937760"/>
            <a:ext cx="9144000" cy="4480560"/>
          </a:xfrm>
          <a:prstGeom prst="roundRect">
            <a:avLst>
              <a:gd name="adj" fmla="val 6977"/>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12" name="Text 8"/>
          <p:cNvSpPr txBox="1"/>
          <p:nvPr/>
        </p:nvSpPr>
        <p:spPr>
          <a:xfrm>
            <a:off x="1280160" y="5105400"/>
            <a:ext cx="2209800" cy="571500"/>
          </a:xfrm>
          <a:prstGeom prst="rect">
            <a:avLst/>
          </a:prstGeom>
          <a:noFill/>
          <a:ln/>
        </p:spPr>
        <p:txBody>
          <a:bodyPr wrap="square" lIns="0" tIns="0" rIns="0" bIns="0" rtlCol="0" anchor="ctr"/>
          <a:lstStyle/>
          <a:p>
            <a:r>
              <a:rPr lang="en-US" sz="3200" b="1" dirty="0">
                <a:solidFill>
                  <a:srgbClr val="E63946"/>
                </a:solidFill>
                <a:latin typeface="Calibri" pitchFamily="34" charset="0"/>
                <a:ea typeface="Calibri" pitchFamily="34" charset="-122"/>
                <a:cs typeface="Calibri" pitchFamily="34" charset="-120"/>
              </a:rPr>
              <a:t>Activity 1.1</a:t>
            </a:r>
            <a:endParaRPr lang="en-US" sz="3200" dirty="0"/>
          </a:p>
        </p:txBody>
      </p:sp>
      <p:sp>
        <p:nvSpPr>
          <p:cNvPr id="13" name="Text 9"/>
          <p:cNvSpPr txBox="1"/>
          <p:nvPr/>
        </p:nvSpPr>
        <p:spPr>
          <a:xfrm>
            <a:off x="1280160" y="5775960"/>
            <a:ext cx="8412480" cy="1905000"/>
          </a:xfrm>
          <a:prstGeom prst="rect">
            <a:avLst/>
          </a:prstGeom>
          <a:noFill/>
          <a:ln/>
        </p:spPr>
        <p:txBody>
          <a:bodyPr wrap="square" lIns="0" tIns="0" rIns="0" bIns="0" rtlCol="0" anchor="t"/>
          <a:lstStyle/>
          <a:p>
            <a:pPr>
              <a:spcAft>
                <a:spcPts val="1200"/>
              </a:spcAft>
            </a:pPr>
            <a:r>
              <a:rPr lang="en-US" sz="3200" b="1" dirty="0">
                <a:solidFill>
                  <a:srgbClr val="3D6F3B"/>
                </a:solidFill>
                <a:latin typeface="Calibri" pitchFamily="34" charset="0"/>
                <a:ea typeface="Calibri" pitchFamily="34" charset="-122"/>
                <a:cs typeface="Calibri" pitchFamily="34" charset="-120"/>
              </a:rPr>
              <a:t>Let's answer this questions : </a:t>
            </a:r>
          </a:p>
          <a:p>
            <a:pPr>
              <a:spcAft>
                <a:spcPts val="1200"/>
              </a:spcAft>
            </a:pPr>
            <a:r>
              <a:rPr lang="en-US" sz="3200" dirty="0">
                <a:solidFill>
                  <a:srgbClr val="1B2A1E"/>
                </a:solidFill>
                <a:latin typeface="Calibri" pitchFamily="34" charset="0"/>
                <a:ea typeface="Calibri" pitchFamily="34" charset="-122"/>
                <a:cs typeface="Calibri" pitchFamily="34" charset="-120"/>
              </a:rPr>
              <a:t>a)  What is your favourite tree? Why do you like it?</a:t>
            </a:r>
            <a:endParaRPr lang="en-US" sz="3200" dirty="0"/>
          </a:p>
          <a:p>
            <a:pPr>
              <a:spcAft>
                <a:spcPts val="1200"/>
              </a:spcAft>
            </a:pPr>
            <a:r>
              <a:rPr lang="en-US" sz="3200" dirty="0">
                <a:solidFill>
                  <a:srgbClr val="1B2A1E"/>
                </a:solidFill>
                <a:latin typeface="Calibri" pitchFamily="34" charset="0"/>
                <a:ea typeface="Calibri" pitchFamily="34" charset="-122"/>
                <a:cs typeface="Calibri" pitchFamily="34" charset="-120"/>
              </a:rPr>
              <a:t>b)  How do trees help us?</a:t>
            </a:r>
            <a:endParaRPr lang="en-US" sz="3200" dirty="0"/>
          </a:p>
        </p:txBody>
      </p:sp>
      <p:pic>
        <p:nvPicPr>
          <p:cNvPr id="14" name="Image 1" descr="tree.png"/>
          <p:cNvPicPr>
            <a:picLocks noChangeAspect="1"/>
          </p:cNvPicPr>
          <p:nvPr/>
        </p:nvPicPr>
        <p:blipFill>
          <a:blip r:embed="rId4"/>
          <a:stretch>
            <a:fillRect/>
          </a:stretch>
        </p:blipFill>
        <p:spPr>
          <a:xfrm>
            <a:off x="11155680" y="2103120"/>
            <a:ext cx="6217920" cy="7461504"/>
          </a:xfrm>
          <a:prstGeom prst="rect">
            <a:avLst/>
          </a:prstGeom>
          <a:effectLst>
            <a:outerShdw blurRad="101600" dist="25400" dir="5400000" algn="bl" rotWithShape="0">
              <a:srgbClr val="000000">
                <a:alpha val="18000"/>
              </a:srgbClr>
            </a:outerShdw>
          </a:effectLst>
        </p:spPr>
      </p:pic>
      <p:sp>
        <p:nvSpPr>
          <p:cNvPr id="25" name="Slide Number Placeholder 0"/>
          <p:cNvSpPr>
            <a:spLocks noGrp="1"/>
          </p:cNvSpPr>
          <p:nvPr>
            <p:ph type="sldNum" sz="quarter" idx="4294967295"/>
          </p:nvPr>
        </p:nvSpPr>
        <p:spPr>
          <a:xfrm>
            <a:off x="16459200" y="9656064"/>
            <a:ext cx="914400" cy="402336"/>
          </a:xfrm>
          <a:prstGeom prst="rect">
            <a:avLst/>
          </a:prstGeom>
          <a:extLst>
            <a:ext uri="{C572A759-6A51-4108-AA02-DFA0A04FC94B}">
              <ma14:wrappingTextBoxFlag xmlns="" xmlns:ma14="http://schemas.microsoft.com/office/mac/drawingml/2011/main" val="0"/>
            </a:ext>
          </a:extLst>
        </p:spPr>
        <p:txBody>
          <a:bodyPr/>
          <a:lstStyle>
            <a:lvl1pPr>
              <a:defRPr sz="2000">
                <a:solidFill>
                  <a:srgbClr val="5B6B5E"/>
                </a:solidFill>
              </a:defRPr>
            </a:lvl1pPr>
          </a:lstStyle>
          <a:p>
            <a:pPr algn="r"/>
            <a:fld id="{F7021451-1387-4CA6-816F-3879F97B5CBC}" type="slidenum">
              <a:rPr lang="en-US" b="0"/>
              <a:t>3</a:t>
            </a:fld>
            <a:endParaRPr lang="en-US"/>
          </a:p>
        </p:txBody>
      </p:sp>
      <p:sp>
        <p:nvSpPr>
          <p:cNvPr id="16" name="Text 8">
            <a:extLst>
              <a:ext uri="{FF2B5EF4-FFF2-40B4-BE49-F238E27FC236}">
                <a16:creationId xmlns:a16="http://schemas.microsoft.com/office/drawing/2014/main" id="{950754DB-E092-6F3D-2324-97F4D1C9904B}"/>
              </a:ext>
            </a:extLst>
          </p:cNvPr>
          <p:cNvSpPr txBox="1"/>
          <p:nvPr/>
        </p:nvSpPr>
        <p:spPr>
          <a:xfrm>
            <a:off x="2603602" y="7729118"/>
            <a:ext cx="6862876" cy="1524000"/>
          </a:xfrm>
          <a:prstGeom prst="rect">
            <a:avLst/>
          </a:prstGeom>
          <a:noFill/>
          <a:ln/>
        </p:spPr>
        <p:txBody>
          <a:bodyPr wrap="square" lIns="0" tIns="0" rIns="0" bIns="0" rtlCol="0" anchor="ctr"/>
          <a:lstStyle/>
          <a:p>
            <a:pPr algn="just"/>
            <a:r>
              <a:rPr lang="en-US" sz="3200" b="1" dirty="0">
                <a:solidFill>
                  <a:srgbClr val="E63946"/>
                </a:solidFill>
                <a:latin typeface="Calibri" pitchFamily="34" charset="0"/>
                <a:ea typeface="Calibri" pitchFamily="34" charset="-122"/>
                <a:cs typeface="Calibri" pitchFamily="34" charset="-120"/>
              </a:rPr>
              <a:t>Now Pair talk · Discuss with your partner about your favorite trees and explain their reasons like ( shade, fruits, beauty)</a:t>
            </a:r>
            <a:endParaRPr lang="en-US" sz="3200" dirty="0"/>
          </a:p>
        </p:txBody>
      </p:sp>
      <p:grpSp>
        <p:nvGrpSpPr>
          <p:cNvPr id="20" name="Group 19">
            <a:extLst>
              <a:ext uri="{FF2B5EF4-FFF2-40B4-BE49-F238E27FC236}">
                <a16:creationId xmlns:a16="http://schemas.microsoft.com/office/drawing/2014/main" id="{29FB53A5-A591-00D1-9313-B116462A3FA7}"/>
              </a:ext>
            </a:extLst>
          </p:cNvPr>
          <p:cNvGrpSpPr/>
          <p:nvPr/>
        </p:nvGrpSpPr>
        <p:grpSpPr>
          <a:xfrm>
            <a:off x="1280160" y="7726680"/>
            <a:ext cx="1005840" cy="1005840"/>
            <a:chOff x="1280160" y="5852160"/>
            <a:chExt cx="1005840" cy="1005840"/>
          </a:xfrm>
        </p:grpSpPr>
        <p:sp>
          <p:nvSpPr>
            <p:cNvPr id="21" name="icon-circle">
              <a:extLst>
                <a:ext uri="{FF2B5EF4-FFF2-40B4-BE49-F238E27FC236}">
                  <a16:creationId xmlns:a16="http://schemas.microsoft.com/office/drawing/2014/main" id="{71209935-2335-EDDE-93F8-044BF4583090}"/>
                </a:ext>
              </a:extLst>
            </p:cNvPr>
            <p:cNvSpPr/>
            <p:nvPr/>
          </p:nvSpPr>
          <p:spPr>
            <a:xfrm>
              <a:off x="1280160" y="5852160"/>
              <a:ext cx="1005840" cy="1005840"/>
            </a:xfrm>
            <a:prstGeom prst="ellipse">
              <a:avLst/>
            </a:prstGeom>
            <a:solidFill>
              <a:srgbClr val="E63946"/>
            </a:solidFill>
            <a:ln/>
          </p:spPr>
          <p:txBody>
            <a:bodyPr/>
            <a:lstStyle/>
            <a:p>
              <a:endParaRPr lang="en-US" sz="7200"/>
            </a:p>
          </p:txBody>
        </p:sp>
        <p:pic>
          <p:nvPicPr>
            <p:cNvPr id="22" name="Image 0" descr="preencoded.png">
              <a:extLst>
                <a:ext uri="{FF2B5EF4-FFF2-40B4-BE49-F238E27FC236}">
                  <a16:creationId xmlns:a16="http://schemas.microsoft.com/office/drawing/2014/main" id="{6DC78E40-6C53-0E8E-F65D-EB1EBD46F232}"/>
                </a:ext>
              </a:extLst>
            </p:cNvPr>
            <p:cNvPicPr>
              <a:picLocks noChangeAspect="1"/>
            </p:cNvPicPr>
            <p:nvPr/>
          </p:nvPicPr>
          <p:blipFill>
            <a:blip r:embed="rId5"/>
            <a:stretch>
              <a:fillRect/>
            </a:stretch>
          </p:blipFill>
          <p:spPr>
            <a:xfrm>
              <a:off x="1521562" y="6093562"/>
              <a:ext cx="523036" cy="523036"/>
            </a:xfrm>
            <a:prstGeom prst="rect">
              <a:avLst/>
            </a:prstGeom>
          </p:spPr>
        </p:pic>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txBox="1"/>
          <p:nvPr/>
        </p:nvSpPr>
        <p:spPr>
          <a:xfrm>
            <a:off x="914400" y="9692640"/>
            <a:ext cx="10972800" cy="365760"/>
          </a:xfrm>
          <a:prstGeom prst="rect">
            <a:avLst/>
          </a:prstGeom>
          <a:noFill/>
          <a:ln/>
        </p:spPr>
        <p:txBody>
          <a:bodyPr wrap="square" lIns="0" tIns="0" rIns="0" bIns="0" rtlCol="0" anchor="t"/>
          <a:lstStyle/>
          <a:p>
            <a:r>
              <a:rPr lang="en-US" sz="2000" dirty="0">
                <a:solidFill>
                  <a:srgbClr val="5B6B5E"/>
                </a:solidFill>
                <a:latin typeface="Calibri" pitchFamily="34" charset="0"/>
                <a:ea typeface="Calibri" pitchFamily="34" charset="-122"/>
                <a:cs typeface="Calibri" pitchFamily="34" charset="-120"/>
              </a:rPr>
              <a:t>English for Today · Unit 16 · Vocabulary</a:t>
            </a:r>
            <a:endParaRPr lang="en-US" sz="2000" dirty="0"/>
          </a:p>
        </p:txBody>
      </p:sp>
      <p:sp>
        <p:nvSpPr>
          <p:cNvPr id="4" name="Text 1"/>
          <p:cNvSpPr txBox="1"/>
          <p:nvPr/>
        </p:nvSpPr>
        <p:spPr>
          <a:xfrm>
            <a:off x="914400" y="396240"/>
            <a:ext cx="16459200" cy="1280160"/>
          </a:xfrm>
          <a:prstGeom prst="rect">
            <a:avLst/>
          </a:prstGeom>
          <a:noFill/>
          <a:ln/>
        </p:spPr>
        <p:txBody>
          <a:bodyPr wrap="square" lIns="0" tIns="0" rIns="0" bIns="0" rtlCol="0" anchor="ctr"/>
          <a:lstStyle/>
          <a:p>
            <a:r>
              <a:rPr lang="en-US" sz="6800" b="1" dirty="0">
                <a:solidFill>
                  <a:srgbClr val="14532D"/>
                </a:solidFill>
                <a:latin typeface="Cambria" pitchFamily="34" charset="0"/>
                <a:ea typeface="Cambria" pitchFamily="34" charset="-122"/>
                <a:cs typeface="Cambria" pitchFamily="34" charset="-120"/>
              </a:rPr>
              <a:t>Meet the tree words</a:t>
            </a:r>
            <a:endParaRPr lang="en-US" sz="6800" dirty="0"/>
          </a:p>
        </p:txBody>
      </p:sp>
      <p:sp>
        <p:nvSpPr>
          <p:cNvPr id="5" name="flashcard"/>
          <p:cNvSpPr/>
          <p:nvPr/>
        </p:nvSpPr>
        <p:spPr>
          <a:xfrm>
            <a:off x="914400" y="2727960"/>
            <a:ext cx="5212080" cy="3124200"/>
          </a:xfrm>
          <a:prstGeom prst="roundRect">
            <a:avLst>
              <a:gd name="adj" fmla="val 8108"/>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grpSp>
        <p:nvGrpSpPr>
          <p:cNvPr id="35" name="Group 34">
            <a:extLst>
              <a:ext uri="{FF2B5EF4-FFF2-40B4-BE49-F238E27FC236}">
                <a16:creationId xmlns:a16="http://schemas.microsoft.com/office/drawing/2014/main" id="{B72E370E-3726-D972-736A-6AE6EA7008A1}"/>
              </a:ext>
            </a:extLst>
          </p:cNvPr>
          <p:cNvGrpSpPr/>
          <p:nvPr/>
        </p:nvGrpSpPr>
        <p:grpSpPr>
          <a:xfrm>
            <a:off x="1280160" y="3108960"/>
            <a:ext cx="4663440" cy="2834640"/>
            <a:chOff x="1280160" y="2560320"/>
            <a:chExt cx="4663440" cy="2834640"/>
          </a:xfrm>
        </p:grpSpPr>
        <p:sp>
          <p:nvSpPr>
            <p:cNvPr id="6" name="icon-circle"/>
            <p:cNvSpPr/>
            <p:nvPr/>
          </p:nvSpPr>
          <p:spPr>
            <a:xfrm>
              <a:off x="1280160" y="2560320"/>
              <a:ext cx="1188720" cy="1188720"/>
            </a:xfrm>
            <a:prstGeom prst="ellipse">
              <a:avLst/>
            </a:prstGeom>
            <a:solidFill>
              <a:srgbClr val="8B5A2B"/>
            </a:solidFill>
            <a:ln/>
          </p:spPr>
          <p:txBody>
            <a:bodyPr/>
            <a:lstStyle/>
            <a:p>
              <a:endParaRPr lang="en-US" sz="7200"/>
            </a:p>
          </p:txBody>
        </p:sp>
        <p:pic>
          <p:nvPicPr>
            <p:cNvPr id="7" name="Image 0" descr="preencoded.png"/>
            <p:cNvPicPr>
              <a:picLocks noChangeAspect="1"/>
            </p:cNvPicPr>
            <p:nvPr/>
          </p:nvPicPr>
          <p:blipFill>
            <a:blip r:embed="rId4"/>
            <a:stretch>
              <a:fillRect/>
            </a:stretch>
          </p:blipFill>
          <p:spPr>
            <a:xfrm>
              <a:off x="1565453" y="2845613"/>
              <a:ext cx="618134" cy="618134"/>
            </a:xfrm>
            <a:prstGeom prst="rect">
              <a:avLst/>
            </a:prstGeom>
          </p:spPr>
        </p:pic>
        <p:sp>
          <p:nvSpPr>
            <p:cNvPr id="8" name="Text 4"/>
            <p:cNvSpPr txBox="1"/>
            <p:nvPr/>
          </p:nvSpPr>
          <p:spPr>
            <a:xfrm>
              <a:off x="2743200" y="2560320"/>
              <a:ext cx="3200400" cy="1188720"/>
            </a:xfrm>
            <a:prstGeom prst="rect">
              <a:avLst/>
            </a:prstGeom>
            <a:noFill/>
            <a:ln/>
          </p:spPr>
          <p:txBody>
            <a:bodyPr wrap="square" lIns="0" tIns="0" rIns="0" bIns="0" rtlCol="0" anchor="ctr"/>
            <a:lstStyle/>
            <a:p>
              <a:r>
                <a:rPr lang="en-US" sz="4400" b="1" dirty="0">
                  <a:solidFill>
                    <a:srgbClr val="14532D"/>
                  </a:solidFill>
                  <a:latin typeface="Cambria" pitchFamily="34" charset="0"/>
                  <a:ea typeface="Cambria" pitchFamily="34" charset="-122"/>
                  <a:cs typeface="Cambria" pitchFamily="34" charset="-120"/>
                </a:rPr>
                <a:t>trunk</a:t>
              </a:r>
              <a:endParaRPr lang="en-US" sz="4400" dirty="0"/>
            </a:p>
          </p:txBody>
        </p:sp>
        <p:sp>
          <p:nvSpPr>
            <p:cNvPr id="9" name="Text 5"/>
            <p:cNvSpPr txBox="1"/>
            <p:nvPr/>
          </p:nvSpPr>
          <p:spPr>
            <a:xfrm>
              <a:off x="1280160" y="4023360"/>
              <a:ext cx="4480560" cy="1371600"/>
            </a:xfrm>
            <a:prstGeom prst="rect">
              <a:avLst/>
            </a:prstGeom>
            <a:noFill/>
            <a:ln/>
          </p:spPr>
          <p:txBody>
            <a:bodyPr wrap="square" lIns="0" tIns="0" rIns="0" bIns="0" rtlCol="0" anchor="t"/>
            <a:lstStyle/>
            <a:p>
              <a:r>
                <a:rPr lang="en-US" sz="2800" dirty="0">
                  <a:solidFill>
                    <a:srgbClr val="1B2A1E"/>
                  </a:solidFill>
                  <a:latin typeface="Calibri" pitchFamily="34" charset="0"/>
                  <a:ea typeface="Calibri" pitchFamily="34" charset="-122"/>
                  <a:cs typeface="Calibri" pitchFamily="34" charset="-120"/>
                </a:rPr>
                <a:t>The main woody branch of a tree</a:t>
              </a:r>
              <a:endParaRPr lang="en-US" sz="2800" dirty="0"/>
            </a:p>
          </p:txBody>
        </p:sp>
      </p:grpSp>
      <p:sp>
        <p:nvSpPr>
          <p:cNvPr id="10" name="flashcard"/>
          <p:cNvSpPr/>
          <p:nvPr/>
        </p:nvSpPr>
        <p:spPr>
          <a:xfrm>
            <a:off x="6537960" y="2727960"/>
            <a:ext cx="5212080" cy="3124200"/>
          </a:xfrm>
          <a:prstGeom prst="roundRect">
            <a:avLst>
              <a:gd name="adj" fmla="val 8108"/>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grpSp>
        <p:nvGrpSpPr>
          <p:cNvPr id="36" name="Group 35">
            <a:extLst>
              <a:ext uri="{FF2B5EF4-FFF2-40B4-BE49-F238E27FC236}">
                <a16:creationId xmlns:a16="http://schemas.microsoft.com/office/drawing/2014/main" id="{1E08D644-6A83-497A-36C7-0B850285AEB8}"/>
              </a:ext>
            </a:extLst>
          </p:cNvPr>
          <p:cNvGrpSpPr/>
          <p:nvPr/>
        </p:nvGrpSpPr>
        <p:grpSpPr>
          <a:xfrm>
            <a:off x="6903720" y="3108960"/>
            <a:ext cx="4663440" cy="2834640"/>
            <a:chOff x="6903720" y="2560320"/>
            <a:chExt cx="4663440" cy="2834640"/>
          </a:xfrm>
        </p:grpSpPr>
        <p:sp>
          <p:nvSpPr>
            <p:cNvPr id="11" name="icon-circle"/>
            <p:cNvSpPr/>
            <p:nvPr/>
          </p:nvSpPr>
          <p:spPr>
            <a:xfrm>
              <a:off x="6903720" y="2560320"/>
              <a:ext cx="1188720" cy="1188720"/>
            </a:xfrm>
            <a:prstGeom prst="ellipse">
              <a:avLst/>
            </a:prstGeom>
            <a:solidFill>
              <a:srgbClr val="22B14C"/>
            </a:solidFill>
            <a:ln/>
          </p:spPr>
          <p:txBody>
            <a:bodyPr/>
            <a:lstStyle/>
            <a:p>
              <a:endParaRPr lang="en-US" sz="7200"/>
            </a:p>
          </p:txBody>
        </p:sp>
        <p:pic>
          <p:nvPicPr>
            <p:cNvPr id="12" name="Image 1" descr="preencoded.png"/>
            <p:cNvPicPr>
              <a:picLocks noChangeAspect="1"/>
            </p:cNvPicPr>
            <p:nvPr/>
          </p:nvPicPr>
          <p:blipFill>
            <a:blip r:embed="rId5"/>
            <a:stretch>
              <a:fillRect/>
            </a:stretch>
          </p:blipFill>
          <p:spPr>
            <a:xfrm>
              <a:off x="7189013" y="2845613"/>
              <a:ext cx="618134" cy="618134"/>
            </a:xfrm>
            <a:prstGeom prst="rect">
              <a:avLst/>
            </a:prstGeom>
          </p:spPr>
        </p:pic>
        <p:sp>
          <p:nvSpPr>
            <p:cNvPr id="13" name="Text 8"/>
            <p:cNvSpPr txBox="1"/>
            <p:nvPr/>
          </p:nvSpPr>
          <p:spPr>
            <a:xfrm>
              <a:off x="8366760" y="2560320"/>
              <a:ext cx="3200400" cy="1188720"/>
            </a:xfrm>
            <a:prstGeom prst="rect">
              <a:avLst/>
            </a:prstGeom>
            <a:noFill/>
            <a:ln/>
          </p:spPr>
          <p:txBody>
            <a:bodyPr wrap="square" lIns="0" tIns="0" rIns="0" bIns="0" rtlCol="0" anchor="ctr"/>
            <a:lstStyle/>
            <a:p>
              <a:r>
                <a:rPr lang="en-US" sz="4400" b="1" dirty="0">
                  <a:solidFill>
                    <a:srgbClr val="14532D"/>
                  </a:solidFill>
                  <a:latin typeface="Cambria" pitchFamily="34" charset="0"/>
                  <a:ea typeface="Cambria" pitchFamily="34" charset="-122"/>
                  <a:cs typeface="Cambria" pitchFamily="34" charset="-120"/>
                </a:rPr>
                <a:t>branches</a:t>
              </a:r>
              <a:endParaRPr lang="en-US" sz="4400" dirty="0"/>
            </a:p>
          </p:txBody>
        </p:sp>
        <p:sp>
          <p:nvSpPr>
            <p:cNvPr id="14" name="Text 9"/>
            <p:cNvSpPr txBox="1"/>
            <p:nvPr/>
          </p:nvSpPr>
          <p:spPr>
            <a:xfrm>
              <a:off x="6903720" y="4023360"/>
              <a:ext cx="4480560" cy="1371600"/>
            </a:xfrm>
            <a:prstGeom prst="rect">
              <a:avLst/>
            </a:prstGeom>
            <a:noFill/>
            <a:ln/>
          </p:spPr>
          <p:txBody>
            <a:bodyPr wrap="square" lIns="0" tIns="0" rIns="0" bIns="0" rtlCol="0" anchor="t"/>
            <a:lstStyle/>
            <a:p>
              <a:r>
                <a:rPr lang="en-US" sz="2800" dirty="0">
                  <a:solidFill>
                    <a:srgbClr val="1B2A1E"/>
                  </a:solidFill>
                  <a:latin typeface="Calibri" pitchFamily="34" charset="0"/>
                  <a:ea typeface="Calibri" pitchFamily="34" charset="-122"/>
                  <a:cs typeface="Calibri" pitchFamily="34" charset="-120"/>
                </a:rPr>
                <a:t>Part of a tree that grow out of the trunk</a:t>
              </a:r>
              <a:endParaRPr lang="en-US" sz="2800" dirty="0"/>
            </a:p>
          </p:txBody>
        </p:sp>
      </p:grpSp>
      <p:sp>
        <p:nvSpPr>
          <p:cNvPr id="15" name="flashcard"/>
          <p:cNvSpPr/>
          <p:nvPr/>
        </p:nvSpPr>
        <p:spPr>
          <a:xfrm>
            <a:off x="12161520" y="2727960"/>
            <a:ext cx="5212080" cy="3124200"/>
          </a:xfrm>
          <a:prstGeom prst="roundRect">
            <a:avLst>
              <a:gd name="adj" fmla="val 8108"/>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grpSp>
        <p:nvGrpSpPr>
          <p:cNvPr id="37" name="Group 36">
            <a:extLst>
              <a:ext uri="{FF2B5EF4-FFF2-40B4-BE49-F238E27FC236}">
                <a16:creationId xmlns:a16="http://schemas.microsoft.com/office/drawing/2014/main" id="{7AE78410-4DF5-FCB9-E758-DF15C61A2EA5}"/>
              </a:ext>
            </a:extLst>
          </p:cNvPr>
          <p:cNvGrpSpPr/>
          <p:nvPr/>
        </p:nvGrpSpPr>
        <p:grpSpPr>
          <a:xfrm>
            <a:off x="12527280" y="3108960"/>
            <a:ext cx="4663440" cy="2834640"/>
            <a:chOff x="12527280" y="2560320"/>
            <a:chExt cx="4663440" cy="2834640"/>
          </a:xfrm>
        </p:grpSpPr>
        <p:sp>
          <p:nvSpPr>
            <p:cNvPr id="16" name="icon-circle"/>
            <p:cNvSpPr/>
            <p:nvPr/>
          </p:nvSpPr>
          <p:spPr>
            <a:xfrm>
              <a:off x="12527280" y="2560320"/>
              <a:ext cx="1188720" cy="1188720"/>
            </a:xfrm>
            <a:prstGeom prst="ellipse">
              <a:avLst/>
            </a:prstGeom>
            <a:solidFill>
              <a:srgbClr val="2E9E4F"/>
            </a:solidFill>
            <a:ln/>
          </p:spPr>
          <p:txBody>
            <a:bodyPr/>
            <a:lstStyle/>
            <a:p>
              <a:endParaRPr lang="en-US" sz="7200"/>
            </a:p>
          </p:txBody>
        </p:sp>
        <p:pic>
          <p:nvPicPr>
            <p:cNvPr id="17" name="Image 2" descr="preencoded.png"/>
            <p:cNvPicPr>
              <a:picLocks noChangeAspect="1"/>
            </p:cNvPicPr>
            <p:nvPr/>
          </p:nvPicPr>
          <p:blipFill>
            <a:blip r:embed="rId6"/>
            <a:stretch>
              <a:fillRect/>
            </a:stretch>
          </p:blipFill>
          <p:spPr>
            <a:xfrm>
              <a:off x="12812573" y="2845613"/>
              <a:ext cx="618134" cy="618134"/>
            </a:xfrm>
            <a:prstGeom prst="rect">
              <a:avLst/>
            </a:prstGeom>
          </p:spPr>
        </p:pic>
        <p:sp>
          <p:nvSpPr>
            <p:cNvPr id="18" name="Text 12"/>
            <p:cNvSpPr txBox="1"/>
            <p:nvPr/>
          </p:nvSpPr>
          <p:spPr>
            <a:xfrm>
              <a:off x="13990320" y="2560320"/>
              <a:ext cx="3200400" cy="1188720"/>
            </a:xfrm>
            <a:prstGeom prst="rect">
              <a:avLst/>
            </a:prstGeom>
            <a:noFill/>
            <a:ln/>
          </p:spPr>
          <p:txBody>
            <a:bodyPr wrap="square" lIns="0" tIns="0" rIns="0" bIns="0" rtlCol="0" anchor="ctr"/>
            <a:lstStyle/>
            <a:p>
              <a:r>
                <a:rPr lang="en-US" sz="4400" b="1" dirty="0">
                  <a:solidFill>
                    <a:srgbClr val="14532D"/>
                  </a:solidFill>
                  <a:latin typeface="Cambria" pitchFamily="34" charset="0"/>
                  <a:ea typeface="Cambria" pitchFamily="34" charset="-122"/>
                  <a:cs typeface="Cambria" pitchFamily="34" charset="-120"/>
                </a:rPr>
                <a:t>leaves</a:t>
              </a:r>
              <a:endParaRPr lang="en-US" sz="4400" dirty="0"/>
            </a:p>
          </p:txBody>
        </p:sp>
        <p:sp>
          <p:nvSpPr>
            <p:cNvPr id="19" name="Text 13"/>
            <p:cNvSpPr txBox="1"/>
            <p:nvPr/>
          </p:nvSpPr>
          <p:spPr>
            <a:xfrm>
              <a:off x="12527280" y="4023360"/>
              <a:ext cx="4480560" cy="1371600"/>
            </a:xfrm>
            <a:prstGeom prst="rect">
              <a:avLst/>
            </a:prstGeom>
            <a:noFill/>
            <a:ln/>
          </p:spPr>
          <p:txBody>
            <a:bodyPr wrap="square" lIns="0" tIns="0" rIns="0" bIns="0" rtlCol="0" anchor="t"/>
            <a:lstStyle/>
            <a:p>
              <a:r>
                <a:rPr lang="en-US" sz="2800" dirty="0">
                  <a:solidFill>
                    <a:srgbClr val="1B2A1E"/>
                  </a:solidFill>
                  <a:latin typeface="Calibri" pitchFamily="34" charset="0"/>
                  <a:ea typeface="Calibri" pitchFamily="34" charset="-122"/>
                  <a:cs typeface="Calibri" pitchFamily="34" charset="-120"/>
                </a:rPr>
                <a:t>Flat green parts that make food from sunlight</a:t>
              </a:r>
              <a:endParaRPr lang="en-US" sz="2800" dirty="0"/>
            </a:p>
          </p:txBody>
        </p:sp>
      </p:grpSp>
      <p:sp>
        <p:nvSpPr>
          <p:cNvPr id="20" name="flashcard"/>
          <p:cNvSpPr/>
          <p:nvPr/>
        </p:nvSpPr>
        <p:spPr>
          <a:xfrm>
            <a:off x="914400" y="6294120"/>
            <a:ext cx="5212080" cy="3124200"/>
          </a:xfrm>
          <a:prstGeom prst="roundRect">
            <a:avLst>
              <a:gd name="adj" fmla="val 8108"/>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grpSp>
        <p:nvGrpSpPr>
          <p:cNvPr id="38" name="Group 37">
            <a:extLst>
              <a:ext uri="{FF2B5EF4-FFF2-40B4-BE49-F238E27FC236}">
                <a16:creationId xmlns:a16="http://schemas.microsoft.com/office/drawing/2014/main" id="{67DCF318-A0FD-8EE3-2BBA-5BC51C99F632}"/>
              </a:ext>
            </a:extLst>
          </p:cNvPr>
          <p:cNvGrpSpPr/>
          <p:nvPr/>
        </p:nvGrpSpPr>
        <p:grpSpPr>
          <a:xfrm>
            <a:off x="1280160" y="6675120"/>
            <a:ext cx="4663440" cy="2834640"/>
            <a:chOff x="1280160" y="6400800"/>
            <a:chExt cx="4663440" cy="2834640"/>
          </a:xfrm>
        </p:grpSpPr>
        <p:sp>
          <p:nvSpPr>
            <p:cNvPr id="21" name="icon-circle"/>
            <p:cNvSpPr/>
            <p:nvPr/>
          </p:nvSpPr>
          <p:spPr>
            <a:xfrm>
              <a:off x="1280160" y="6400800"/>
              <a:ext cx="1188720" cy="1188720"/>
            </a:xfrm>
            <a:prstGeom prst="ellipse">
              <a:avLst/>
            </a:prstGeom>
            <a:solidFill>
              <a:srgbClr val="E63946"/>
            </a:solidFill>
            <a:ln/>
          </p:spPr>
          <p:txBody>
            <a:bodyPr/>
            <a:lstStyle/>
            <a:p>
              <a:endParaRPr lang="en-US" sz="7200"/>
            </a:p>
          </p:txBody>
        </p:sp>
        <p:pic>
          <p:nvPicPr>
            <p:cNvPr id="22" name="Image 3" descr="preencoded.png"/>
            <p:cNvPicPr>
              <a:picLocks noChangeAspect="1"/>
            </p:cNvPicPr>
            <p:nvPr/>
          </p:nvPicPr>
          <p:blipFill>
            <a:blip r:embed="rId7"/>
            <a:stretch>
              <a:fillRect/>
            </a:stretch>
          </p:blipFill>
          <p:spPr>
            <a:xfrm>
              <a:off x="1565453" y="6686093"/>
              <a:ext cx="618134" cy="618134"/>
            </a:xfrm>
            <a:prstGeom prst="rect">
              <a:avLst/>
            </a:prstGeom>
          </p:spPr>
        </p:pic>
        <p:sp>
          <p:nvSpPr>
            <p:cNvPr id="23" name="Text 16"/>
            <p:cNvSpPr txBox="1"/>
            <p:nvPr/>
          </p:nvSpPr>
          <p:spPr>
            <a:xfrm>
              <a:off x="2743200" y="6400800"/>
              <a:ext cx="3200400" cy="1188720"/>
            </a:xfrm>
            <a:prstGeom prst="rect">
              <a:avLst/>
            </a:prstGeom>
            <a:noFill/>
            <a:ln/>
          </p:spPr>
          <p:txBody>
            <a:bodyPr wrap="square" lIns="0" tIns="0" rIns="0" bIns="0" rtlCol="0" anchor="ctr"/>
            <a:lstStyle/>
            <a:p>
              <a:r>
                <a:rPr lang="en-US" sz="4400" b="1" dirty="0">
                  <a:solidFill>
                    <a:srgbClr val="14532D"/>
                  </a:solidFill>
                  <a:latin typeface="Cambria" pitchFamily="34" charset="0"/>
                  <a:ea typeface="Cambria" pitchFamily="34" charset="-122"/>
                  <a:cs typeface="Cambria" pitchFamily="34" charset="-120"/>
                </a:rPr>
                <a:t>apples</a:t>
              </a:r>
              <a:endParaRPr lang="en-US" sz="4400" dirty="0"/>
            </a:p>
          </p:txBody>
        </p:sp>
        <p:sp>
          <p:nvSpPr>
            <p:cNvPr id="24" name="Text 17"/>
            <p:cNvSpPr txBox="1"/>
            <p:nvPr/>
          </p:nvSpPr>
          <p:spPr>
            <a:xfrm>
              <a:off x="1280160" y="7863840"/>
              <a:ext cx="4480560" cy="1371600"/>
            </a:xfrm>
            <a:prstGeom prst="rect">
              <a:avLst/>
            </a:prstGeom>
            <a:noFill/>
            <a:ln/>
          </p:spPr>
          <p:txBody>
            <a:bodyPr wrap="square" lIns="0" tIns="0" rIns="0" bIns="0" rtlCol="0" anchor="t"/>
            <a:lstStyle/>
            <a:p>
              <a:r>
                <a:rPr lang="en-US" sz="2800" dirty="0">
                  <a:solidFill>
                    <a:srgbClr val="1B2A1E"/>
                  </a:solidFill>
                  <a:latin typeface="Calibri" pitchFamily="34" charset="0"/>
                  <a:ea typeface="Calibri" pitchFamily="34" charset="-122"/>
                  <a:cs typeface="Calibri" pitchFamily="34" charset="-120"/>
                </a:rPr>
                <a:t>Round red or green fruit that grows on trees</a:t>
              </a:r>
              <a:endParaRPr lang="en-US" sz="2800" dirty="0"/>
            </a:p>
          </p:txBody>
        </p:sp>
      </p:grpSp>
      <p:sp>
        <p:nvSpPr>
          <p:cNvPr id="25" name="flashcard"/>
          <p:cNvSpPr/>
          <p:nvPr/>
        </p:nvSpPr>
        <p:spPr>
          <a:xfrm>
            <a:off x="6537960" y="6294120"/>
            <a:ext cx="5212080" cy="3124200"/>
          </a:xfrm>
          <a:prstGeom prst="roundRect">
            <a:avLst>
              <a:gd name="adj" fmla="val 8108"/>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grpSp>
        <p:nvGrpSpPr>
          <p:cNvPr id="39" name="Group 38">
            <a:extLst>
              <a:ext uri="{FF2B5EF4-FFF2-40B4-BE49-F238E27FC236}">
                <a16:creationId xmlns:a16="http://schemas.microsoft.com/office/drawing/2014/main" id="{49B4F466-1250-B82D-774C-E4372C3124B4}"/>
              </a:ext>
            </a:extLst>
          </p:cNvPr>
          <p:cNvGrpSpPr/>
          <p:nvPr/>
        </p:nvGrpSpPr>
        <p:grpSpPr>
          <a:xfrm>
            <a:off x="6903720" y="6675120"/>
            <a:ext cx="4663440" cy="2834640"/>
            <a:chOff x="6903720" y="6400800"/>
            <a:chExt cx="4663440" cy="2834640"/>
          </a:xfrm>
        </p:grpSpPr>
        <p:sp>
          <p:nvSpPr>
            <p:cNvPr id="26" name="icon-circle"/>
            <p:cNvSpPr/>
            <p:nvPr/>
          </p:nvSpPr>
          <p:spPr>
            <a:xfrm>
              <a:off x="6903720" y="6400800"/>
              <a:ext cx="1188720" cy="1188720"/>
            </a:xfrm>
            <a:prstGeom prst="ellipse">
              <a:avLst/>
            </a:prstGeom>
            <a:solidFill>
              <a:srgbClr val="3A86C8"/>
            </a:solidFill>
            <a:ln/>
          </p:spPr>
          <p:txBody>
            <a:bodyPr/>
            <a:lstStyle/>
            <a:p>
              <a:endParaRPr lang="en-US" sz="7200"/>
            </a:p>
          </p:txBody>
        </p:sp>
        <p:pic>
          <p:nvPicPr>
            <p:cNvPr id="27" name="Image 4" descr="preencoded.png"/>
            <p:cNvPicPr>
              <a:picLocks noChangeAspect="1"/>
            </p:cNvPicPr>
            <p:nvPr/>
          </p:nvPicPr>
          <p:blipFill>
            <a:blip r:embed="rId8"/>
            <a:stretch>
              <a:fillRect/>
            </a:stretch>
          </p:blipFill>
          <p:spPr>
            <a:xfrm>
              <a:off x="7189013" y="6686093"/>
              <a:ext cx="618134" cy="618134"/>
            </a:xfrm>
            <a:prstGeom prst="rect">
              <a:avLst/>
            </a:prstGeom>
          </p:spPr>
        </p:pic>
        <p:sp>
          <p:nvSpPr>
            <p:cNvPr id="28" name="Text 20"/>
            <p:cNvSpPr txBox="1"/>
            <p:nvPr/>
          </p:nvSpPr>
          <p:spPr>
            <a:xfrm>
              <a:off x="8366760" y="6400800"/>
              <a:ext cx="3200400" cy="1188720"/>
            </a:xfrm>
            <a:prstGeom prst="rect">
              <a:avLst/>
            </a:prstGeom>
            <a:noFill/>
            <a:ln/>
          </p:spPr>
          <p:txBody>
            <a:bodyPr wrap="square" lIns="0" tIns="0" rIns="0" bIns="0" rtlCol="0" anchor="ctr"/>
            <a:lstStyle/>
            <a:p>
              <a:r>
                <a:rPr lang="en-US" sz="4400" b="1" dirty="0">
                  <a:solidFill>
                    <a:srgbClr val="14532D"/>
                  </a:solidFill>
                  <a:latin typeface="Cambria" pitchFamily="34" charset="0"/>
                  <a:ea typeface="Cambria" pitchFamily="34" charset="-122"/>
                  <a:cs typeface="Cambria" pitchFamily="34" charset="-120"/>
                </a:rPr>
                <a:t>shade</a:t>
              </a:r>
              <a:endParaRPr lang="en-US" sz="4400" dirty="0"/>
            </a:p>
          </p:txBody>
        </p:sp>
        <p:sp>
          <p:nvSpPr>
            <p:cNvPr id="29" name="Text 21"/>
            <p:cNvSpPr txBox="1"/>
            <p:nvPr/>
          </p:nvSpPr>
          <p:spPr>
            <a:xfrm>
              <a:off x="6903720" y="7863840"/>
              <a:ext cx="4480560" cy="1371600"/>
            </a:xfrm>
            <a:prstGeom prst="rect">
              <a:avLst/>
            </a:prstGeom>
            <a:noFill/>
            <a:ln/>
          </p:spPr>
          <p:txBody>
            <a:bodyPr wrap="square" lIns="0" tIns="0" rIns="0" bIns="0" rtlCol="0" anchor="t"/>
            <a:lstStyle/>
            <a:p>
              <a:r>
                <a:rPr lang="en-US" sz="2800" dirty="0">
                  <a:solidFill>
                    <a:srgbClr val="1B2A1E"/>
                  </a:solidFill>
                  <a:latin typeface="Calibri" pitchFamily="34" charset="0"/>
                  <a:ea typeface="Calibri" pitchFamily="34" charset="-122"/>
                  <a:cs typeface="Calibri" pitchFamily="34" charset="-120"/>
                </a:rPr>
                <a:t>A cool, dark place under a tree</a:t>
              </a:r>
              <a:endParaRPr lang="en-US" sz="2800" dirty="0"/>
            </a:p>
          </p:txBody>
        </p:sp>
      </p:grpSp>
      <p:sp>
        <p:nvSpPr>
          <p:cNvPr id="30" name="flashcard"/>
          <p:cNvSpPr/>
          <p:nvPr/>
        </p:nvSpPr>
        <p:spPr>
          <a:xfrm>
            <a:off x="12161520" y="6294120"/>
            <a:ext cx="5212080" cy="3124200"/>
          </a:xfrm>
          <a:prstGeom prst="roundRect">
            <a:avLst>
              <a:gd name="adj" fmla="val 8108"/>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grpSp>
        <p:nvGrpSpPr>
          <p:cNvPr id="40" name="Group 39">
            <a:extLst>
              <a:ext uri="{FF2B5EF4-FFF2-40B4-BE49-F238E27FC236}">
                <a16:creationId xmlns:a16="http://schemas.microsoft.com/office/drawing/2014/main" id="{2A12CEA3-ACDB-C3E5-BCCE-C2FBF11F6E93}"/>
              </a:ext>
            </a:extLst>
          </p:cNvPr>
          <p:cNvGrpSpPr/>
          <p:nvPr/>
        </p:nvGrpSpPr>
        <p:grpSpPr>
          <a:xfrm>
            <a:off x="12527280" y="6675120"/>
            <a:ext cx="4663440" cy="2834640"/>
            <a:chOff x="12527280" y="6400800"/>
            <a:chExt cx="4663440" cy="2834640"/>
          </a:xfrm>
        </p:grpSpPr>
        <p:sp>
          <p:nvSpPr>
            <p:cNvPr id="31" name="icon-circle"/>
            <p:cNvSpPr/>
            <p:nvPr/>
          </p:nvSpPr>
          <p:spPr>
            <a:xfrm>
              <a:off x="12527280" y="6400800"/>
              <a:ext cx="1188720" cy="1188720"/>
            </a:xfrm>
            <a:prstGeom prst="ellipse">
              <a:avLst/>
            </a:prstGeom>
            <a:solidFill>
              <a:srgbClr val="E0A100"/>
            </a:solidFill>
            <a:ln/>
          </p:spPr>
          <p:txBody>
            <a:bodyPr/>
            <a:lstStyle/>
            <a:p>
              <a:endParaRPr lang="en-US" sz="7200"/>
            </a:p>
          </p:txBody>
        </p:sp>
        <p:pic>
          <p:nvPicPr>
            <p:cNvPr id="32" name="Image 5" descr="preencoded.png"/>
            <p:cNvPicPr>
              <a:picLocks noChangeAspect="1"/>
            </p:cNvPicPr>
            <p:nvPr/>
          </p:nvPicPr>
          <p:blipFill>
            <a:blip r:embed="rId9"/>
            <a:stretch>
              <a:fillRect/>
            </a:stretch>
          </p:blipFill>
          <p:spPr>
            <a:xfrm>
              <a:off x="12812573" y="6686093"/>
              <a:ext cx="618134" cy="618134"/>
            </a:xfrm>
            <a:prstGeom prst="rect">
              <a:avLst/>
            </a:prstGeom>
          </p:spPr>
        </p:pic>
        <p:sp>
          <p:nvSpPr>
            <p:cNvPr id="33" name="Text 24"/>
            <p:cNvSpPr txBox="1"/>
            <p:nvPr/>
          </p:nvSpPr>
          <p:spPr>
            <a:xfrm>
              <a:off x="13990320" y="6400800"/>
              <a:ext cx="3200400" cy="1188720"/>
            </a:xfrm>
            <a:prstGeom prst="rect">
              <a:avLst/>
            </a:prstGeom>
            <a:noFill/>
            <a:ln/>
          </p:spPr>
          <p:txBody>
            <a:bodyPr wrap="square" lIns="0" tIns="0" rIns="0" bIns="0" rtlCol="0" anchor="ctr"/>
            <a:lstStyle/>
            <a:p>
              <a:r>
                <a:rPr lang="en-US" sz="4400" b="1" dirty="0">
                  <a:solidFill>
                    <a:srgbClr val="14532D"/>
                  </a:solidFill>
                  <a:latin typeface="Cambria" pitchFamily="34" charset="0"/>
                  <a:ea typeface="Cambria" pitchFamily="34" charset="-122"/>
                  <a:cs typeface="Cambria" pitchFamily="34" charset="-120"/>
                </a:rPr>
                <a:t>crown</a:t>
              </a:r>
              <a:endParaRPr lang="en-US" sz="4400" dirty="0"/>
            </a:p>
          </p:txBody>
        </p:sp>
        <p:sp>
          <p:nvSpPr>
            <p:cNvPr id="34" name="Text 25"/>
            <p:cNvSpPr txBox="1"/>
            <p:nvPr/>
          </p:nvSpPr>
          <p:spPr>
            <a:xfrm>
              <a:off x="12527280" y="7863840"/>
              <a:ext cx="4480560" cy="1371600"/>
            </a:xfrm>
            <a:prstGeom prst="rect">
              <a:avLst/>
            </a:prstGeom>
            <a:noFill/>
            <a:ln/>
          </p:spPr>
          <p:txBody>
            <a:bodyPr wrap="square" lIns="0" tIns="0" rIns="0" bIns="0" rtlCol="0" anchor="t"/>
            <a:lstStyle/>
            <a:p>
              <a:r>
                <a:rPr lang="en-US" sz="2800" dirty="0">
                  <a:solidFill>
                    <a:srgbClr val="1B2A1E"/>
                  </a:solidFill>
                  <a:latin typeface="Calibri" pitchFamily="34" charset="0"/>
                  <a:ea typeface="Calibri" pitchFamily="34" charset="-122"/>
                  <a:cs typeface="Calibri" pitchFamily="34" charset="-120"/>
                </a:rPr>
                <a:t>A circle worn on the head by a king</a:t>
              </a:r>
              <a:endParaRPr lang="en-US" sz="2800" dirty="0"/>
            </a:p>
          </p:txBody>
        </p:sp>
      </p:grpSp>
      <p:sp>
        <p:nvSpPr>
          <p:cNvPr id="2" name="Slide Number Placeholder 0"/>
          <p:cNvSpPr>
            <a:spLocks noGrp="1"/>
          </p:cNvSpPr>
          <p:nvPr>
            <p:ph type="sldNum" sz="quarter" idx="4294967295"/>
          </p:nvPr>
        </p:nvSpPr>
        <p:spPr>
          <a:xfrm>
            <a:off x="16459200" y="9656064"/>
            <a:ext cx="914400" cy="402336"/>
          </a:xfrm>
          <a:prstGeom prst="rect">
            <a:avLst/>
          </a:prstGeom>
          <a:extLst>
            <a:ext uri="{C572A759-6A51-4108-AA02-DFA0A04FC94B}">
              <ma14:wrappingTextBoxFlag xmlns="" xmlns:ma14="http://schemas.microsoft.com/office/mac/drawingml/2011/main" val="0"/>
            </a:ext>
          </a:extLst>
        </p:spPr>
        <p:txBody>
          <a:bodyPr/>
          <a:lstStyle>
            <a:lvl1pPr>
              <a:defRPr sz="2000">
                <a:solidFill>
                  <a:srgbClr val="5B6B5E"/>
                </a:solidFill>
              </a:defRPr>
            </a:lvl1pPr>
          </a:lstStyle>
          <a:p>
            <a:pPr algn="r"/>
            <a:fld id="{F7021451-1387-4CA6-816F-3879F97B5CBC}" type="slidenum">
              <a:rPr lang="en-US" b="0"/>
              <a:t>4</a:t>
            </a:fld>
            <a:endParaRPr lang="en-US"/>
          </a:p>
        </p:txBody>
      </p:sp>
      <p:sp>
        <p:nvSpPr>
          <p:cNvPr id="42" name="Text 1">
            <a:extLst>
              <a:ext uri="{FF2B5EF4-FFF2-40B4-BE49-F238E27FC236}">
                <a16:creationId xmlns:a16="http://schemas.microsoft.com/office/drawing/2014/main" id="{5A2878CF-3636-642E-C682-441ABAD0887E}"/>
              </a:ext>
            </a:extLst>
          </p:cNvPr>
          <p:cNvSpPr txBox="1"/>
          <p:nvPr/>
        </p:nvSpPr>
        <p:spPr>
          <a:xfrm>
            <a:off x="914400" y="1609344"/>
            <a:ext cx="16459200" cy="1280160"/>
          </a:xfrm>
          <a:prstGeom prst="rect">
            <a:avLst/>
          </a:prstGeom>
          <a:noFill/>
          <a:ln/>
        </p:spPr>
        <p:txBody>
          <a:bodyPr wrap="square" lIns="0" tIns="0" rIns="0" bIns="0" rtlCol="0" anchor="ctr"/>
          <a:lstStyle/>
          <a:p>
            <a:r>
              <a:rPr lang="en-US" sz="3600" b="1" dirty="0">
                <a:solidFill>
                  <a:srgbClr val="2E9E4F"/>
                </a:solidFill>
                <a:latin typeface="Cambria" pitchFamily="34" charset="0"/>
                <a:ea typeface="Cambria" pitchFamily="34" charset="-122"/>
                <a:cs typeface="Cambria" pitchFamily="34" charset="-120"/>
              </a:rPr>
              <a:t>Today we will read a text about tree. Before reading lets learn some words. </a:t>
            </a:r>
            <a:endParaRPr lang="en-US" sz="3600" dirty="0">
              <a:solidFill>
                <a:srgbClr val="2E9E4F"/>
              </a:solidFill>
            </a:endParaRPr>
          </a:p>
          <a:p>
            <a:endParaRPr lang="en-US" sz="3600" dirty="0"/>
          </a:p>
        </p:txBody>
      </p:sp>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fade">
                                      <p:cBhvr>
                                        <p:cTn id="26" dur="500"/>
                                        <p:tgtEl>
                                          <p:spTgt spid="35"/>
                                        </p:tgtEl>
                                      </p:cBhvr>
                                    </p:animEffect>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500"/>
                                        <p:tgtEl>
                                          <p:spTgt spid="36"/>
                                        </p:tgtEl>
                                      </p:cBhvr>
                                    </p:animEffect>
                                  </p:childTnLst>
                                </p:cTn>
                              </p:par>
                            </p:childTnLst>
                          </p:cTn>
                        </p:par>
                        <p:par>
                          <p:cTn id="31" fill="hold">
                            <p:stCondLst>
                              <p:cond delay="1500"/>
                            </p:stCondLst>
                            <p:childTnLst>
                              <p:par>
                                <p:cTn id="32" presetID="10" presetClass="entr" presetSubtype="0" fill="hold" nodeType="after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500"/>
                                        <p:tgtEl>
                                          <p:spTgt spid="37"/>
                                        </p:tgtEl>
                                      </p:cBhvr>
                                    </p:animEffect>
                                  </p:childTnLst>
                                </p:cTn>
                              </p:par>
                            </p:childTnLst>
                          </p:cTn>
                        </p:par>
                        <p:par>
                          <p:cTn id="35" fill="hold">
                            <p:stCondLst>
                              <p:cond delay="2000"/>
                            </p:stCondLst>
                            <p:childTnLst>
                              <p:par>
                                <p:cTn id="36" presetID="10" presetClass="entr" presetSubtype="0" fill="hold"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500"/>
                                        <p:tgtEl>
                                          <p:spTgt spid="38"/>
                                        </p:tgtEl>
                                      </p:cBhvr>
                                    </p:animEffect>
                                  </p:childTnLst>
                                </p:cTn>
                              </p:par>
                            </p:childTnLst>
                          </p:cTn>
                        </p:par>
                        <p:par>
                          <p:cTn id="39" fill="hold">
                            <p:stCondLst>
                              <p:cond delay="2500"/>
                            </p:stCondLst>
                            <p:childTnLst>
                              <p:par>
                                <p:cTn id="40" presetID="10" presetClass="entr" presetSubtype="0" fill="hold" nodeType="after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500"/>
                                        <p:tgtEl>
                                          <p:spTgt spid="39"/>
                                        </p:tgtEl>
                                      </p:cBhvr>
                                    </p:animEffect>
                                  </p:childTnLst>
                                </p:cTn>
                              </p:par>
                            </p:childTnLst>
                          </p:cTn>
                        </p:par>
                        <p:par>
                          <p:cTn id="43" fill="hold">
                            <p:stCondLst>
                              <p:cond delay="3000"/>
                            </p:stCondLst>
                            <p:childTnLst>
                              <p:par>
                                <p:cTn id="44" presetID="10" presetClass="entr" presetSubtype="0" fill="hold"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fade">
                                      <p:cBhvr>
                                        <p:cTn id="4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5" grpId="0" animBg="1"/>
      <p:bldP spid="20" grpId="0" animBg="1"/>
      <p:bldP spid="25" grpId="0" animBg="1"/>
      <p:bldP spid="3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txBox="1"/>
          <p:nvPr/>
        </p:nvSpPr>
        <p:spPr>
          <a:xfrm>
            <a:off x="914400" y="9692640"/>
            <a:ext cx="10972800" cy="365760"/>
          </a:xfrm>
          <a:prstGeom prst="rect">
            <a:avLst/>
          </a:prstGeom>
          <a:noFill/>
          <a:ln/>
        </p:spPr>
        <p:txBody>
          <a:bodyPr wrap="square" lIns="0" tIns="0" rIns="0" bIns="0" rtlCol="0" anchor="t"/>
          <a:lstStyle/>
          <a:p>
            <a:r>
              <a:rPr lang="en-US" sz="2000" dirty="0">
                <a:solidFill>
                  <a:srgbClr val="5B6B5E"/>
                </a:solidFill>
                <a:latin typeface="Calibri" pitchFamily="34" charset="0"/>
                <a:ea typeface="Calibri" pitchFamily="34" charset="-122"/>
                <a:cs typeface="Calibri" pitchFamily="34" charset="-120"/>
              </a:rPr>
              <a:t>English for Today · Unit 16 · Story</a:t>
            </a:r>
            <a:endParaRPr lang="en-US" sz="2000" dirty="0"/>
          </a:p>
        </p:txBody>
      </p:sp>
      <p:sp>
        <p:nvSpPr>
          <p:cNvPr id="4" name="Text 1"/>
          <p:cNvSpPr txBox="1"/>
          <p:nvPr/>
        </p:nvSpPr>
        <p:spPr>
          <a:xfrm>
            <a:off x="914400" y="548640"/>
            <a:ext cx="16459200" cy="1280160"/>
          </a:xfrm>
          <a:prstGeom prst="rect">
            <a:avLst/>
          </a:prstGeom>
          <a:noFill/>
          <a:ln/>
        </p:spPr>
        <p:txBody>
          <a:bodyPr wrap="square" lIns="0" tIns="0" rIns="0" bIns="0" rtlCol="0" anchor="ctr"/>
          <a:lstStyle/>
          <a:p>
            <a:r>
              <a:rPr lang="en-US" sz="6800" b="1" dirty="0">
                <a:solidFill>
                  <a:srgbClr val="14532D"/>
                </a:solidFill>
                <a:latin typeface="Cambria" pitchFamily="34" charset="0"/>
                <a:ea typeface="Cambria" pitchFamily="34" charset="-122"/>
                <a:cs typeface="Cambria" pitchFamily="34" charset="-120"/>
              </a:rPr>
              <a:t>The story, Parts 1 and 2</a:t>
            </a:r>
            <a:endParaRPr lang="en-US" sz="6800" dirty="0"/>
          </a:p>
        </p:txBody>
      </p:sp>
      <p:sp>
        <p:nvSpPr>
          <p:cNvPr id="5" name="part-card"/>
          <p:cNvSpPr/>
          <p:nvPr/>
        </p:nvSpPr>
        <p:spPr>
          <a:xfrm>
            <a:off x="914400" y="2194560"/>
            <a:ext cx="8046720" cy="5394960"/>
          </a:xfrm>
          <a:prstGeom prst="roundRect">
            <a:avLst>
              <a:gd name="adj" fmla="val 5085"/>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grpSp>
        <p:nvGrpSpPr>
          <p:cNvPr id="2" name="Group 1">
            <a:extLst>
              <a:ext uri="{FF2B5EF4-FFF2-40B4-BE49-F238E27FC236}">
                <a16:creationId xmlns:a16="http://schemas.microsoft.com/office/drawing/2014/main" id="{0C4E9EED-8EFF-E510-3BE6-A5057368C385}"/>
              </a:ext>
            </a:extLst>
          </p:cNvPr>
          <p:cNvGrpSpPr/>
          <p:nvPr/>
        </p:nvGrpSpPr>
        <p:grpSpPr>
          <a:xfrm>
            <a:off x="1371600" y="2423160"/>
            <a:ext cx="1097280" cy="1097280"/>
            <a:chOff x="1371600" y="2560320"/>
            <a:chExt cx="1097280" cy="1097280"/>
          </a:xfrm>
        </p:grpSpPr>
        <p:sp>
          <p:nvSpPr>
            <p:cNvPr id="6" name="num"/>
            <p:cNvSpPr/>
            <p:nvPr/>
          </p:nvSpPr>
          <p:spPr>
            <a:xfrm>
              <a:off x="1371600" y="2560320"/>
              <a:ext cx="1097280" cy="1097280"/>
            </a:xfrm>
            <a:prstGeom prst="ellipse">
              <a:avLst/>
            </a:prstGeom>
            <a:solidFill>
              <a:srgbClr val="22B14C"/>
            </a:solidFill>
            <a:ln/>
          </p:spPr>
          <p:txBody>
            <a:bodyPr/>
            <a:lstStyle/>
            <a:p>
              <a:endParaRPr lang="en-US" sz="7200"/>
            </a:p>
          </p:txBody>
        </p:sp>
        <p:sp>
          <p:nvSpPr>
            <p:cNvPr id="7" name="Text 4"/>
            <p:cNvSpPr txBox="1"/>
            <p:nvPr/>
          </p:nvSpPr>
          <p:spPr>
            <a:xfrm>
              <a:off x="1554480" y="2779776"/>
              <a:ext cx="731520" cy="640080"/>
            </a:xfrm>
            <a:prstGeom prst="rect">
              <a:avLst/>
            </a:prstGeom>
            <a:noFill/>
            <a:ln/>
          </p:spPr>
          <p:txBody>
            <a:bodyPr wrap="square" lIns="0" tIns="0" rIns="0" bIns="0" rtlCol="0" anchor="ctr"/>
            <a:lstStyle/>
            <a:p>
              <a:pPr algn="ctr"/>
              <a:r>
                <a:rPr lang="en-US" sz="4400" b="1" dirty="0">
                  <a:solidFill>
                    <a:srgbClr val="FFFFFF"/>
                  </a:solidFill>
                  <a:latin typeface="Calibri" pitchFamily="34" charset="0"/>
                  <a:ea typeface="Calibri" pitchFamily="34" charset="-122"/>
                  <a:cs typeface="Calibri" pitchFamily="34" charset="-120"/>
                </a:rPr>
                <a:t>1</a:t>
              </a:r>
              <a:endParaRPr lang="en-US" sz="4400" dirty="0"/>
            </a:p>
          </p:txBody>
        </p:sp>
      </p:grpSp>
      <p:sp>
        <p:nvSpPr>
          <p:cNvPr id="8" name="Text 5"/>
          <p:cNvSpPr txBox="1"/>
          <p:nvPr/>
        </p:nvSpPr>
        <p:spPr>
          <a:xfrm>
            <a:off x="2834640" y="2423160"/>
            <a:ext cx="5852160" cy="1097280"/>
          </a:xfrm>
          <a:prstGeom prst="rect">
            <a:avLst/>
          </a:prstGeom>
          <a:noFill/>
          <a:ln/>
        </p:spPr>
        <p:txBody>
          <a:bodyPr wrap="square" lIns="0" tIns="0" rIns="0" bIns="0" rtlCol="0" anchor="ctr"/>
          <a:lstStyle/>
          <a:p>
            <a:r>
              <a:rPr lang="en-US" sz="4000" b="1" dirty="0">
                <a:solidFill>
                  <a:srgbClr val="14532D"/>
                </a:solidFill>
                <a:latin typeface="Cambria" pitchFamily="34" charset="0"/>
                <a:ea typeface="Cambria" pitchFamily="34" charset="-122"/>
                <a:cs typeface="Cambria" pitchFamily="34" charset="-120"/>
              </a:rPr>
              <a:t>The tree loves the boy</a:t>
            </a:r>
            <a:endParaRPr lang="en-US" sz="4000" dirty="0"/>
          </a:p>
        </p:txBody>
      </p:sp>
      <p:sp>
        <p:nvSpPr>
          <p:cNvPr id="9" name="Text 6"/>
          <p:cNvSpPr txBox="1"/>
          <p:nvPr/>
        </p:nvSpPr>
        <p:spPr>
          <a:xfrm>
            <a:off x="1463040" y="3657600"/>
            <a:ext cx="7132320" cy="3291840"/>
          </a:xfrm>
          <a:prstGeom prst="rect">
            <a:avLst/>
          </a:prstGeom>
          <a:noFill/>
          <a:ln/>
        </p:spPr>
        <p:txBody>
          <a:bodyPr wrap="square" lIns="0" tIns="0" rIns="0" bIns="0" rtlCol="0" anchor="t"/>
          <a:lstStyle/>
          <a:p>
            <a:pPr algn="just">
              <a:spcAft>
                <a:spcPts val="1200"/>
              </a:spcAft>
              <a:buSzPct val="100000"/>
            </a:pPr>
            <a:r>
              <a:rPr lang="en-US" sz="3000" dirty="0">
                <a:solidFill>
                  <a:srgbClr val="1B2A1E"/>
                </a:solidFill>
                <a:latin typeface="Calibri" pitchFamily="34" charset="0"/>
                <a:ea typeface="Calibri" pitchFamily="34" charset="-122"/>
                <a:cs typeface="Calibri" pitchFamily="34" charset="-120"/>
              </a:rPr>
              <a:t>Once there was a tree and she loved a little boy. Every day the boy would gather leaves and make them into crowns. He would play king of the forest wearing the crown. He would climb up her trunk and swing from her branches. When he was tired, he would sleep in her shade. The boy loved the tree very much. And the tree was happy.</a:t>
            </a:r>
            <a:endParaRPr lang="en-US" sz="3000" dirty="0"/>
          </a:p>
        </p:txBody>
      </p:sp>
      <p:sp>
        <p:nvSpPr>
          <p:cNvPr id="10" name="part-card"/>
          <p:cNvSpPr/>
          <p:nvPr/>
        </p:nvSpPr>
        <p:spPr>
          <a:xfrm>
            <a:off x="9326880" y="2194560"/>
            <a:ext cx="8046720" cy="5394960"/>
          </a:xfrm>
          <a:prstGeom prst="roundRect">
            <a:avLst>
              <a:gd name="adj" fmla="val 5085"/>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grpSp>
        <p:nvGrpSpPr>
          <p:cNvPr id="17" name="Group 16">
            <a:extLst>
              <a:ext uri="{FF2B5EF4-FFF2-40B4-BE49-F238E27FC236}">
                <a16:creationId xmlns:a16="http://schemas.microsoft.com/office/drawing/2014/main" id="{2EDFBA4E-4EFD-EAD8-159E-54316DC210EF}"/>
              </a:ext>
            </a:extLst>
          </p:cNvPr>
          <p:cNvGrpSpPr/>
          <p:nvPr/>
        </p:nvGrpSpPr>
        <p:grpSpPr>
          <a:xfrm>
            <a:off x="9784080" y="2423160"/>
            <a:ext cx="1097280" cy="1097280"/>
            <a:chOff x="9784080" y="2499360"/>
            <a:chExt cx="1097280" cy="1097280"/>
          </a:xfrm>
        </p:grpSpPr>
        <p:sp>
          <p:nvSpPr>
            <p:cNvPr id="11" name="num"/>
            <p:cNvSpPr/>
            <p:nvPr/>
          </p:nvSpPr>
          <p:spPr>
            <a:xfrm>
              <a:off x="9784080" y="2499360"/>
              <a:ext cx="1097280" cy="1097280"/>
            </a:xfrm>
            <a:prstGeom prst="ellipse">
              <a:avLst/>
            </a:prstGeom>
            <a:solidFill>
              <a:srgbClr val="3A86C8"/>
            </a:solidFill>
            <a:ln/>
          </p:spPr>
          <p:txBody>
            <a:bodyPr/>
            <a:lstStyle/>
            <a:p>
              <a:endParaRPr lang="en-US" sz="7200"/>
            </a:p>
          </p:txBody>
        </p:sp>
        <p:sp>
          <p:nvSpPr>
            <p:cNvPr id="12" name="Text 9"/>
            <p:cNvSpPr txBox="1"/>
            <p:nvPr/>
          </p:nvSpPr>
          <p:spPr>
            <a:xfrm>
              <a:off x="10035540" y="2764536"/>
              <a:ext cx="594360" cy="518160"/>
            </a:xfrm>
            <a:prstGeom prst="rect">
              <a:avLst/>
            </a:prstGeom>
            <a:noFill/>
            <a:ln/>
          </p:spPr>
          <p:txBody>
            <a:bodyPr wrap="square" lIns="0" tIns="0" rIns="0" bIns="0" rtlCol="0" anchor="ctr"/>
            <a:lstStyle/>
            <a:p>
              <a:pPr algn="ctr"/>
              <a:r>
                <a:rPr lang="en-US" sz="4400" b="1" dirty="0">
                  <a:solidFill>
                    <a:srgbClr val="FFFFFF"/>
                  </a:solidFill>
                  <a:latin typeface="Calibri" pitchFamily="34" charset="0"/>
                  <a:ea typeface="Calibri" pitchFamily="34" charset="-122"/>
                  <a:cs typeface="Calibri" pitchFamily="34" charset="-120"/>
                </a:rPr>
                <a:t>2</a:t>
              </a:r>
              <a:endParaRPr lang="en-US" sz="4400" dirty="0"/>
            </a:p>
          </p:txBody>
        </p:sp>
      </p:grpSp>
      <p:sp>
        <p:nvSpPr>
          <p:cNvPr id="13" name="Text 10"/>
          <p:cNvSpPr txBox="1"/>
          <p:nvPr/>
        </p:nvSpPr>
        <p:spPr>
          <a:xfrm>
            <a:off x="11247120" y="2484120"/>
            <a:ext cx="5852160" cy="960120"/>
          </a:xfrm>
          <a:prstGeom prst="rect">
            <a:avLst/>
          </a:prstGeom>
          <a:noFill/>
          <a:ln/>
        </p:spPr>
        <p:txBody>
          <a:bodyPr wrap="square" lIns="0" tIns="0" rIns="0" bIns="0" rtlCol="0" anchor="ctr"/>
          <a:lstStyle/>
          <a:p>
            <a:r>
              <a:rPr lang="en-US" sz="4000" b="1" dirty="0">
                <a:solidFill>
                  <a:srgbClr val="14532D"/>
                </a:solidFill>
                <a:latin typeface="Cambria" pitchFamily="34" charset="0"/>
                <a:ea typeface="Cambria" pitchFamily="34" charset="-122"/>
                <a:cs typeface="Cambria" pitchFamily="34" charset="-120"/>
              </a:rPr>
              <a:t>Time goes by</a:t>
            </a:r>
            <a:endParaRPr lang="en-US" sz="4000" dirty="0"/>
          </a:p>
        </p:txBody>
      </p:sp>
      <p:sp>
        <p:nvSpPr>
          <p:cNvPr id="14" name="Text 11"/>
          <p:cNvSpPr txBox="1"/>
          <p:nvPr/>
        </p:nvSpPr>
        <p:spPr>
          <a:xfrm>
            <a:off x="9875520" y="3681984"/>
            <a:ext cx="7132320" cy="2179320"/>
          </a:xfrm>
          <a:prstGeom prst="rect">
            <a:avLst/>
          </a:prstGeom>
          <a:noFill/>
          <a:ln/>
        </p:spPr>
        <p:txBody>
          <a:bodyPr wrap="square" lIns="0" tIns="0" rIns="0" bIns="0" rtlCol="0" anchor="t"/>
          <a:lstStyle/>
          <a:p>
            <a:pPr>
              <a:lnSpc>
                <a:spcPct val="150000"/>
              </a:lnSpc>
              <a:spcAft>
                <a:spcPts val="1200"/>
              </a:spcAft>
              <a:buSzPct val="100000"/>
            </a:pPr>
            <a:r>
              <a:rPr lang="en-US" sz="3000" dirty="0"/>
              <a:t>But time went by. The boy grew older. He stopped playing with the tree. And the tree was often alone. </a:t>
            </a:r>
          </a:p>
        </p:txBody>
      </p:sp>
      <p:sp>
        <p:nvSpPr>
          <p:cNvPr id="15" name="ask-band"/>
          <p:cNvSpPr/>
          <p:nvPr/>
        </p:nvSpPr>
        <p:spPr>
          <a:xfrm>
            <a:off x="914400" y="7955280"/>
            <a:ext cx="16459200" cy="1463040"/>
          </a:xfrm>
          <a:prstGeom prst="roundRect">
            <a:avLst>
              <a:gd name="adj" fmla="val 18750"/>
            </a:avLst>
          </a:prstGeom>
          <a:solidFill>
            <a:srgbClr val="14532D"/>
          </a:solidFill>
          <a:ln/>
          <a:effectLst>
            <a:outerShdw blurRad="101600" dist="25400" dir="5400000" algn="bl" rotWithShape="0">
              <a:srgbClr val="000000">
                <a:alpha val="18000"/>
              </a:srgbClr>
            </a:outerShdw>
          </a:effectLst>
        </p:spPr>
        <p:txBody>
          <a:bodyPr/>
          <a:lstStyle/>
          <a:p>
            <a:endParaRPr lang="en-US" sz="7200"/>
          </a:p>
        </p:txBody>
      </p:sp>
      <p:sp>
        <p:nvSpPr>
          <p:cNvPr id="16" name="Text 13"/>
          <p:cNvSpPr txBox="1"/>
          <p:nvPr/>
        </p:nvSpPr>
        <p:spPr>
          <a:xfrm>
            <a:off x="1263114" y="7955280"/>
            <a:ext cx="8961120" cy="1463040"/>
          </a:xfrm>
          <a:prstGeom prst="rect">
            <a:avLst/>
          </a:prstGeom>
          <a:noFill/>
          <a:ln/>
        </p:spPr>
        <p:txBody>
          <a:bodyPr wrap="square" lIns="0" tIns="0" rIns="0" bIns="0" rtlCol="0" anchor="ctr"/>
          <a:lstStyle/>
          <a:p>
            <a:r>
              <a:rPr lang="en-US" sz="3000" b="1" dirty="0">
                <a:solidFill>
                  <a:srgbClr val="A7D676"/>
                </a:solidFill>
                <a:latin typeface="Calibri" pitchFamily="34" charset="0"/>
                <a:ea typeface="Calibri" pitchFamily="34" charset="-122"/>
                <a:cs typeface="Calibri" pitchFamily="34" charset="-120"/>
              </a:rPr>
              <a:t>Pause and Answer:  </a:t>
            </a:r>
            <a:r>
              <a:rPr lang="en-US" sz="3000" dirty="0">
                <a:solidFill>
                  <a:srgbClr val="FFFFFF"/>
                </a:solidFill>
                <a:latin typeface="Calibri" pitchFamily="34" charset="0"/>
                <a:ea typeface="Calibri" pitchFamily="34" charset="-122"/>
                <a:cs typeface="Calibri" pitchFamily="34" charset="-120"/>
              </a:rPr>
              <a:t>What did the boy do with the leaves?   </a:t>
            </a:r>
            <a:endParaRPr lang="en-US" sz="3000" dirty="0"/>
          </a:p>
        </p:txBody>
      </p:sp>
      <p:sp>
        <p:nvSpPr>
          <p:cNvPr id="25" name="Slide Number Placeholder 0"/>
          <p:cNvSpPr>
            <a:spLocks noGrp="1"/>
          </p:cNvSpPr>
          <p:nvPr>
            <p:ph type="sldNum" sz="quarter" idx="4294967295"/>
          </p:nvPr>
        </p:nvSpPr>
        <p:spPr>
          <a:xfrm>
            <a:off x="16459200" y="9656064"/>
            <a:ext cx="914400" cy="402336"/>
          </a:xfrm>
          <a:prstGeom prst="rect">
            <a:avLst/>
          </a:prstGeom>
          <a:extLst>
            <a:ext uri="{C572A759-6A51-4108-AA02-DFA0A04FC94B}">
              <ma14:wrappingTextBoxFlag xmlns="" xmlns:ma14="http://schemas.microsoft.com/office/mac/drawingml/2011/main" val="0"/>
            </a:ext>
          </a:extLst>
        </p:spPr>
        <p:txBody>
          <a:bodyPr/>
          <a:lstStyle>
            <a:lvl1pPr>
              <a:defRPr sz="2000">
                <a:solidFill>
                  <a:srgbClr val="5B6B5E"/>
                </a:solidFill>
              </a:defRPr>
            </a:lvl1pPr>
          </a:lstStyle>
          <a:p>
            <a:pPr algn="r"/>
            <a:fld id="{F7021451-1387-4CA6-816F-3879F97B5CBC}" type="slidenum">
              <a:rPr lang="en-US" b="0"/>
              <a:t>5</a:t>
            </a:fld>
            <a:endParaRPr lang="en-US"/>
          </a:p>
        </p:txBody>
      </p:sp>
      <p:sp>
        <p:nvSpPr>
          <p:cNvPr id="21" name="Text 13">
            <a:extLst>
              <a:ext uri="{FF2B5EF4-FFF2-40B4-BE49-F238E27FC236}">
                <a16:creationId xmlns:a16="http://schemas.microsoft.com/office/drawing/2014/main" id="{1F5298C5-887A-D5A2-D67E-950D55E2FBF3}"/>
              </a:ext>
            </a:extLst>
          </p:cNvPr>
          <p:cNvSpPr txBox="1"/>
          <p:nvPr/>
        </p:nvSpPr>
        <p:spPr>
          <a:xfrm>
            <a:off x="10386959" y="7955280"/>
            <a:ext cx="7040880" cy="1463040"/>
          </a:xfrm>
          <a:prstGeom prst="rect">
            <a:avLst/>
          </a:prstGeom>
          <a:noFill/>
          <a:ln/>
        </p:spPr>
        <p:txBody>
          <a:bodyPr wrap="square" lIns="0" tIns="0" rIns="0" bIns="0" rtlCol="0" anchor="ctr"/>
          <a:lstStyle/>
          <a:p>
            <a:r>
              <a:rPr lang="en-US" sz="3000" dirty="0">
                <a:solidFill>
                  <a:srgbClr val="FFFFFF"/>
                </a:solidFill>
                <a:latin typeface="Calibri" pitchFamily="34" charset="0"/>
                <a:ea typeface="Calibri" pitchFamily="34" charset="-122"/>
                <a:cs typeface="Calibri" pitchFamily="34" charset="-120"/>
              </a:rPr>
              <a:t>Why did the boy stop playing with the tree?</a:t>
            </a:r>
            <a:endParaRPr lang="en-US" sz="30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750" fill="hold"/>
                                        <p:tgtEl>
                                          <p:spTgt spid="16"/>
                                        </p:tgtEl>
                                        <p:attrNameLst>
                                          <p:attrName>ppt_w</p:attrName>
                                        </p:attrNameLst>
                                      </p:cBhvr>
                                      <p:tavLst>
                                        <p:tav tm="0">
                                          <p:val>
                                            <p:fltVal val="0"/>
                                          </p:val>
                                        </p:tav>
                                        <p:tav tm="100000">
                                          <p:val>
                                            <p:strVal val="#ppt_w"/>
                                          </p:val>
                                        </p:tav>
                                      </p:tavLst>
                                    </p:anim>
                                    <p:anim calcmode="lin" valueType="num">
                                      <p:cBhvr>
                                        <p:cTn id="13" dur="750" fill="hold"/>
                                        <p:tgtEl>
                                          <p:spTgt spid="16"/>
                                        </p:tgtEl>
                                        <p:attrNameLst>
                                          <p:attrName>ppt_h</p:attrName>
                                        </p:attrNameLst>
                                      </p:cBhvr>
                                      <p:tavLst>
                                        <p:tav tm="0">
                                          <p:val>
                                            <p:fltVal val="0"/>
                                          </p:val>
                                        </p:tav>
                                        <p:tav tm="100000">
                                          <p:val>
                                            <p:strVal val="#ppt_h"/>
                                          </p:val>
                                        </p:tav>
                                      </p:tavLst>
                                    </p:anim>
                                    <p:animEffect transition="in" filter="fade">
                                      <p:cBhvr>
                                        <p:cTn id="14" dur="75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23" presetClass="entr" presetSubtype="16"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p:cTn id="24" dur="500" fill="hold"/>
                                        <p:tgtEl>
                                          <p:spTgt spid="21"/>
                                        </p:tgtEl>
                                        <p:attrNameLst>
                                          <p:attrName>ppt_w</p:attrName>
                                        </p:attrNameLst>
                                      </p:cBhvr>
                                      <p:tavLst>
                                        <p:tav tm="0">
                                          <p:val>
                                            <p:fltVal val="0"/>
                                          </p:val>
                                        </p:tav>
                                        <p:tav tm="100000">
                                          <p:val>
                                            <p:strVal val="#ppt_w"/>
                                          </p:val>
                                        </p:tav>
                                      </p:tavLst>
                                    </p:anim>
                                    <p:anim calcmode="lin" valueType="num">
                                      <p:cBhvr>
                                        <p:cTn id="25" dur="500" fill="hold"/>
                                        <p:tgtEl>
                                          <p:spTgt spid="2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P spid="16" grpId="0" animBg="1"/>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txBox="1"/>
          <p:nvPr/>
        </p:nvSpPr>
        <p:spPr>
          <a:xfrm>
            <a:off x="914400" y="9692640"/>
            <a:ext cx="10972800" cy="365760"/>
          </a:xfrm>
          <a:prstGeom prst="rect">
            <a:avLst/>
          </a:prstGeom>
          <a:noFill/>
          <a:ln/>
        </p:spPr>
        <p:txBody>
          <a:bodyPr wrap="square" lIns="0" tIns="0" rIns="0" bIns="0" rtlCol="0" anchor="t"/>
          <a:lstStyle/>
          <a:p>
            <a:r>
              <a:rPr lang="en-US" sz="2000" dirty="0">
                <a:solidFill>
                  <a:srgbClr val="5B6B5E"/>
                </a:solidFill>
                <a:latin typeface="Calibri" pitchFamily="34" charset="0"/>
                <a:ea typeface="Calibri" pitchFamily="34" charset="-122"/>
                <a:cs typeface="Calibri" pitchFamily="34" charset="-120"/>
              </a:rPr>
              <a:t>English for Today · Unit 16 · Story</a:t>
            </a:r>
            <a:endParaRPr lang="en-US" sz="2000" dirty="0"/>
          </a:p>
        </p:txBody>
      </p:sp>
      <p:sp>
        <p:nvSpPr>
          <p:cNvPr id="4" name="Text 1"/>
          <p:cNvSpPr txBox="1"/>
          <p:nvPr/>
        </p:nvSpPr>
        <p:spPr>
          <a:xfrm>
            <a:off x="914400" y="548640"/>
            <a:ext cx="16459200" cy="1280160"/>
          </a:xfrm>
          <a:prstGeom prst="rect">
            <a:avLst/>
          </a:prstGeom>
          <a:noFill/>
          <a:ln/>
        </p:spPr>
        <p:txBody>
          <a:bodyPr wrap="square" lIns="0" tIns="0" rIns="0" bIns="0" rtlCol="0" anchor="ctr"/>
          <a:lstStyle/>
          <a:p>
            <a:r>
              <a:rPr lang="en-US" sz="6800" b="1" dirty="0">
                <a:solidFill>
                  <a:srgbClr val="14532D"/>
                </a:solidFill>
                <a:latin typeface="Cambria" pitchFamily="34" charset="0"/>
                <a:ea typeface="Cambria" pitchFamily="34" charset="-122"/>
                <a:cs typeface="Cambria" pitchFamily="34" charset="-120"/>
              </a:rPr>
              <a:t>The story, Part 3</a:t>
            </a:r>
            <a:endParaRPr lang="en-US" sz="6800" dirty="0"/>
          </a:p>
        </p:txBody>
      </p:sp>
      <p:pic>
        <p:nvPicPr>
          <p:cNvPr id="5" name="Image 0" descr="boy.png"/>
          <p:cNvPicPr>
            <a:picLocks noChangeAspect="1"/>
          </p:cNvPicPr>
          <p:nvPr/>
        </p:nvPicPr>
        <p:blipFill>
          <a:blip r:embed="rId4"/>
          <a:stretch>
            <a:fillRect/>
          </a:stretch>
        </p:blipFill>
        <p:spPr>
          <a:xfrm>
            <a:off x="914400" y="2103120"/>
            <a:ext cx="5669280" cy="7278624"/>
          </a:xfrm>
          <a:prstGeom prst="rect">
            <a:avLst/>
          </a:prstGeom>
          <a:effectLst>
            <a:outerShdw blurRad="101600" dist="25400" dir="5400000" algn="bl" rotWithShape="0">
              <a:srgbClr val="000000">
                <a:alpha val="18000"/>
              </a:srgbClr>
            </a:outerShdw>
          </a:effectLst>
        </p:spPr>
      </p:pic>
      <p:sp>
        <p:nvSpPr>
          <p:cNvPr id="6" name="bubble"/>
          <p:cNvSpPr/>
          <p:nvPr/>
        </p:nvSpPr>
        <p:spPr>
          <a:xfrm>
            <a:off x="7269480" y="2026920"/>
            <a:ext cx="10149840" cy="1706880"/>
          </a:xfrm>
          <a:prstGeom prst="roundRect">
            <a:avLst>
              <a:gd name="adj" fmla="val 18750"/>
            </a:avLst>
          </a:prstGeom>
          <a:solidFill>
            <a:srgbClr val="22B14C"/>
          </a:solidFill>
          <a:ln/>
          <a:effectLst>
            <a:outerShdw blurRad="101600" dist="25400" dir="5400000" algn="bl" rotWithShape="0">
              <a:srgbClr val="000000">
                <a:alpha val="18000"/>
              </a:srgbClr>
            </a:outerShdw>
          </a:effectLst>
        </p:spPr>
        <p:txBody>
          <a:bodyPr/>
          <a:lstStyle/>
          <a:p>
            <a:endParaRPr lang="en-US" sz="7200"/>
          </a:p>
        </p:txBody>
      </p:sp>
      <p:sp>
        <p:nvSpPr>
          <p:cNvPr id="7" name="Text 3"/>
          <p:cNvSpPr txBox="1"/>
          <p:nvPr/>
        </p:nvSpPr>
        <p:spPr>
          <a:xfrm>
            <a:off x="7589520" y="2100072"/>
            <a:ext cx="9509760" cy="1463040"/>
          </a:xfrm>
          <a:prstGeom prst="rect">
            <a:avLst/>
          </a:prstGeom>
          <a:noFill/>
          <a:ln/>
        </p:spPr>
        <p:txBody>
          <a:bodyPr wrap="square" lIns="0" tIns="0" rIns="0" bIns="0" rtlCol="0" anchor="ctr"/>
          <a:lstStyle/>
          <a:p>
            <a:r>
              <a:rPr lang="en-US" sz="3000" dirty="0">
                <a:solidFill>
                  <a:schemeClr val="bg1"/>
                </a:solidFill>
                <a:latin typeface="Calibri" pitchFamily="34" charset="0"/>
                <a:ea typeface="Calibri" pitchFamily="34" charset="-122"/>
                <a:cs typeface="Calibri" pitchFamily="34" charset="-120"/>
              </a:rPr>
              <a:t>Then one day the boy came to the tree. The tree said, ‘Come, Boy, come and climb up my trunk. Swing from my branches and eat apples. Play in my shade and be happy.’</a:t>
            </a:r>
            <a:endParaRPr lang="en-US" sz="3000" dirty="0">
              <a:solidFill>
                <a:schemeClr val="bg1"/>
              </a:solidFill>
            </a:endParaRPr>
          </a:p>
        </p:txBody>
      </p:sp>
      <p:sp>
        <p:nvSpPr>
          <p:cNvPr id="8" name="bubble"/>
          <p:cNvSpPr/>
          <p:nvPr/>
        </p:nvSpPr>
        <p:spPr>
          <a:xfrm>
            <a:off x="7223760" y="4084320"/>
            <a:ext cx="10149840" cy="1331976"/>
          </a:xfrm>
          <a:prstGeom prst="roundRect">
            <a:avLst>
              <a:gd name="adj" fmla="val 18750"/>
            </a:avLst>
          </a:prstGeom>
          <a:solidFill>
            <a:srgbClr val="E1F2DC"/>
          </a:solidFill>
          <a:ln/>
          <a:effectLst>
            <a:outerShdw blurRad="101600" dist="25400" dir="5400000" algn="bl" rotWithShape="0">
              <a:srgbClr val="000000">
                <a:alpha val="18000"/>
              </a:srgbClr>
            </a:outerShdw>
          </a:effectLst>
        </p:spPr>
        <p:txBody>
          <a:bodyPr/>
          <a:lstStyle/>
          <a:p>
            <a:endParaRPr lang="en-US" sz="7200"/>
          </a:p>
        </p:txBody>
      </p:sp>
      <p:sp>
        <p:nvSpPr>
          <p:cNvPr id="9" name="Text 5"/>
          <p:cNvSpPr txBox="1"/>
          <p:nvPr/>
        </p:nvSpPr>
        <p:spPr>
          <a:xfrm>
            <a:off x="7589520" y="3931920"/>
            <a:ext cx="9509760" cy="1463040"/>
          </a:xfrm>
          <a:prstGeom prst="rect">
            <a:avLst/>
          </a:prstGeom>
          <a:noFill/>
          <a:ln/>
        </p:spPr>
        <p:txBody>
          <a:bodyPr wrap="square" lIns="0" tIns="0" rIns="0" bIns="0" rtlCol="0" anchor="ctr"/>
          <a:lstStyle/>
          <a:p>
            <a:r>
              <a:rPr lang="en-US" sz="3000" dirty="0">
                <a:latin typeface="Calibri" pitchFamily="34" charset="0"/>
                <a:ea typeface="Calibri" pitchFamily="34" charset="-122"/>
                <a:cs typeface="Calibri" pitchFamily="34" charset="-120"/>
              </a:rPr>
              <a:t>‘I am too big to climb and play,’ said the boy. ‘I want to buy things. I want some money. Can you give me some money?’</a:t>
            </a:r>
            <a:endParaRPr lang="en-US" sz="3000" dirty="0"/>
          </a:p>
        </p:txBody>
      </p:sp>
      <p:sp>
        <p:nvSpPr>
          <p:cNvPr id="10" name="bubble"/>
          <p:cNvSpPr/>
          <p:nvPr/>
        </p:nvSpPr>
        <p:spPr>
          <a:xfrm>
            <a:off x="7223760" y="5730240"/>
            <a:ext cx="10149840" cy="1463040"/>
          </a:xfrm>
          <a:prstGeom prst="roundRect">
            <a:avLst>
              <a:gd name="adj" fmla="val 18750"/>
            </a:avLst>
          </a:prstGeom>
          <a:solidFill>
            <a:srgbClr val="22B14C"/>
          </a:solidFill>
          <a:ln/>
          <a:effectLst>
            <a:outerShdw blurRad="101600" dist="25400" dir="5400000" algn="bl" rotWithShape="0">
              <a:srgbClr val="000000">
                <a:alpha val="18000"/>
              </a:srgbClr>
            </a:outerShdw>
          </a:effectLst>
        </p:spPr>
        <p:txBody>
          <a:bodyPr/>
          <a:lstStyle/>
          <a:p>
            <a:endParaRPr lang="en-US" sz="7200"/>
          </a:p>
        </p:txBody>
      </p:sp>
      <p:sp>
        <p:nvSpPr>
          <p:cNvPr id="11" name="Text 7"/>
          <p:cNvSpPr txBox="1"/>
          <p:nvPr/>
        </p:nvSpPr>
        <p:spPr>
          <a:xfrm>
            <a:off x="7589520" y="5751576"/>
            <a:ext cx="9509760" cy="1463040"/>
          </a:xfrm>
          <a:prstGeom prst="rect">
            <a:avLst/>
          </a:prstGeom>
          <a:noFill/>
          <a:ln/>
        </p:spPr>
        <p:txBody>
          <a:bodyPr wrap="square" lIns="0" tIns="0" rIns="0" bIns="0" rtlCol="0" anchor="ctr"/>
          <a:lstStyle/>
          <a:p>
            <a:r>
              <a:rPr lang="en-US" sz="3000" dirty="0">
                <a:solidFill>
                  <a:schemeClr val="bg1"/>
                </a:solidFill>
                <a:latin typeface="Calibri" pitchFamily="34" charset="0"/>
                <a:ea typeface="Calibri" pitchFamily="34" charset="-122"/>
                <a:cs typeface="Calibri" pitchFamily="34" charset="-120"/>
              </a:rPr>
              <a:t>‘I'm sorry,’ said the tree. ‘I have no money. I have only leaves and apples. Take my apples, Boy, and sell them in the city’. </a:t>
            </a:r>
            <a:endParaRPr lang="en-US" sz="3000" dirty="0">
              <a:solidFill>
                <a:schemeClr val="bg1"/>
              </a:solidFill>
            </a:endParaRPr>
          </a:p>
        </p:txBody>
      </p:sp>
      <p:sp>
        <p:nvSpPr>
          <p:cNvPr id="12" name="key"/>
          <p:cNvSpPr/>
          <p:nvPr/>
        </p:nvSpPr>
        <p:spPr>
          <a:xfrm>
            <a:off x="7223760" y="9113520"/>
            <a:ext cx="10149840" cy="993648"/>
          </a:xfrm>
          <a:prstGeom prst="roundRect">
            <a:avLst>
              <a:gd name="adj" fmla="val 14286"/>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13" name="Text 9"/>
          <p:cNvSpPr txBox="1"/>
          <p:nvPr/>
        </p:nvSpPr>
        <p:spPr>
          <a:xfrm>
            <a:off x="7589520" y="9168384"/>
            <a:ext cx="9509760" cy="856488"/>
          </a:xfrm>
          <a:prstGeom prst="rect">
            <a:avLst/>
          </a:prstGeom>
          <a:noFill/>
          <a:ln/>
        </p:spPr>
        <p:txBody>
          <a:bodyPr wrap="square" lIns="0" tIns="0" rIns="0" bIns="0" rtlCol="0" anchor="ctr"/>
          <a:lstStyle/>
          <a:p>
            <a:pPr>
              <a:spcAft>
                <a:spcPts val="800"/>
              </a:spcAft>
            </a:pPr>
            <a:r>
              <a:rPr lang="en-US" sz="2800" b="1" dirty="0">
                <a:solidFill>
                  <a:srgbClr val="E63946"/>
                </a:solidFill>
                <a:latin typeface="Calibri" pitchFamily="34" charset="0"/>
                <a:ea typeface="Calibri" pitchFamily="34" charset="-122"/>
                <a:cs typeface="Calibri" pitchFamily="34" charset="-120"/>
              </a:rPr>
              <a:t>Key meaning: </a:t>
            </a:r>
            <a:r>
              <a:rPr lang="en-US" sz="2800" dirty="0">
                <a:solidFill>
                  <a:srgbClr val="1B2A1E"/>
                </a:solidFill>
                <a:latin typeface="Calibri" pitchFamily="34" charset="0"/>
                <a:ea typeface="Calibri" pitchFamily="34" charset="-122"/>
                <a:cs typeface="Calibri" pitchFamily="34" charset="-120"/>
              </a:rPr>
              <a:t>the tree has no money, so she gives what she has. Giving makes her happy.</a:t>
            </a:r>
            <a:endParaRPr lang="en-US" sz="2800" dirty="0"/>
          </a:p>
        </p:txBody>
      </p:sp>
      <p:sp>
        <p:nvSpPr>
          <p:cNvPr id="25" name="Slide Number Placeholder 0"/>
          <p:cNvSpPr>
            <a:spLocks noGrp="1"/>
          </p:cNvSpPr>
          <p:nvPr>
            <p:ph type="sldNum" sz="quarter" idx="4294967295"/>
          </p:nvPr>
        </p:nvSpPr>
        <p:spPr>
          <a:xfrm>
            <a:off x="16459200" y="9656064"/>
            <a:ext cx="914400" cy="402336"/>
          </a:xfrm>
          <a:prstGeom prst="rect">
            <a:avLst/>
          </a:prstGeom>
          <a:extLst>
            <a:ext uri="{C572A759-6A51-4108-AA02-DFA0A04FC94B}">
              <ma14:wrappingTextBoxFlag xmlns="" xmlns:ma14="http://schemas.microsoft.com/office/mac/drawingml/2011/main" val="0"/>
            </a:ext>
          </a:extLst>
        </p:spPr>
        <p:txBody>
          <a:bodyPr/>
          <a:lstStyle>
            <a:lvl1pPr>
              <a:defRPr sz="2000">
                <a:solidFill>
                  <a:srgbClr val="5B6B5E"/>
                </a:solidFill>
              </a:defRPr>
            </a:lvl1pPr>
          </a:lstStyle>
          <a:p>
            <a:pPr algn="r"/>
            <a:fld id="{F7021451-1387-4CA6-816F-3879F97B5CBC}" type="slidenum">
              <a:rPr lang="en-US" b="0"/>
              <a:t>6</a:t>
            </a:fld>
            <a:endParaRPr lang="en-US" dirty="0"/>
          </a:p>
        </p:txBody>
      </p:sp>
      <p:sp>
        <p:nvSpPr>
          <p:cNvPr id="16" name="bubble">
            <a:extLst>
              <a:ext uri="{FF2B5EF4-FFF2-40B4-BE49-F238E27FC236}">
                <a16:creationId xmlns:a16="http://schemas.microsoft.com/office/drawing/2014/main" id="{3877E187-BFA8-6E7F-7B98-616916AD4F83}"/>
              </a:ext>
            </a:extLst>
          </p:cNvPr>
          <p:cNvSpPr/>
          <p:nvPr/>
        </p:nvSpPr>
        <p:spPr>
          <a:xfrm>
            <a:off x="7269480" y="7555992"/>
            <a:ext cx="10149840" cy="1331976"/>
          </a:xfrm>
          <a:prstGeom prst="roundRect">
            <a:avLst>
              <a:gd name="adj" fmla="val 18750"/>
            </a:avLst>
          </a:prstGeom>
          <a:solidFill>
            <a:srgbClr val="E1F2DC"/>
          </a:solidFill>
          <a:ln/>
          <a:effectLst>
            <a:outerShdw blurRad="101600" dist="25400" dir="5400000" algn="bl" rotWithShape="0">
              <a:srgbClr val="000000">
                <a:alpha val="18000"/>
              </a:srgbClr>
            </a:outerShdw>
          </a:effectLst>
        </p:spPr>
        <p:txBody>
          <a:bodyPr/>
          <a:lstStyle/>
          <a:p>
            <a:endParaRPr lang="en-US" sz="7200"/>
          </a:p>
        </p:txBody>
      </p:sp>
      <p:sp>
        <p:nvSpPr>
          <p:cNvPr id="18" name="Text 5">
            <a:extLst>
              <a:ext uri="{FF2B5EF4-FFF2-40B4-BE49-F238E27FC236}">
                <a16:creationId xmlns:a16="http://schemas.microsoft.com/office/drawing/2014/main" id="{DDAABFD4-593D-CD3A-8F5F-3C065E30F4C5}"/>
              </a:ext>
            </a:extLst>
          </p:cNvPr>
          <p:cNvSpPr txBox="1"/>
          <p:nvPr/>
        </p:nvSpPr>
        <p:spPr>
          <a:xfrm>
            <a:off x="7635240" y="7403592"/>
            <a:ext cx="9509760" cy="1463040"/>
          </a:xfrm>
          <a:prstGeom prst="rect">
            <a:avLst/>
          </a:prstGeom>
          <a:noFill/>
          <a:ln/>
        </p:spPr>
        <p:txBody>
          <a:bodyPr wrap="square" lIns="0" tIns="0" rIns="0" bIns="0" rtlCol="0" anchor="ctr"/>
          <a:lstStyle/>
          <a:p>
            <a:r>
              <a:rPr lang="en-US" sz="3000" dirty="0">
                <a:latin typeface="Calibri" pitchFamily="34" charset="0"/>
                <a:ea typeface="Calibri" pitchFamily="34" charset="-122"/>
                <a:cs typeface="Calibri" pitchFamily="34" charset="-120"/>
              </a:rPr>
              <a:t>And so, the boy climbed up the tree and gathered her apples. And the tree was happy.</a:t>
            </a:r>
            <a:endParaRPr lang="en-US" sz="3000" dirty="0"/>
          </a:p>
        </p:txBody>
      </p:sp>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txBox="1"/>
          <p:nvPr/>
        </p:nvSpPr>
        <p:spPr>
          <a:xfrm>
            <a:off x="914400" y="9692640"/>
            <a:ext cx="10972800" cy="365760"/>
          </a:xfrm>
          <a:prstGeom prst="rect">
            <a:avLst/>
          </a:prstGeom>
          <a:noFill/>
          <a:ln/>
        </p:spPr>
        <p:txBody>
          <a:bodyPr wrap="square" lIns="0" tIns="0" rIns="0" bIns="0" rtlCol="0" anchor="t"/>
          <a:lstStyle/>
          <a:p>
            <a:r>
              <a:rPr lang="en-US" sz="2000" dirty="0">
                <a:solidFill>
                  <a:srgbClr val="5B6B5E"/>
                </a:solidFill>
                <a:latin typeface="Calibri" pitchFamily="34" charset="0"/>
                <a:ea typeface="Calibri" pitchFamily="34" charset="-122"/>
                <a:cs typeface="Calibri" pitchFamily="34" charset="-120"/>
              </a:rPr>
              <a:t>English for Today · Unit 16 · Practice</a:t>
            </a:r>
            <a:endParaRPr lang="en-US" sz="2000" dirty="0"/>
          </a:p>
        </p:txBody>
      </p:sp>
      <p:sp>
        <p:nvSpPr>
          <p:cNvPr id="4" name="Text 1"/>
          <p:cNvSpPr txBox="1"/>
          <p:nvPr/>
        </p:nvSpPr>
        <p:spPr>
          <a:xfrm>
            <a:off x="914400" y="548640"/>
            <a:ext cx="16459200" cy="1280160"/>
          </a:xfrm>
          <a:prstGeom prst="rect">
            <a:avLst/>
          </a:prstGeom>
          <a:noFill/>
          <a:ln/>
        </p:spPr>
        <p:txBody>
          <a:bodyPr wrap="square" lIns="0" tIns="0" rIns="0" bIns="0" rtlCol="0" anchor="ctr"/>
          <a:lstStyle/>
          <a:p>
            <a:r>
              <a:rPr lang="en-US" sz="6800" b="1" dirty="0">
                <a:solidFill>
                  <a:srgbClr val="14532D"/>
                </a:solidFill>
                <a:latin typeface="Cambria" pitchFamily="34" charset="0"/>
                <a:ea typeface="Cambria" pitchFamily="34" charset="-122"/>
                <a:cs typeface="Cambria" pitchFamily="34" charset="-120"/>
              </a:rPr>
              <a:t>Practice time: read in pairs</a:t>
            </a:r>
            <a:endParaRPr lang="en-US" sz="6800" dirty="0"/>
          </a:p>
        </p:txBody>
      </p:sp>
      <p:sp>
        <p:nvSpPr>
          <p:cNvPr id="5" name="tip"/>
          <p:cNvSpPr/>
          <p:nvPr/>
        </p:nvSpPr>
        <p:spPr>
          <a:xfrm>
            <a:off x="914400" y="2194560"/>
            <a:ext cx="5212080" cy="2651760"/>
          </a:xfrm>
          <a:prstGeom prst="roundRect">
            <a:avLst>
              <a:gd name="adj" fmla="val 10345"/>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6" name="icon-circle"/>
          <p:cNvSpPr/>
          <p:nvPr/>
        </p:nvSpPr>
        <p:spPr>
          <a:xfrm>
            <a:off x="1280160" y="2560320"/>
            <a:ext cx="1097280" cy="1097280"/>
          </a:xfrm>
          <a:prstGeom prst="ellipse">
            <a:avLst/>
          </a:prstGeom>
          <a:solidFill>
            <a:srgbClr val="E63946"/>
          </a:solidFill>
          <a:ln/>
        </p:spPr>
        <p:txBody>
          <a:bodyPr/>
          <a:lstStyle/>
          <a:p>
            <a:endParaRPr lang="en-US" sz="7200"/>
          </a:p>
        </p:txBody>
      </p:sp>
      <p:pic>
        <p:nvPicPr>
          <p:cNvPr id="7" name="Image 0" descr="preencoded.png"/>
          <p:cNvPicPr>
            <a:picLocks noChangeAspect="1"/>
          </p:cNvPicPr>
          <p:nvPr/>
        </p:nvPicPr>
        <p:blipFill>
          <a:blip r:embed="rId4"/>
          <a:stretch>
            <a:fillRect/>
          </a:stretch>
        </p:blipFill>
        <p:spPr>
          <a:xfrm>
            <a:off x="1543509" y="2823669"/>
            <a:ext cx="570586" cy="570586"/>
          </a:xfrm>
          <a:prstGeom prst="rect">
            <a:avLst/>
          </a:prstGeom>
        </p:spPr>
      </p:pic>
      <p:sp>
        <p:nvSpPr>
          <p:cNvPr id="8" name="Text 4"/>
          <p:cNvSpPr txBox="1"/>
          <p:nvPr/>
        </p:nvSpPr>
        <p:spPr>
          <a:xfrm>
            <a:off x="2651760" y="2560320"/>
            <a:ext cx="3291840" cy="1097280"/>
          </a:xfrm>
          <a:prstGeom prst="rect">
            <a:avLst/>
          </a:prstGeom>
          <a:noFill/>
          <a:ln/>
        </p:spPr>
        <p:txBody>
          <a:bodyPr wrap="square" lIns="0" tIns="0" rIns="0" bIns="0" rtlCol="0" anchor="ctr"/>
          <a:lstStyle/>
          <a:p>
            <a:r>
              <a:rPr lang="en-US" b="1" dirty="0">
                <a:solidFill>
                  <a:srgbClr val="14532D"/>
                </a:solidFill>
                <a:latin typeface="Cambria" pitchFamily="34" charset="0"/>
                <a:ea typeface="Cambria" pitchFamily="34" charset="-122"/>
                <a:cs typeface="Cambria" pitchFamily="34" charset="-120"/>
              </a:rPr>
              <a:t>Stress</a:t>
            </a:r>
            <a:endParaRPr lang="en-US" dirty="0"/>
          </a:p>
        </p:txBody>
      </p:sp>
      <p:sp>
        <p:nvSpPr>
          <p:cNvPr id="9" name="Text 5"/>
          <p:cNvSpPr txBox="1"/>
          <p:nvPr/>
        </p:nvSpPr>
        <p:spPr>
          <a:xfrm>
            <a:off x="1280160" y="3749040"/>
            <a:ext cx="4572000" cy="914400"/>
          </a:xfrm>
          <a:prstGeom prst="rect">
            <a:avLst/>
          </a:prstGeom>
          <a:noFill/>
          <a:ln/>
        </p:spPr>
        <p:txBody>
          <a:bodyPr wrap="square" lIns="0" tIns="0" rIns="0" bIns="0" rtlCol="0" anchor="t"/>
          <a:lstStyle/>
          <a:p>
            <a:r>
              <a:rPr lang="en-US" sz="2400" dirty="0">
                <a:solidFill>
                  <a:srgbClr val="1B2A1E"/>
                </a:solidFill>
                <a:latin typeface="Calibri" pitchFamily="34" charset="0"/>
                <a:ea typeface="Calibri" pitchFamily="34" charset="-122"/>
                <a:cs typeface="Calibri" pitchFamily="34" charset="-120"/>
              </a:rPr>
              <a:t>say the important words a bit louder</a:t>
            </a:r>
            <a:endParaRPr lang="en-US" sz="2400" dirty="0"/>
          </a:p>
        </p:txBody>
      </p:sp>
      <p:sp>
        <p:nvSpPr>
          <p:cNvPr id="10" name="tip"/>
          <p:cNvSpPr/>
          <p:nvPr/>
        </p:nvSpPr>
        <p:spPr>
          <a:xfrm>
            <a:off x="6537960" y="2194560"/>
            <a:ext cx="5212080" cy="2651760"/>
          </a:xfrm>
          <a:prstGeom prst="roundRect">
            <a:avLst>
              <a:gd name="adj" fmla="val 10345"/>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11" name="icon-circle"/>
          <p:cNvSpPr/>
          <p:nvPr/>
        </p:nvSpPr>
        <p:spPr>
          <a:xfrm>
            <a:off x="6903720" y="2560320"/>
            <a:ext cx="1097280" cy="1097280"/>
          </a:xfrm>
          <a:prstGeom prst="ellipse">
            <a:avLst/>
          </a:prstGeom>
          <a:solidFill>
            <a:srgbClr val="3A86C8"/>
          </a:solidFill>
          <a:ln/>
        </p:spPr>
        <p:txBody>
          <a:bodyPr/>
          <a:lstStyle/>
          <a:p>
            <a:endParaRPr lang="en-US" sz="7200"/>
          </a:p>
        </p:txBody>
      </p:sp>
      <p:pic>
        <p:nvPicPr>
          <p:cNvPr id="12" name="Image 1" descr="preencoded.png"/>
          <p:cNvPicPr>
            <a:picLocks noChangeAspect="1"/>
          </p:cNvPicPr>
          <p:nvPr/>
        </p:nvPicPr>
        <p:blipFill>
          <a:blip r:embed="rId5"/>
          <a:stretch>
            <a:fillRect/>
          </a:stretch>
        </p:blipFill>
        <p:spPr>
          <a:xfrm>
            <a:off x="7167069" y="2823669"/>
            <a:ext cx="570586" cy="570586"/>
          </a:xfrm>
          <a:prstGeom prst="rect">
            <a:avLst/>
          </a:prstGeom>
        </p:spPr>
      </p:pic>
      <p:sp>
        <p:nvSpPr>
          <p:cNvPr id="13" name="Text 8"/>
          <p:cNvSpPr txBox="1"/>
          <p:nvPr/>
        </p:nvSpPr>
        <p:spPr>
          <a:xfrm>
            <a:off x="8275320" y="2560320"/>
            <a:ext cx="3291840" cy="1097280"/>
          </a:xfrm>
          <a:prstGeom prst="rect">
            <a:avLst/>
          </a:prstGeom>
          <a:noFill/>
          <a:ln/>
        </p:spPr>
        <p:txBody>
          <a:bodyPr wrap="square" lIns="0" tIns="0" rIns="0" bIns="0" rtlCol="0" anchor="ctr"/>
          <a:lstStyle/>
          <a:p>
            <a:r>
              <a:rPr lang="en-US" b="1" dirty="0">
                <a:solidFill>
                  <a:srgbClr val="14532D"/>
                </a:solidFill>
                <a:latin typeface="Cambria" pitchFamily="34" charset="0"/>
                <a:ea typeface="Cambria" pitchFamily="34" charset="-122"/>
                <a:cs typeface="Cambria" pitchFamily="34" charset="-120"/>
              </a:rPr>
              <a:t>Intonation</a:t>
            </a:r>
            <a:endParaRPr lang="en-US" dirty="0"/>
          </a:p>
        </p:txBody>
      </p:sp>
      <p:sp>
        <p:nvSpPr>
          <p:cNvPr id="14" name="Text 9"/>
          <p:cNvSpPr txBox="1"/>
          <p:nvPr/>
        </p:nvSpPr>
        <p:spPr>
          <a:xfrm>
            <a:off x="6903720" y="3749040"/>
            <a:ext cx="4572000" cy="914400"/>
          </a:xfrm>
          <a:prstGeom prst="rect">
            <a:avLst/>
          </a:prstGeom>
          <a:noFill/>
          <a:ln/>
        </p:spPr>
        <p:txBody>
          <a:bodyPr wrap="square" lIns="0" tIns="0" rIns="0" bIns="0" rtlCol="0" anchor="t"/>
          <a:lstStyle/>
          <a:p>
            <a:r>
              <a:rPr lang="en-US" sz="2400" dirty="0">
                <a:solidFill>
                  <a:srgbClr val="1B2A1E"/>
                </a:solidFill>
                <a:latin typeface="Calibri" pitchFamily="34" charset="0"/>
                <a:ea typeface="Calibri" pitchFamily="34" charset="-122"/>
                <a:cs typeface="Calibri" pitchFamily="34" charset="-120"/>
              </a:rPr>
              <a:t>voice goes up for questions, down at the end</a:t>
            </a:r>
            <a:endParaRPr lang="en-US" sz="2400" dirty="0"/>
          </a:p>
        </p:txBody>
      </p:sp>
      <p:sp>
        <p:nvSpPr>
          <p:cNvPr id="15" name="tip"/>
          <p:cNvSpPr/>
          <p:nvPr/>
        </p:nvSpPr>
        <p:spPr>
          <a:xfrm>
            <a:off x="12161520" y="2194560"/>
            <a:ext cx="5212080" cy="2651760"/>
          </a:xfrm>
          <a:prstGeom prst="roundRect">
            <a:avLst>
              <a:gd name="adj" fmla="val 10345"/>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16" name="icon-circle"/>
          <p:cNvSpPr/>
          <p:nvPr/>
        </p:nvSpPr>
        <p:spPr>
          <a:xfrm>
            <a:off x="12527280" y="2560320"/>
            <a:ext cx="1097280" cy="1097280"/>
          </a:xfrm>
          <a:prstGeom prst="ellipse">
            <a:avLst/>
          </a:prstGeom>
          <a:solidFill>
            <a:srgbClr val="22B14C"/>
          </a:solidFill>
          <a:ln/>
        </p:spPr>
        <p:txBody>
          <a:bodyPr/>
          <a:lstStyle/>
          <a:p>
            <a:endParaRPr lang="en-US" sz="7200"/>
          </a:p>
        </p:txBody>
      </p:sp>
      <p:pic>
        <p:nvPicPr>
          <p:cNvPr id="17" name="Image 2" descr="preencoded.png"/>
          <p:cNvPicPr>
            <a:picLocks noChangeAspect="1"/>
          </p:cNvPicPr>
          <p:nvPr/>
        </p:nvPicPr>
        <p:blipFill>
          <a:blip r:embed="rId6"/>
          <a:stretch>
            <a:fillRect/>
          </a:stretch>
        </p:blipFill>
        <p:spPr>
          <a:xfrm>
            <a:off x="12790629" y="2823669"/>
            <a:ext cx="570586" cy="570586"/>
          </a:xfrm>
          <a:prstGeom prst="rect">
            <a:avLst/>
          </a:prstGeom>
        </p:spPr>
      </p:pic>
      <p:sp>
        <p:nvSpPr>
          <p:cNvPr id="18" name="Text 12"/>
          <p:cNvSpPr txBox="1"/>
          <p:nvPr/>
        </p:nvSpPr>
        <p:spPr>
          <a:xfrm>
            <a:off x="13898880" y="2560320"/>
            <a:ext cx="3291840" cy="1097280"/>
          </a:xfrm>
          <a:prstGeom prst="rect">
            <a:avLst/>
          </a:prstGeom>
          <a:noFill/>
          <a:ln/>
        </p:spPr>
        <p:txBody>
          <a:bodyPr wrap="square" lIns="0" tIns="0" rIns="0" bIns="0" rtlCol="0" anchor="ctr"/>
          <a:lstStyle/>
          <a:p>
            <a:r>
              <a:rPr lang="en-US" b="1" dirty="0">
                <a:solidFill>
                  <a:srgbClr val="14532D"/>
                </a:solidFill>
                <a:latin typeface="Cambria" pitchFamily="34" charset="0"/>
                <a:ea typeface="Cambria" pitchFamily="34" charset="-122"/>
                <a:cs typeface="Cambria" pitchFamily="34" charset="-120"/>
              </a:rPr>
              <a:t>Fluency</a:t>
            </a:r>
            <a:endParaRPr lang="en-US" dirty="0"/>
          </a:p>
        </p:txBody>
      </p:sp>
      <p:sp>
        <p:nvSpPr>
          <p:cNvPr id="19" name="Text 13"/>
          <p:cNvSpPr txBox="1"/>
          <p:nvPr/>
        </p:nvSpPr>
        <p:spPr>
          <a:xfrm>
            <a:off x="12527280" y="3749040"/>
            <a:ext cx="4572000" cy="914400"/>
          </a:xfrm>
          <a:prstGeom prst="rect">
            <a:avLst/>
          </a:prstGeom>
          <a:noFill/>
          <a:ln/>
        </p:spPr>
        <p:txBody>
          <a:bodyPr wrap="square" lIns="0" tIns="0" rIns="0" bIns="0" rtlCol="0" anchor="t"/>
          <a:lstStyle/>
          <a:p>
            <a:r>
              <a:rPr lang="en-US" sz="2400" dirty="0">
                <a:solidFill>
                  <a:srgbClr val="1B2A1E"/>
                </a:solidFill>
                <a:latin typeface="Calibri" pitchFamily="34" charset="0"/>
                <a:ea typeface="Calibri" pitchFamily="34" charset="-122"/>
                <a:cs typeface="Calibri" pitchFamily="34" charset="-120"/>
              </a:rPr>
              <a:t>read smoothly, not word by word</a:t>
            </a:r>
            <a:endParaRPr lang="en-US" sz="2400" dirty="0"/>
          </a:p>
        </p:txBody>
      </p:sp>
      <p:sp>
        <p:nvSpPr>
          <p:cNvPr id="20" name="role-card"/>
          <p:cNvSpPr/>
          <p:nvPr/>
        </p:nvSpPr>
        <p:spPr>
          <a:xfrm>
            <a:off x="914400" y="5303520"/>
            <a:ext cx="8046720" cy="4114800"/>
          </a:xfrm>
          <a:prstGeom prst="roundRect">
            <a:avLst>
              <a:gd name="adj" fmla="val 6667"/>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21" name="Text 15"/>
          <p:cNvSpPr txBox="1"/>
          <p:nvPr/>
        </p:nvSpPr>
        <p:spPr>
          <a:xfrm>
            <a:off x="1371600" y="5577840"/>
            <a:ext cx="7132320" cy="731520"/>
          </a:xfrm>
          <a:prstGeom prst="rect">
            <a:avLst/>
          </a:prstGeom>
          <a:noFill/>
          <a:ln/>
        </p:spPr>
        <p:txBody>
          <a:bodyPr wrap="square" lIns="0" tIns="0" rIns="0" bIns="0" rtlCol="0" anchor="t"/>
          <a:lstStyle/>
          <a:p>
            <a:r>
              <a:rPr lang="en-US" sz="3400" b="1" dirty="0">
                <a:solidFill>
                  <a:srgbClr val="E63946"/>
                </a:solidFill>
                <a:latin typeface="Cambria" pitchFamily="34" charset="0"/>
                <a:ea typeface="Cambria" pitchFamily="34" charset="-122"/>
                <a:cs typeface="Cambria" pitchFamily="34" charset="-120"/>
              </a:rPr>
              <a:t>Student A: the boy's actions</a:t>
            </a:r>
            <a:endParaRPr lang="en-US" sz="3400" dirty="0"/>
          </a:p>
        </p:txBody>
      </p:sp>
      <p:sp>
        <p:nvSpPr>
          <p:cNvPr id="22" name="Text 16"/>
          <p:cNvSpPr txBox="1"/>
          <p:nvPr/>
        </p:nvSpPr>
        <p:spPr>
          <a:xfrm>
            <a:off x="1463040" y="6492240"/>
            <a:ext cx="7132320" cy="2743200"/>
          </a:xfrm>
          <a:prstGeom prst="rect">
            <a:avLst/>
          </a:prstGeom>
          <a:noFill/>
          <a:ln/>
        </p:spPr>
        <p:txBody>
          <a:bodyPr wrap="square" lIns="0" tIns="0" rIns="0" bIns="0" rtlCol="0" anchor="t"/>
          <a:lstStyle/>
          <a:p>
            <a:pPr marL="685800" indent="-685800">
              <a:spcAft>
                <a:spcPts val="800"/>
              </a:spcAft>
              <a:buSzPct val="100000"/>
              <a:buChar char="•"/>
            </a:pPr>
            <a:r>
              <a:rPr lang="en-US" sz="2800" dirty="0">
                <a:solidFill>
                  <a:srgbClr val="1B2A1E"/>
                </a:solidFill>
                <a:latin typeface="Calibri" pitchFamily="34" charset="0"/>
                <a:ea typeface="Calibri" pitchFamily="34" charset="-122"/>
                <a:cs typeface="Calibri" pitchFamily="34" charset="-120"/>
              </a:rPr>
              <a:t>Makes leaf crowns and swings</a:t>
            </a:r>
            <a:endParaRPr lang="en-US" sz="2800" dirty="0"/>
          </a:p>
          <a:p>
            <a:pPr marL="685800" indent="-685800">
              <a:spcAft>
                <a:spcPts val="800"/>
              </a:spcAft>
              <a:buSzPct val="100000"/>
              <a:buChar char="•"/>
            </a:pPr>
            <a:r>
              <a:rPr lang="en-US" sz="2800" dirty="0">
                <a:solidFill>
                  <a:srgbClr val="1B2A1E"/>
                </a:solidFill>
                <a:latin typeface="Calibri" pitchFamily="34" charset="0"/>
                <a:ea typeface="Calibri" pitchFamily="34" charset="-122"/>
                <a:cs typeface="Calibri" pitchFamily="34" charset="-120"/>
              </a:rPr>
              <a:t>Grows older and stops playing</a:t>
            </a:r>
            <a:endParaRPr lang="en-US" sz="2800" dirty="0"/>
          </a:p>
          <a:p>
            <a:pPr marL="685800" indent="-685800">
              <a:spcAft>
                <a:spcPts val="800"/>
              </a:spcAft>
              <a:buSzPct val="100000"/>
              <a:buChar char="•"/>
            </a:pPr>
            <a:r>
              <a:rPr lang="en-US" sz="2800" dirty="0">
                <a:solidFill>
                  <a:srgbClr val="1B2A1E"/>
                </a:solidFill>
                <a:latin typeface="Calibri" pitchFamily="34" charset="0"/>
                <a:ea typeface="Calibri" pitchFamily="34" charset="-122"/>
                <a:cs typeface="Calibri" pitchFamily="34" charset="-120"/>
              </a:rPr>
              <a:t>Asks for money</a:t>
            </a:r>
            <a:endParaRPr lang="en-US" sz="2800" dirty="0"/>
          </a:p>
          <a:p>
            <a:pPr marL="685800" indent="-685800">
              <a:spcAft>
                <a:spcPts val="800"/>
              </a:spcAft>
              <a:buSzPct val="100000"/>
              <a:buChar char="•"/>
            </a:pPr>
            <a:r>
              <a:rPr lang="en-US" sz="2800" dirty="0">
                <a:solidFill>
                  <a:srgbClr val="1B2A1E"/>
                </a:solidFill>
                <a:latin typeface="Calibri" pitchFamily="34" charset="0"/>
                <a:ea typeface="Calibri" pitchFamily="34" charset="-122"/>
                <a:cs typeface="Calibri" pitchFamily="34" charset="-120"/>
              </a:rPr>
              <a:t>Picks the apples</a:t>
            </a:r>
            <a:endParaRPr lang="en-US" sz="2800" dirty="0"/>
          </a:p>
        </p:txBody>
      </p:sp>
      <p:sp>
        <p:nvSpPr>
          <p:cNvPr id="23" name="role-card"/>
          <p:cNvSpPr/>
          <p:nvPr/>
        </p:nvSpPr>
        <p:spPr>
          <a:xfrm>
            <a:off x="9326880" y="5303520"/>
            <a:ext cx="8046720" cy="4114800"/>
          </a:xfrm>
          <a:prstGeom prst="roundRect">
            <a:avLst>
              <a:gd name="adj" fmla="val 6667"/>
            </a:avLst>
          </a:prstGeom>
          <a:solidFill>
            <a:srgbClr val="E1F2DC"/>
          </a:solidFill>
          <a:ln/>
          <a:effectLst>
            <a:outerShdw blurRad="101600" dist="25400" dir="5400000" algn="bl" rotWithShape="0">
              <a:srgbClr val="000000">
                <a:alpha val="18000"/>
              </a:srgbClr>
            </a:outerShdw>
          </a:effectLst>
        </p:spPr>
        <p:txBody>
          <a:bodyPr/>
          <a:lstStyle/>
          <a:p>
            <a:endParaRPr lang="en-US" sz="7200"/>
          </a:p>
        </p:txBody>
      </p:sp>
      <p:sp>
        <p:nvSpPr>
          <p:cNvPr id="24" name="Text 18"/>
          <p:cNvSpPr txBox="1"/>
          <p:nvPr/>
        </p:nvSpPr>
        <p:spPr>
          <a:xfrm>
            <a:off x="9784080" y="5577840"/>
            <a:ext cx="7132320" cy="731520"/>
          </a:xfrm>
          <a:prstGeom prst="rect">
            <a:avLst/>
          </a:prstGeom>
          <a:noFill/>
          <a:ln/>
        </p:spPr>
        <p:txBody>
          <a:bodyPr wrap="square" lIns="0" tIns="0" rIns="0" bIns="0" rtlCol="0" anchor="t"/>
          <a:lstStyle/>
          <a:p>
            <a:r>
              <a:rPr lang="en-US" sz="3400" b="1" dirty="0">
                <a:solidFill>
                  <a:srgbClr val="14532D"/>
                </a:solidFill>
                <a:latin typeface="Cambria" pitchFamily="34" charset="0"/>
                <a:ea typeface="Cambria" pitchFamily="34" charset="-122"/>
                <a:cs typeface="Cambria" pitchFamily="34" charset="-120"/>
              </a:rPr>
              <a:t>Student B: the tree's replies</a:t>
            </a:r>
            <a:endParaRPr lang="en-US" sz="3400" dirty="0"/>
          </a:p>
        </p:txBody>
      </p:sp>
      <p:sp>
        <p:nvSpPr>
          <p:cNvPr id="25" name="Text 19"/>
          <p:cNvSpPr txBox="1"/>
          <p:nvPr/>
        </p:nvSpPr>
        <p:spPr>
          <a:xfrm>
            <a:off x="9875520" y="6492240"/>
            <a:ext cx="7132320" cy="2743200"/>
          </a:xfrm>
          <a:prstGeom prst="rect">
            <a:avLst/>
          </a:prstGeom>
          <a:noFill/>
          <a:ln/>
        </p:spPr>
        <p:txBody>
          <a:bodyPr wrap="square" lIns="0" tIns="0" rIns="0" bIns="0" rtlCol="0" anchor="t"/>
          <a:lstStyle/>
          <a:p>
            <a:pPr marL="685800" indent="-685800">
              <a:spcAft>
                <a:spcPts val="800"/>
              </a:spcAft>
              <a:buSzPct val="100000"/>
              <a:buChar char="•"/>
            </a:pPr>
            <a:r>
              <a:rPr lang="en-US" sz="2800" dirty="0">
                <a:solidFill>
                  <a:srgbClr val="1B2A1E"/>
                </a:solidFill>
                <a:latin typeface="Calibri" pitchFamily="34" charset="0"/>
                <a:ea typeface="Calibri" pitchFamily="34" charset="-122"/>
                <a:cs typeface="Calibri" pitchFamily="34" charset="-120"/>
              </a:rPr>
              <a:t>Is happy to share her shade</a:t>
            </a:r>
            <a:endParaRPr lang="en-US" sz="2800" dirty="0"/>
          </a:p>
          <a:p>
            <a:pPr marL="685800" indent="-685800">
              <a:spcAft>
                <a:spcPts val="800"/>
              </a:spcAft>
              <a:buSzPct val="100000"/>
              <a:buChar char="•"/>
            </a:pPr>
            <a:r>
              <a:rPr lang="en-US" sz="2800" dirty="0">
                <a:solidFill>
                  <a:srgbClr val="1B2A1E"/>
                </a:solidFill>
                <a:latin typeface="Calibri" pitchFamily="34" charset="0"/>
                <a:ea typeface="Calibri" pitchFamily="34" charset="-122"/>
                <a:cs typeface="Calibri" pitchFamily="34" charset="-120"/>
              </a:rPr>
              <a:t>Is often alone</a:t>
            </a:r>
            <a:endParaRPr lang="en-US" sz="2800" dirty="0"/>
          </a:p>
          <a:p>
            <a:pPr marL="685800" indent="-685800">
              <a:spcAft>
                <a:spcPts val="800"/>
              </a:spcAft>
              <a:buSzPct val="100000"/>
              <a:buChar char="•"/>
            </a:pPr>
            <a:r>
              <a:rPr lang="en-US" sz="2800" dirty="0">
                <a:solidFill>
                  <a:srgbClr val="1B2A1E"/>
                </a:solidFill>
                <a:latin typeface="Calibri" pitchFamily="34" charset="0"/>
                <a:ea typeface="Calibri" pitchFamily="34" charset="-122"/>
                <a:cs typeface="Calibri" pitchFamily="34" charset="-120"/>
              </a:rPr>
              <a:t>Says sorry, she has no money</a:t>
            </a:r>
            <a:endParaRPr lang="en-US" sz="2800" dirty="0"/>
          </a:p>
          <a:p>
            <a:pPr marL="685800" indent="-685800">
              <a:spcAft>
                <a:spcPts val="800"/>
              </a:spcAft>
              <a:buSzPct val="100000"/>
              <a:buChar char="•"/>
            </a:pPr>
            <a:r>
              <a:rPr lang="en-US" sz="2800" dirty="0">
                <a:solidFill>
                  <a:srgbClr val="1B2A1E"/>
                </a:solidFill>
                <a:latin typeface="Calibri" pitchFamily="34" charset="0"/>
                <a:ea typeface="Calibri" pitchFamily="34" charset="-122"/>
                <a:cs typeface="Calibri" pitchFamily="34" charset="-120"/>
              </a:rPr>
              <a:t>Gives her apples</a:t>
            </a:r>
            <a:endParaRPr lang="en-US" sz="2800" dirty="0"/>
          </a:p>
        </p:txBody>
      </p:sp>
      <p:sp>
        <p:nvSpPr>
          <p:cNvPr id="2" name="Slide Number Placeholder 0"/>
          <p:cNvSpPr>
            <a:spLocks noGrp="1"/>
          </p:cNvSpPr>
          <p:nvPr>
            <p:ph type="sldNum" sz="quarter" idx="4294967295"/>
          </p:nvPr>
        </p:nvSpPr>
        <p:spPr>
          <a:xfrm>
            <a:off x="16459200" y="9656064"/>
            <a:ext cx="914400" cy="402336"/>
          </a:xfrm>
          <a:prstGeom prst="rect">
            <a:avLst/>
          </a:prstGeom>
          <a:extLst>
            <a:ext uri="{C572A759-6A51-4108-AA02-DFA0A04FC94B}">
              <ma14:wrappingTextBoxFlag xmlns="" xmlns:ma14="http://schemas.microsoft.com/office/mac/drawingml/2011/main" val="0"/>
            </a:ext>
          </a:extLst>
        </p:spPr>
        <p:txBody>
          <a:bodyPr/>
          <a:lstStyle>
            <a:lvl1pPr>
              <a:defRPr sz="2000">
                <a:solidFill>
                  <a:srgbClr val="5B6B5E"/>
                </a:solidFill>
              </a:defRPr>
            </a:lvl1pPr>
          </a:lstStyle>
          <a:p>
            <a:pPr algn="r"/>
            <a:fld id="{F7021451-1387-4CA6-816F-3879F97B5CBC}" type="slidenum">
              <a:rPr lang="en-US" b="0"/>
              <a:t>7</a:t>
            </a:fld>
            <a:endParaRPr lang="en-US" dirty="0"/>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txBox="1"/>
          <p:nvPr/>
        </p:nvSpPr>
        <p:spPr>
          <a:xfrm>
            <a:off x="914400" y="548640"/>
            <a:ext cx="16459200" cy="1280160"/>
          </a:xfrm>
          <a:prstGeom prst="rect">
            <a:avLst/>
          </a:prstGeom>
          <a:noFill/>
          <a:ln/>
        </p:spPr>
        <p:txBody>
          <a:bodyPr wrap="square" lIns="0" tIns="0" rIns="0" bIns="0" rtlCol="0" anchor="ctr"/>
          <a:lstStyle/>
          <a:p>
            <a:r>
              <a:rPr lang="en-US" sz="6800" b="1" dirty="0">
                <a:solidFill>
                  <a:srgbClr val="FFFFFF"/>
                </a:solidFill>
                <a:latin typeface="Cambria" pitchFamily="34" charset="0"/>
                <a:ea typeface="Cambria" pitchFamily="34" charset="-122"/>
                <a:cs typeface="Cambria" pitchFamily="34" charset="-120"/>
              </a:rPr>
              <a:t>Check and recap</a:t>
            </a:r>
            <a:endParaRPr lang="en-US" sz="6800" dirty="0"/>
          </a:p>
        </p:txBody>
      </p:sp>
      <p:sp>
        <p:nvSpPr>
          <p:cNvPr id="4" name="quiz"/>
          <p:cNvSpPr/>
          <p:nvPr/>
        </p:nvSpPr>
        <p:spPr>
          <a:xfrm>
            <a:off x="914400" y="2194560"/>
            <a:ext cx="9509760" cy="7223760"/>
          </a:xfrm>
          <a:prstGeom prst="roundRect">
            <a:avLst>
              <a:gd name="adj" fmla="val 3797"/>
            </a:avLst>
          </a:prstGeom>
          <a:solidFill>
            <a:srgbClr val="1E6B3A"/>
          </a:solidFill>
          <a:ln/>
          <a:effectLst>
            <a:outerShdw blurRad="101600" dist="25400" dir="5400000" algn="bl" rotWithShape="0">
              <a:srgbClr val="000000">
                <a:alpha val="18000"/>
              </a:srgbClr>
            </a:outerShdw>
          </a:effectLst>
        </p:spPr>
        <p:txBody>
          <a:bodyPr/>
          <a:lstStyle/>
          <a:p>
            <a:endParaRPr lang="en-US" sz="7200"/>
          </a:p>
        </p:txBody>
      </p:sp>
      <p:sp>
        <p:nvSpPr>
          <p:cNvPr id="5" name="Text 2"/>
          <p:cNvSpPr txBox="1"/>
          <p:nvPr/>
        </p:nvSpPr>
        <p:spPr>
          <a:xfrm>
            <a:off x="1463040" y="2468880"/>
            <a:ext cx="8412480" cy="914400"/>
          </a:xfrm>
          <a:prstGeom prst="rect">
            <a:avLst/>
          </a:prstGeom>
          <a:noFill/>
          <a:ln/>
        </p:spPr>
        <p:txBody>
          <a:bodyPr wrap="square" lIns="0" tIns="0" rIns="0" bIns="0" rtlCol="0" anchor="t"/>
          <a:lstStyle/>
          <a:p>
            <a:r>
              <a:rPr lang="en-US" sz="4000" b="1" dirty="0">
                <a:solidFill>
                  <a:srgbClr val="FFFFFF"/>
                </a:solidFill>
                <a:latin typeface="Cambria" pitchFamily="34" charset="0"/>
                <a:ea typeface="Cambria" pitchFamily="34" charset="-122"/>
                <a:cs typeface="Cambria" pitchFamily="34" charset="-120"/>
              </a:rPr>
              <a:t>Quick check</a:t>
            </a:r>
            <a:endParaRPr lang="en-US" sz="4000" dirty="0"/>
          </a:p>
        </p:txBody>
      </p:sp>
      <p:sp>
        <p:nvSpPr>
          <p:cNvPr id="6" name="Text 3"/>
          <p:cNvSpPr txBox="1"/>
          <p:nvPr/>
        </p:nvSpPr>
        <p:spPr>
          <a:xfrm>
            <a:off x="1463040" y="3566160"/>
            <a:ext cx="8595360" cy="5486400"/>
          </a:xfrm>
          <a:prstGeom prst="rect">
            <a:avLst/>
          </a:prstGeom>
          <a:noFill/>
          <a:ln/>
        </p:spPr>
        <p:txBody>
          <a:bodyPr wrap="square" lIns="0" tIns="0" rIns="0" bIns="0" rtlCol="0" anchor="t"/>
          <a:lstStyle/>
          <a:p>
            <a:pPr>
              <a:spcAft>
                <a:spcPts val="1000"/>
              </a:spcAft>
            </a:pPr>
            <a:r>
              <a:rPr lang="en-US" sz="3000" dirty="0">
                <a:solidFill>
                  <a:srgbClr val="FFFFFF"/>
                </a:solidFill>
                <a:latin typeface="Calibri" pitchFamily="34" charset="0"/>
                <a:ea typeface="Calibri" pitchFamily="34" charset="-122"/>
                <a:cs typeface="Calibri" pitchFamily="34" charset="-120"/>
              </a:rPr>
              <a:t>1.  Who loved the little boy?</a:t>
            </a:r>
            <a:endParaRPr lang="en-US" sz="3000" dirty="0"/>
          </a:p>
          <a:p>
            <a:pPr>
              <a:spcAft>
                <a:spcPts val="1000"/>
              </a:spcAft>
            </a:pPr>
            <a:r>
              <a:rPr lang="en-US" sz="3000" b="1" i="1" dirty="0">
                <a:solidFill>
                  <a:srgbClr val="A7D676"/>
                </a:solidFill>
                <a:latin typeface="Calibri" pitchFamily="34" charset="0"/>
                <a:ea typeface="Calibri" pitchFamily="34" charset="-122"/>
                <a:cs typeface="Calibri" pitchFamily="34" charset="-120"/>
              </a:rPr>
              <a:t>→ The tree</a:t>
            </a:r>
            <a:endParaRPr lang="en-US" sz="3000" dirty="0"/>
          </a:p>
          <a:p>
            <a:pPr>
              <a:spcAft>
                <a:spcPts val="1000"/>
              </a:spcAft>
            </a:pPr>
            <a:r>
              <a:rPr lang="en-US" sz="3000" dirty="0">
                <a:solidFill>
                  <a:srgbClr val="FFFFFF"/>
                </a:solidFill>
                <a:latin typeface="Calibri" pitchFamily="34" charset="0"/>
                <a:ea typeface="Calibri" pitchFamily="34" charset="-122"/>
                <a:cs typeface="Calibri" pitchFamily="34" charset="-120"/>
              </a:rPr>
              <a:t>2.  What did the boy make from leaves?</a:t>
            </a:r>
            <a:endParaRPr lang="en-US" sz="3000" dirty="0"/>
          </a:p>
          <a:p>
            <a:pPr>
              <a:spcAft>
                <a:spcPts val="1000"/>
              </a:spcAft>
            </a:pPr>
            <a:r>
              <a:rPr lang="en-US" sz="3000" b="1" i="1" dirty="0">
                <a:solidFill>
                  <a:srgbClr val="A7D676"/>
                </a:solidFill>
                <a:latin typeface="Calibri" pitchFamily="34" charset="0"/>
                <a:ea typeface="Calibri" pitchFamily="34" charset="-122"/>
                <a:cs typeface="Calibri" pitchFamily="34" charset="-120"/>
              </a:rPr>
              <a:t>→ Crowns</a:t>
            </a:r>
            <a:endParaRPr lang="en-US" sz="3000" dirty="0"/>
          </a:p>
          <a:p>
            <a:pPr>
              <a:spcAft>
                <a:spcPts val="1000"/>
              </a:spcAft>
            </a:pPr>
            <a:r>
              <a:rPr lang="en-US" sz="3000" dirty="0">
                <a:solidFill>
                  <a:srgbClr val="FFFFFF"/>
                </a:solidFill>
                <a:latin typeface="Calibri" pitchFamily="34" charset="0"/>
                <a:ea typeface="Calibri" pitchFamily="34" charset="-122"/>
                <a:cs typeface="Calibri" pitchFamily="34" charset="-120"/>
              </a:rPr>
              <a:t>3.  What did the tree give for money?</a:t>
            </a:r>
            <a:endParaRPr lang="en-US" sz="3000" dirty="0"/>
          </a:p>
          <a:p>
            <a:pPr>
              <a:spcAft>
                <a:spcPts val="1000"/>
              </a:spcAft>
            </a:pPr>
            <a:r>
              <a:rPr lang="en-US" sz="3000" b="1" i="1" dirty="0">
                <a:solidFill>
                  <a:srgbClr val="A7D676"/>
                </a:solidFill>
                <a:latin typeface="Calibri" pitchFamily="34" charset="0"/>
                <a:ea typeface="Calibri" pitchFamily="34" charset="-122"/>
                <a:cs typeface="Calibri" pitchFamily="34" charset="-120"/>
              </a:rPr>
              <a:t>→ Apples</a:t>
            </a:r>
            <a:endParaRPr lang="en-US" sz="3000" dirty="0"/>
          </a:p>
          <a:p>
            <a:pPr>
              <a:spcAft>
                <a:spcPts val="1000"/>
              </a:spcAft>
            </a:pPr>
            <a:r>
              <a:rPr lang="en-US" sz="3000" dirty="0">
                <a:solidFill>
                  <a:srgbClr val="FFFFFF"/>
                </a:solidFill>
                <a:latin typeface="Calibri" pitchFamily="34" charset="0"/>
                <a:ea typeface="Calibri" pitchFamily="34" charset="-122"/>
                <a:cs typeface="Calibri" pitchFamily="34" charset="-120"/>
              </a:rPr>
              <a:t>4.  How did the tree feel when she gave?</a:t>
            </a:r>
            <a:endParaRPr lang="en-US" sz="3000" dirty="0"/>
          </a:p>
          <a:p>
            <a:pPr>
              <a:spcAft>
                <a:spcPts val="1000"/>
              </a:spcAft>
            </a:pPr>
            <a:r>
              <a:rPr lang="en-US" sz="3000" b="1" i="1" dirty="0">
                <a:solidFill>
                  <a:srgbClr val="A7D676"/>
                </a:solidFill>
                <a:latin typeface="Calibri" pitchFamily="34" charset="0"/>
                <a:ea typeface="Calibri" pitchFamily="34" charset="-122"/>
                <a:cs typeface="Calibri" pitchFamily="34" charset="-120"/>
              </a:rPr>
              <a:t>→ Happy</a:t>
            </a:r>
            <a:endParaRPr lang="en-US" sz="3000" dirty="0"/>
          </a:p>
        </p:txBody>
      </p:sp>
      <p:sp>
        <p:nvSpPr>
          <p:cNvPr id="7" name="recap"/>
          <p:cNvSpPr/>
          <p:nvPr/>
        </p:nvSpPr>
        <p:spPr>
          <a:xfrm>
            <a:off x="10972800" y="2194560"/>
            <a:ext cx="6400800" cy="7223760"/>
          </a:xfrm>
          <a:prstGeom prst="roundRect">
            <a:avLst>
              <a:gd name="adj" fmla="val 4286"/>
            </a:avLst>
          </a:prstGeom>
          <a:solidFill>
            <a:srgbClr val="FFFFFF"/>
          </a:solidFill>
          <a:ln/>
          <a:effectLst>
            <a:outerShdw blurRad="101600" dist="25400" dir="5400000" algn="bl" rotWithShape="0">
              <a:srgbClr val="000000">
                <a:alpha val="18000"/>
              </a:srgbClr>
            </a:outerShdw>
          </a:effectLst>
        </p:spPr>
        <p:txBody>
          <a:bodyPr/>
          <a:lstStyle/>
          <a:p>
            <a:endParaRPr lang="en-US" sz="7200"/>
          </a:p>
        </p:txBody>
      </p:sp>
      <p:sp>
        <p:nvSpPr>
          <p:cNvPr id="8" name="icon-circle"/>
          <p:cNvSpPr/>
          <p:nvPr/>
        </p:nvSpPr>
        <p:spPr>
          <a:xfrm>
            <a:off x="11430000" y="2560320"/>
            <a:ext cx="1280160" cy="1280160"/>
          </a:xfrm>
          <a:prstGeom prst="ellipse">
            <a:avLst/>
          </a:prstGeom>
          <a:solidFill>
            <a:srgbClr val="E63946"/>
          </a:solidFill>
          <a:ln/>
        </p:spPr>
        <p:txBody>
          <a:bodyPr/>
          <a:lstStyle/>
          <a:p>
            <a:endParaRPr lang="en-US" sz="7200"/>
          </a:p>
        </p:txBody>
      </p:sp>
      <p:pic>
        <p:nvPicPr>
          <p:cNvPr id="9" name="Image 0" descr="preencoded.png"/>
          <p:cNvPicPr>
            <a:picLocks noChangeAspect="1"/>
          </p:cNvPicPr>
          <p:nvPr/>
        </p:nvPicPr>
        <p:blipFill>
          <a:blip r:embed="rId4"/>
          <a:stretch>
            <a:fillRect/>
          </a:stretch>
        </p:blipFill>
        <p:spPr>
          <a:xfrm>
            <a:off x="11737238" y="2867558"/>
            <a:ext cx="665684" cy="665684"/>
          </a:xfrm>
          <a:prstGeom prst="rect">
            <a:avLst/>
          </a:prstGeom>
        </p:spPr>
      </p:pic>
      <p:sp>
        <p:nvSpPr>
          <p:cNvPr id="10" name="Text 6"/>
          <p:cNvSpPr txBox="1"/>
          <p:nvPr/>
        </p:nvSpPr>
        <p:spPr>
          <a:xfrm>
            <a:off x="11430000" y="4023360"/>
            <a:ext cx="5486400" cy="1097280"/>
          </a:xfrm>
          <a:prstGeom prst="rect">
            <a:avLst/>
          </a:prstGeom>
          <a:noFill/>
          <a:ln/>
        </p:spPr>
        <p:txBody>
          <a:bodyPr wrap="square" lIns="0" tIns="0" rIns="0" bIns="0" rtlCol="0" anchor="t"/>
          <a:lstStyle/>
          <a:p>
            <a:r>
              <a:rPr lang="en-US" sz="3400" b="1" dirty="0">
                <a:solidFill>
                  <a:srgbClr val="14532D"/>
                </a:solidFill>
                <a:latin typeface="Cambria" pitchFamily="34" charset="0"/>
                <a:ea typeface="Cambria" pitchFamily="34" charset="-122"/>
                <a:cs typeface="Cambria" pitchFamily="34" charset="-120"/>
              </a:rPr>
              <a:t>What have we learnt today?</a:t>
            </a:r>
            <a:endParaRPr lang="en-US" sz="3400" dirty="0"/>
          </a:p>
        </p:txBody>
      </p:sp>
      <p:sp>
        <p:nvSpPr>
          <p:cNvPr id="11" name="Text 7"/>
          <p:cNvSpPr txBox="1"/>
          <p:nvPr/>
        </p:nvSpPr>
        <p:spPr>
          <a:xfrm>
            <a:off x="11430000" y="5212080"/>
            <a:ext cx="5486400" cy="1463040"/>
          </a:xfrm>
          <a:prstGeom prst="rect">
            <a:avLst/>
          </a:prstGeom>
          <a:noFill/>
          <a:ln/>
        </p:spPr>
        <p:txBody>
          <a:bodyPr wrap="square" lIns="0" tIns="0" rIns="0" bIns="0" rtlCol="0" anchor="t"/>
          <a:lstStyle/>
          <a:p>
            <a:pPr>
              <a:lnSpc>
                <a:spcPct val="150000"/>
              </a:lnSpc>
            </a:pPr>
            <a:r>
              <a:rPr lang="en-US" sz="2800" dirty="0">
                <a:solidFill>
                  <a:srgbClr val="1B2A1E"/>
                </a:solidFill>
                <a:latin typeface="Calibri" pitchFamily="34" charset="0"/>
                <a:ea typeface="Calibri" pitchFamily="34" charset="-122"/>
                <a:cs typeface="Calibri" pitchFamily="34" charset="-120"/>
              </a:rPr>
              <a:t>We have read out a story and learnt some new words.</a:t>
            </a:r>
            <a:endParaRPr lang="en-US" sz="2800" dirty="0"/>
          </a:p>
        </p:txBody>
      </p:sp>
      <p:sp>
        <p:nvSpPr>
          <p:cNvPr id="12" name="Text 8"/>
          <p:cNvSpPr txBox="1"/>
          <p:nvPr/>
        </p:nvSpPr>
        <p:spPr>
          <a:xfrm>
            <a:off x="11430000" y="6985084"/>
            <a:ext cx="5486400" cy="1280160"/>
          </a:xfrm>
          <a:prstGeom prst="rect">
            <a:avLst/>
          </a:prstGeom>
          <a:noFill/>
          <a:ln/>
        </p:spPr>
        <p:txBody>
          <a:bodyPr wrap="square" lIns="0" tIns="0" rIns="0" bIns="0" rtlCol="0" anchor="t"/>
          <a:lstStyle/>
          <a:p>
            <a:pPr>
              <a:lnSpc>
                <a:spcPct val="150000"/>
              </a:lnSpc>
            </a:pPr>
            <a:r>
              <a:rPr lang="en-US" sz="2800" i="1" dirty="0">
                <a:solidFill>
                  <a:srgbClr val="14532D"/>
                </a:solidFill>
                <a:latin typeface="Calibri" pitchFamily="34" charset="0"/>
                <a:ea typeface="Calibri" pitchFamily="34" charset="-122"/>
                <a:cs typeface="Calibri" pitchFamily="34" charset="-120"/>
              </a:rPr>
              <a:t>Think: how can we be kind and give like the tree? Plant a tree!</a:t>
            </a:r>
            <a:endParaRPr lang="en-US" sz="2800" dirty="0"/>
          </a:p>
        </p:txBody>
      </p:sp>
      <p:sp>
        <p:nvSpPr>
          <p:cNvPr id="14" name="Text 0">
            <a:extLst>
              <a:ext uri="{FF2B5EF4-FFF2-40B4-BE49-F238E27FC236}">
                <a16:creationId xmlns:a16="http://schemas.microsoft.com/office/drawing/2014/main" id="{03A36DA8-B7E7-3CB3-FC69-3189CCD78147}"/>
              </a:ext>
            </a:extLst>
          </p:cNvPr>
          <p:cNvSpPr txBox="1"/>
          <p:nvPr/>
        </p:nvSpPr>
        <p:spPr>
          <a:xfrm>
            <a:off x="914400" y="9692640"/>
            <a:ext cx="10972800" cy="365760"/>
          </a:xfrm>
          <a:prstGeom prst="rect">
            <a:avLst/>
          </a:prstGeom>
          <a:noFill/>
          <a:ln/>
        </p:spPr>
        <p:txBody>
          <a:bodyPr wrap="square" lIns="0" tIns="0" rIns="0" bIns="0" rtlCol="0" anchor="t"/>
          <a:lstStyle/>
          <a:p>
            <a:r>
              <a:rPr lang="en-US" sz="2000" dirty="0">
                <a:solidFill>
                  <a:schemeClr val="bg1">
                    <a:lumMod val="75000"/>
                  </a:schemeClr>
                </a:solidFill>
                <a:latin typeface="Calibri" pitchFamily="34" charset="0"/>
                <a:ea typeface="Calibri" pitchFamily="34" charset="-122"/>
                <a:cs typeface="Calibri" pitchFamily="34" charset="-120"/>
              </a:rPr>
              <a:t>English for Today · Unit 16 · Feedback and Summary</a:t>
            </a:r>
            <a:endParaRPr lang="en-US" sz="2000" dirty="0">
              <a:solidFill>
                <a:schemeClr val="bg1">
                  <a:lumMod val="75000"/>
                </a:schemeClr>
              </a:solidFill>
            </a:endParaRPr>
          </a:p>
        </p:txBody>
      </p:sp>
      <p:sp>
        <p:nvSpPr>
          <p:cNvPr id="15" name="Slide Number Placeholder 0">
            <a:extLst>
              <a:ext uri="{FF2B5EF4-FFF2-40B4-BE49-F238E27FC236}">
                <a16:creationId xmlns:a16="http://schemas.microsoft.com/office/drawing/2014/main" id="{68E32008-EBD6-D6A2-A9B6-EC3792F39045}"/>
              </a:ext>
            </a:extLst>
          </p:cNvPr>
          <p:cNvSpPr>
            <a:spLocks noGrp="1"/>
          </p:cNvSpPr>
          <p:nvPr>
            <p:ph type="sldNum" sz="quarter" idx="4294967295"/>
          </p:nvPr>
        </p:nvSpPr>
        <p:spPr>
          <a:xfrm>
            <a:off x="16459200" y="9656064"/>
            <a:ext cx="914400" cy="402336"/>
          </a:xfrm>
          <a:prstGeom prst="rect">
            <a:avLst/>
          </a:prstGeom>
          <a:extLst>
            <a:ext uri="{C572A759-6A51-4108-AA02-DFA0A04FC94B}">
              <ma14:wrappingTextBoxFlag xmlns="" xmlns:ma14="http://schemas.microsoft.com/office/mac/drawingml/2011/main" val="0"/>
            </a:ext>
          </a:extLst>
        </p:spPr>
        <p:txBody>
          <a:bodyPr/>
          <a:lstStyle>
            <a:lvl1pPr>
              <a:defRPr sz="2000">
                <a:solidFill>
                  <a:srgbClr val="5B6B5E"/>
                </a:solidFill>
              </a:defRPr>
            </a:lvl1pPr>
          </a:lstStyle>
          <a:p>
            <a:pPr algn="r"/>
            <a:r>
              <a:rPr lang="en-US" b="0" dirty="0">
                <a:solidFill>
                  <a:schemeClr val="bg1">
                    <a:lumMod val="75000"/>
                  </a:schemeClr>
                </a:solidFill>
              </a:rPr>
              <a:t>8</a:t>
            </a:r>
            <a:endParaRPr lang="en-US" dirty="0">
              <a:solidFill>
                <a:schemeClr val="bg1">
                  <a:lumMod val="75000"/>
                </a:schemeClr>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CDE9729-4619-B28B-D2F8-BD002B940679}"/>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C1EDED59-E35B-C537-26F0-CF638CDED182}"/>
              </a:ext>
            </a:extLst>
          </p:cNvPr>
          <p:cNvSpPr txBox="1"/>
          <p:nvPr/>
        </p:nvSpPr>
        <p:spPr>
          <a:xfrm>
            <a:off x="914400" y="548640"/>
            <a:ext cx="16459200" cy="1280160"/>
          </a:xfrm>
          <a:prstGeom prst="rect">
            <a:avLst/>
          </a:prstGeom>
          <a:noFill/>
          <a:ln/>
        </p:spPr>
        <p:txBody>
          <a:bodyPr wrap="square" lIns="0" tIns="0" rIns="0" bIns="0" rtlCol="0" anchor="ctr"/>
          <a:lstStyle/>
          <a:p>
            <a:r>
              <a:rPr lang="en-US" sz="6800" b="1" dirty="0">
                <a:solidFill>
                  <a:srgbClr val="FFFFFF"/>
                </a:solidFill>
                <a:latin typeface="Cambria" pitchFamily="34" charset="0"/>
                <a:ea typeface="Cambria" pitchFamily="34" charset="-122"/>
              </a:rPr>
              <a:t>Goodbye</a:t>
            </a:r>
            <a:endParaRPr lang="en-US" sz="6800" dirty="0"/>
          </a:p>
        </p:txBody>
      </p:sp>
      <p:sp>
        <p:nvSpPr>
          <p:cNvPr id="13" name="Text 9">
            <a:extLst>
              <a:ext uri="{FF2B5EF4-FFF2-40B4-BE49-F238E27FC236}">
                <a16:creationId xmlns:a16="http://schemas.microsoft.com/office/drawing/2014/main" id="{79F737C0-BBEF-DE96-F1D1-0E1934BEC139}"/>
              </a:ext>
            </a:extLst>
          </p:cNvPr>
          <p:cNvSpPr txBox="1"/>
          <p:nvPr/>
        </p:nvSpPr>
        <p:spPr>
          <a:xfrm>
            <a:off x="5943600" y="4223918"/>
            <a:ext cx="7452360" cy="1188720"/>
          </a:xfrm>
          <a:prstGeom prst="rect">
            <a:avLst/>
          </a:prstGeom>
          <a:noFill/>
          <a:ln/>
        </p:spPr>
        <p:txBody>
          <a:bodyPr wrap="square" lIns="0" tIns="0" rIns="0" bIns="0" rtlCol="0" anchor="t"/>
          <a:lstStyle/>
          <a:p>
            <a:r>
              <a:rPr lang="en-US" sz="6000" b="1" dirty="0">
                <a:solidFill>
                  <a:schemeClr val="bg1"/>
                </a:solidFill>
                <a:latin typeface="Calibri" pitchFamily="34" charset="0"/>
                <a:ea typeface="Calibri" pitchFamily="34" charset="-122"/>
                <a:cs typeface="Calibri" pitchFamily="34" charset="-120"/>
              </a:rPr>
              <a:t>Thank you Everybody. </a:t>
            </a:r>
            <a:endParaRPr lang="en-US" sz="2600" dirty="0"/>
          </a:p>
        </p:txBody>
      </p:sp>
      <p:sp>
        <p:nvSpPr>
          <p:cNvPr id="14" name="TextBox 13">
            <a:extLst>
              <a:ext uri="{FF2B5EF4-FFF2-40B4-BE49-F238E27FC236}">
                <a16:creationId xmlns:a16="http://schemas.microsoft.com/office/drawing/2014/main" id="{1CDB1EAF-BD7A-039A-9325-4C4FAB51C659}"/>
              </a:ext>
            </a:extLst>
          </p:cNvPr>
          <p:cNvSpPr txBox="1"/>
          <p:nvPr/>
        </p:nvSpPr>
        <p:spPr>
          <a:xfrm>
            <a:off x="4709160" y="5412638"/>
            <a:ext cx="9144000" cy="1323439"/>
          </a:xfrm>
          <a:prstGeom prst="rect">
            <a:avLst/>
          </a:prstGeom>
          <a:noFill/>
        </p:spPr>
        <p:txBody>
          <a:bodyPr wrap="square">
            <a:spAutoFit/>
          </a:bodyPr>
          <a:lstStyle/>
          <a:p>
            <a:pPr algn="ctr"/>
            <a:r>
              <a:rPr lang="en-US" sz="4000" b="1" dirty="0">
                <a:solidFill>
                  <a:srgbClr val="92D050"/>
                </a:solidFill>
                <a:latin typeface="Calibri" pitchFamily="34" charset="0"/>
                <a:ea typeface="Calibri" pitchFamily="34" charset="-122"/>
                <a:cs typeface="Calibri" pitchFamily="34" charset="-120"/>
              </a:rPr>
              <a:t>Have a great day. See you again in the next class. Take care.</a:t>
            </a:r>
            <a:endParaRPr lang="en-US" sz="4000" dirty="0">
              <a:solidFill>
                <a:srgbClr val="92D050"/>
              </a:solidFill>
            </a:endParaRPr>
          </a:p>
        </p:txBody>
      </p:sp>
      <p:grpSp>
        <p:nvGrpSpPr>
          <p:cNvPr id="17" name="Group 16">
            <a:extLst>
              <a:ext uri="{FF2B5EF4-FFF2-40B4-BE49-F238E27FC236}">
                <a16:creationId xmlns:a16="http://schemas.microsoft.com/office/drawing/2014/main" id="{5D3C98A6-AD06-A240-4C78-EC38FEADBB6C}"/>
              </a:ext>
            </a:extLst>
          </p:cNvPr>
          <p:cNvGrpSpPr/>
          <p:nvPr/>
        </p:nvGrpSpPr>
        <p:grpSpPr>
          <a:xfrm>
            <a:off x="8503920" y="2560320"/>
            <a:ext cx="1280160" cy="1280160"/>
            <a:chOff x="8503920" y="2560320"/>
            <a:chExt cx="1280160" cy="1280160"/>
          </a:xfrm>
        </p:grpSpPr>
        <p:sp>
          <p:nvSpPr>
            <p:cNvPr id="8" name="icon-circle">
              <a:extLst>
                <a:ext uri="{FF2B5EF4-FFF2-40B4-BE49-F238E27FC236}">
                  <a16:creationId xmlns:a16="http://schemas.microsoft.com/office/drawing/2014/main" id="{7A2EDA9B-8BCC-E2AA-EFEA-586FE4B67E72}"/>
                </a:ext>
              </a:extLst>
            </p:cNvPr>
            <p:cNvSpPr/>
            <p:nvPr/>
          </p:nvSpPr>
          <p:spPr>
            <a:xfrm>
              <a:off x="8503920" y="2560320"/>
              <a:ext cx="1280160" cy="1280160"/>
            </a:xfrm>
            <a:prstGeom prst="ellipse">
              <a:avLst/>
            </a:prstGeom>
            <a:solidFill>
              <a:srgbClr val="E63946"/>
            </a:solidFill>
            <a:ln/>
          </p:spPr>
          <p:txBody>
            <a:bodyPr/>
            <a:lstStyle/>
            <a:p>
              <a:endParaRPr lang="en-US" sz="7200"/>
            </a:p>
          </p:txBody>
        </p:sp>
        <p:pic>
          <p:nvPicPr>
            <p:cNvPr id="16" name="Graphic 15" descr="Heart with solid fill">
              <a:extLst>
                <a:ext uri="{FF2B5EF4-FFF2-40B4-BE49-F238E27FC236}">
                  <a16:creationId xmlns:a16="http://schemas.microsoft.com/office/drawing/2014/main" id="{E8BCBAFD-BE1E-5F5C-7B7F-0C054A67353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641080" y="2740459"/>
              <a:ext cx="1005840" cy="1005840"/>
            </a:xfrm>
            <a:prstGeom prst="rect">
              <a:avLst/>
            </a:prstGeom>
          </p:spPr>
        </p:pic>
      </p:grpSp>
      <p:sp>
        <p:nvSpPr>
          <p:cNvPr id="18" name="Text 0">
            <a:extLst>
              <a:ext uri="{FF2B5EF4-FFF2-40B4-BE49-F238E27FC236}">
                <a16:creationId xmlns:a16="http://schemas.microsoft.com/office/drawing/2014/main" id="{E19AD18F-A6F0-1D48-F1F1-5809A0F908D8}"/>
              </a:ext>
            </a:extLst>
          </p:cNvPr>
          <p:cNvSpPr txBox="1"/>
          <p:nvPr/>
        </p:nvSpPr>
        <p:spPr>
          <a:xfrm>
            <a:off x="914400" y="9692640"/>
            <a:ext cx="10972800" cy="365760"/>
          </a:xfrm>
          <a:prstGeom prst="rect">
            <a:avLst/>
          </a:prstGeom>
          <a:noFill/>
          <a:ln/>
        </p:spPr>
        <p:txBody>
          <a:bodyPr wrap="square" lIns="0" tIns="0" rIns="0" bIns="0" rtlCol="0" anchor="t"/>
          <a:lstStyle/>
          <a:p>
            <a:r>
              <a:rPr lang="en-US" sz="2000" dirty="0">
                <a:solidFill>
                  <a:schemeClr val="bg1">
                    <a:lumMod val="75000"/>
                  </a:schemeClr>
                </a:solidFill>
                <a:latin typeface="Calibri" pitchFamily="34" charset="0"/>
                <a:ea typeface="Calibri" pitchFamily="34" charset="-122"/>
                <a:cs typeface="Calibri" pitchFamily="34" charset="-120"/>
              </a:rPr>
              <a:t>English for Today · Unit 16 · Concluding</a:t>
            </a:r>
            <a:endParaRPr lang="en-US" sz="2000" dirty="0">
              <a:solidFill>
                <a:schemeClr val="bg1">
                  <a:lumMod val="75000"/>
                </a:schemeClr>
              </a:solidFill>
            </a:endParaRPr>
          </a:p>
        </p:txBody>
      </p:sp>
      <p:sp>
        <p:nvSpPr>
          <p:cNvPr id="19" name="Slide Number Placeholder 0">
            <a:extLst>
              <a:ext uri="{FF2B5EF4-FFF2-40B4-BE49-F238E27FC236}">
                <a16:creationId xmlns:a16="http://schemas.microsoft.com/office/drawing/2014/main" id="{762C2D8B-0C59-D350-6B12-F3114672029E}"/>
              </a:ext>
            </a:extLst>
          </p:cNvPr>
          <p:cNvSpPr>
            <a:spLocks noGrp="1"/>
          </p:cNvSpPr>
          <p:nvPr>
            <p:ph type="sldNum" sz="quarter" idx="4294967295"/>
          </p:nvPr>
        </p:nvSpPr>
        <p:spPr>
          <a:xfrm>
            <a:off x="16459200" y="9656064"/>
            <a:ext cx="914400" cy="402336"/>
          </a:xfrm>
          <a:prstGeom prst="rect">
            <a:avLst/>
          </a:prstGeom>
          <a:extLst>
            <a:ext uri="{C572A759-6A51-4108-AA02-DFA0A04FC94B}">
              <ma14:wrappingTextBoxFlag xmlns="" xmlns:ma14="http://schemas.microsoft.com/office/mac/drawingml/2011/main" val="0"/>
            </a:ext>
          </a:extLst>
        </p:spPr>
        <p:txBody>
          <a:bodyPr/>
          <a:lstStyle>
            <a:lvl1pPr>
              <a:defRPr sz="2000">
                <a:solidFill>
                  <a:srgbClr val="5B6B5E"/>
                </a:solidFill>
              </a:defRPr>
            </a:lvl1pPr>
          </a:lstStyle>
          <a:p>
            <a:pPr algn="r"/>
            <a:r>
              <a:rPr lang="en-US" b="0" dirty="0">
                <a:solidFill>
                  <a:schemeClr val="bg1">
                    <a:lumMod val="75000"/>
                  </a:schemeClr>
                </a:solidFill>
              </a:rPr>
              <a:t>9</a:t>
            </a:r>
            <a:endParaRPr lang="en-US" dirty="0">
              <a:solidFill>
                <a:schemeClr val="bg1">
                  <a:lumMod val="75000"/>
                </a:schemeClr>
              </a:solidFill>
            </a:endParaRPr>
          </a:p>
        </p:txBody>
      </p:sp>
    </p:spTree>
    <p:extLst>
      <p:ext uri="{BB962C8B-B14F-4D97-AF65-F5344CB8AC3E}">
        <p14:creationId xmlns:p14="http://schemas.microsoft.com/office/powerpoint/2010/main" val="758393593"/>
      </p:ext>
    </p:extLst>
  </p:cSld>
  <p:clrMapOvr>
    <a:masterClrMapping/>
  </p:clrMapOvr>
  <p:transition spd="med">
    <p:fade/>
  </p:transition>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111</TotalTime>
  <Words>1323</Words>
  <Application>Microsoft Office PowerPoint</Application>
  <PresentationFormat>Custom</PresentationFormat>
  <Paragraphs>120</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Cambria</vt:lpstr>
      <vt:lpstr>Kalpurush</vt:lpstr>
      <vt:lpstr>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Giving Tree - Unit 16, Session 77</dc:title>
  <dc:subject>Presentation</dc:subject>
  <dc:creator>Md. Al Amin (01728836397)</dc:creator>
  <cp:lastModifiedBy>Pedp4 WPBX4125BLF102401974</cp:lastModifiedBy>
  <cp:revision>1</cp:revision>
  <dcterms:created xsi:type="dcterms:W3CDTF">2026-10-05T06:28:42Z</dcterms:created>
  <dcterms:modified xsi:type="dcterms:W3CDTF">2026-10-06T04:07:43Z</dcterms:modified>
</cp:coreProperties>
</file>