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57" r:id="rId5"/>
    <p:sldId id="262" r:id="rId6"/>
    <p:sldId id="261" r:id="rId7"/>
    <p:sldId id="259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64ECF-7A63-E539-0416-615B2A410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6E11E-AADF-63F1-CC37-F879F9ADD6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620F1-1E91-A512-BAB8-97ABA8146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78-1A83-4EA8-9ACA-DC8DCDBCAB7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DED6A-5743-639A-95C1-CA1088DC1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94496-FECF-6187-B575-E8716A177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E7727-3882-40EC-8917-D292EE1D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815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B5BFD-FC3A-6947-83D6-C67F80D4B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2F1EE-35EB-C52C-D023-7C632DCFB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87A31-2D05-2108-7EDB-B1A76BA2B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78-1A83-4EA8-9ACA-DC8DCDBCAB7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B10F3-6F3E-8B2E-031C-6A2B862E5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A3D00-F1C6-B358-00CF-4D55B3D4E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E7727-3882-40EC-8917-D292EE1D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3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4DEB1-D32F-A3A5-03A4-ED2635AB1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CF162-AF10-6182-9BE2-77C17F9C5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ADE44-ACD2-89AA-E4FA-2AB991465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78-1A83-4EA8-9ACA-DC8DCDBCAB7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783A9-5D62-ED22-05D9-C6867F0C8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13509-6D02-D16B-6B9C-773092128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E7727-3882-40EC-8917-D292EE1D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487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108C7-6FDD-1BE3-181A-EF97D5FD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0E7AD-3EF3-3EA1-522A-5EF5DFA88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149E0F-97E2-08C9-48A9-8B4392B8E6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CA56C-954D-A013-CDB6-808BC1B4D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78-1A83-4EA8-9ACA-DC8DCDBCAB7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2F3B2E-2A76-45CC-5172-507C46B1E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FAD4DC-7F60-D9F8-CB90-31134784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E7727-3882-40EC-8917-D292EE1D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83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AA8E-0DAE-30DA-9981-0441E5055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4BCD7-7731-B224-D011-E84F5B80B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AAE31A-12D4-AAA8-3C1F-B73F6AC2A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65565-CF33-6210-D550-C005B58C07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4A538B-8D1D-1DDB-FD49-2B63ACF5A5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F2C829-B644-C5E5-1F37-43EA1B4D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78-1A83-4EA8-9ACA-DC8DCDBCAB7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E266F9-95AA-B592-1C6D-62DECECE3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BDED48-3C55-FF29-216D-A46F6D535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E7727-3882-40EC-8917-D292EE1D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955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C03E6-8968-2C49-B5C3-DAE6D9EB3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21B1E2-E85E-701A-D674-81DDFEB78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78-1A83-4EA8-9ACA-DC8DCDBCAB7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910E78-2650-AD9E-567C-735EF3905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325FCF-DC05-0282-E8E7-0B8048C19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E7727-3882-40EC-8917-D292EE1D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33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3FA6E-CBD5-8A5F-73AD-05181E6FA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78-1A83-4EA8-9ACA-DC8DCDBCAB7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10E3B2-D917-584A-C686-B9FF4B94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05A735-48C9-F7EA-0641-EDA75D8FD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E7727-3882-40EC-8917-D292EE1D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00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8334F-547B-77B5-2FCC-386901F62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0B191-C1D5-33AB-4BE8-DBD4C8276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42CA2-13AB-AE43-A209-310F6D05F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D55FEB-7D38-EE39-30A7-99109F988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78-1A83-4EA8-9ACA-DC8DCDBCAB7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45A67-49C9-28EE-CFE4-928ACC751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2B4283-44C8-86F2-BBE6-94A6B423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E7727-3882-40EC-8917-D292EE1D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176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DC1EE-5AF7-A4EE-6A68-2458F7273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B456B4-ED30-D3C2-134F-1703BB80EB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7F27A-B89D-2E66-F20A-B2C597133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44BC2C-0F8E-8ADB-E8A9-FFBF417C3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78-1A83-4EA8-9ACA-DC8DCDBCAB7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82E08-586E-6124-A867-A838EFC50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965DE6-BBC8-BF11-742B-14218896E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E7727-3882-40EC-8917-D292EE1D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41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EABD6-728A-E130-5EC3-73ADF7125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38BD74-A14D-6DDE-3857-7020988D6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CD24D-40F5-A62C-DEC2-9D66D167A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78-1A83-4EA8-9ACA-DC8DCDBCAB7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AF024-89CF-DECA-116C-295AEE9F5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B71F0-4A89-73CC-EA58-1DE969756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E7727-3882-40EC-8917-D292EE1D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0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D0A61E-4FEC-2179-0767-BE6340C38A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6C6E31-4A2D-8C43-626B-E73315B908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140C1-62EF-9BE9-4120-91B6777DC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78-1A83-4EA8-9ACA-DC8DCDBCAB7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65F2B-F3D4-D4C3-8E12-FEFB86CC7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A53A1-CE82-9875-6DA8-706F5F3EB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E7727-3882-40EC-8917-D292EE1D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131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715894-B35A-6A2A-3C17-7AF3A4B87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B45CCD-DC0D-0500-A59A-E756F9C82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15145-C995-6C22-28A8-27FAD7932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49078-1A83-4EA8-9ACA-DC8DCDBCAB7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B85FB-F83B-9ACA-F449-5397E596F6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D15AB-B5E0-0154-1EE3-7A93E3545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E7727-3882-40EC-8917-D292EE1D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8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684EC5-91E2-474F-FFBB-F5B1D36F4806}"/>
              </a:ext>
            </a:extLst>
          </p:cNvPr>
          <p:cNvSpPr txBox="1"/>
          <p:nvPr/>
        </p:nvSpPr>
        <p:spPr>
          <a:xfrm>
            <a:off x="5203553" y="1435158"/>
            <a:ext cx="685473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হিসাববিজ্ঞান ১ম পত্র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AC77AFF-0FCB-D04E-9920-DDF8B6813EBD}"/>
              </a:ext>
            </a:extLst>
          </p:cNvPr>
          <p:cNvSpPr/>
          <p:nvPr/>
        </p:nvSpPr>
        <p:spPr>
          <a:xfrm>
            <a:off x="0" y="2002970"/>
            <a:ext cx="4463143" cy="41039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80D4A96-1838-BCA3-A5E6-64B74CA8A4C7}"/>
              </a:ext>
            </a:extLst>
          </p:cNvPr>
          <p:cNvSpPr/>
          <p:nvPr/>
        </p:nvSpPr>
        <p:spPr>
          <a:xfrm>
            <a:off x="5069840" y="2997200"/>
            <a:ext cx="7122160" cy="358873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আবেদা খানম গার্লস হাই স্কুল এন্ড কলেজ</a:t>
            </a:r>
            <a:br>
              <a:rPr lang="en-US" sz="2800" b="1" dirty="0"/>
            </a:br>
            <a:r>
              <a:rPr lang="en-US" sz="2800" b="1" dirty="0"/>
              <a:t>মোঃ শফিকুল ইসলাম </a:t>
            </a:r>
            <a:br>
              <a:rPr lang="en-US" sz="2800" b="1" dirty="0"/>
            </a:br>
            <a:r>
              <a:rPr lang="en-US" sz="2800" b="1" dirty="0"/>
              <a:t>প্রভাষক, হিসাববিজ্ঞান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BE75DE-142E-864F-7FF6-705786E1A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3916"/>
            <a:ext cx="4724400" cy="50620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47F69B-F9B0-98D1-E83B-CDEB8BDD7CA5}"/>
              </a:ext>
            </a:extLst>
          </p:cNvPr>
          <p:cNvSpPr txBox="1"/>
          <p:nvPr/>
        </p:nvSpPr>
        <p:spPr>
          <a:xfrm>
            <a:off x="6014720" y="272062"/>
            <a:ext cx="5313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2060"/>
                </a:solidFill>
              </a:rPr>
              <a:t>একাদশ শ্রেণি</a:t>
            </a:r>
          </a:p>
        </p:txBody>
      </p:sp>
    </p:spTree>
    <p:extLst>
      <p:ext uri="{BB962C8B-B14F-4D97-AF65-F5344CB8AC3E}">
        <p14:creationId xmlns:p14="http://schemas.microsoft.com/office/powerpoint/2010/main" val="1694700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FEDEE5-25CA-6921-5370-1EA9DE605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" y="811550"/>
            <a:ext cx="11968479" cy="40799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88265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356E8-38D4-26E7-E1E9-4A388A325A74}"/>
              </a:ext>
            </a:extLst>
          </p:cNvPr>
          <p:cNvSpPr txBox="1"/>
          <p:nvPr/>
        </p:nvSpPr>
        <p:spPr>
          <a:xfrm>
            <a:off x="0" y="551289"/>
            <a:ext cx="122631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i="1" dirty="0" err="1">
                <a:solidFill>
                  <a:schemeClr val="accent2"/>
                </a:solidFill>
              </a:rPr>
              <a:t>শিখনফল</a:t>
            </a:r>
            <a:br>
              <a:rPr lang="en-US" sz="3600" b="1" dirty="0"/>
            </a:br>
            <a:endParaRPr lang="en-US" sz="3600" b="1" dirty="0"/>
          </a:p>
          <a:p>
            <a:r>
              <a:rPr lang="en-US" sz="3200" b="1" dirty="0">
                <a:solidFill>
                  <a:schemeClr val="accent6"/>
                </a:solidFill>
              </a:rPr>
              <a:t>এই পাঠ শেষে শিক্ষার্থীরা …..</a:t>
            </a:r>
          </a:p>
          <a:p>
            <a:br>
              <a:rPr lang="en-US" sz="3200" b="1" dirty="0">
                <a:solidFill>
                  <a:schemeClr val="accent6"/>
                </a:solidFill>
              </a:rPr>
            </a:br>
            <a:r>
              <a:rPr lang="en-US" sz="3200" b="1" dirty="0">
                <a:solidFill>
                  <a:schemeClr val="accent6"/>
                </a:solidFill>
              </a:rPr>
              <a:t>১। হিসাববিজ্ঞান সম্পর্কে জানতে পারবে </a:t>
            </a:r>
            <a:br>
              <a:rPr lang="en-US" sz="3200" b="1" dirty="0">
                <a:solidFill>
                  <a:schemeClr val="accent6"/>
                </a:solidFill>
              </a:rPr>
            </a:br>
            <a:r>
              <a:rPr lang="en-US" sz="3200" b="1" dirty="0">
                <a:solidFill>
                  <a:schemeClr val="accent6"/>
                </a:solidFill>
              </a:rPr>
              <a:t>২। হিসাববিজ্ঞানের  কার্যাবলী জানতে পারবে </a:t>
            </a:r>
            <a:br>
              <a:rPr lang="en-US" sz="3200" b="1" dirty="0">
                <a:solidFill>
                  <a:schemeClr val="accent6"/>
                </a:solidFill>
              </a:rPr>
            </a:br>
            <a:r>
              <a:rPr lang="en-US" sz="3200" b="1" dirty="0">
                <a:solidFill>
                  <a:schemeClr val="accent6"/>
                </a:solidFill>
              </a:rPr>
              <a:t>৩। হিসাববিজ্ঞানের উৎপত্তি সম্পর্কে বিস্তারিত জানতে পারবে </a:t>
            </a:r>
            <a:br>
              <a:rPr lang="en-US" sz="3200" b="1" dirty="0">
                <a:solidFill>
                  <a:schemeClr val="accent6"/>
                </a:solidFill>
              </a:rPr>
            </a:br>
            <a:r>
              <a:rPr lang="en-US" sz="3200" b="1" dirty="0">
                <a:solidFill>
                  <a:schemeClr val="accent6"/>
                </a:solidFill>
              </a:rPr>
              <a:t>৪। হিসাবতথ্য সম্পর্কে বিস্তারিত </a:t>
            </a:r>
            <a:r>
              <a:rPr lang="en-US" sz="3200" b="1" dirty="0">
                <a:solidFill>
                  <a:srgbClr val="92D050"/>
                </a:solidFill>
              </a:rPr>
              <a:t>আলোচনা</a:t>
            </a:r>
            <a:r>
              <a:rPr lang="en-US" sz="3200" b="1" dirty="0">
                <a:solidFill>
                  <a:schemeClr val="accent6"/>
                </a:solidFill>
              </a:rPr>
              <a:t> করতে পারবে</a:t>
            </a:r>
          </a:p>
        </p:txBody>
      </p:sp>
    </p:spTree>
    <p:extLst>
      <p:ext uri="{BB962C8B-B14F-4D97-AF65-F5344CB8AC3E}">
        <p14:creationId xmlns:p14="http://schemas.microsoft.com/office/powerpoint/2010/main" val="2581324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F18F7B-C660-FC19-35EE-3F02C66EB76C}"/>
              </a:ext>
            </a:extLst>
          </p:cNvPr>
          <p:cNvSpPr txBox="1"/>
          <p:nvPr/>
        </p:nvSpPr>
        <p:spPr>
          <a:xfrm>
            <a:off x="-71120" y="701041"/>
            <a:ext cx="1226312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0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        </a:t>
            </a:r>
            <a:r>
              <a:rPr lang="as-IN" sz="5400" b="1" i="0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হিসাববিজ্ঞান কাকে বলে?</a:t>
            </a:r>
          </a:p>
          <a:p>
            <a:endParaRPr lang="en-US" sz="4000" b="1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36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হিসাববিজ্ঞান বা হিসাববিদ্যা  হল এমন একটি বিষয় যার মাধ্যমে কোন ব্যক্তি বা প্রতিষ্ঠানের আর্থিক তথ্যাবলি সংরক্ষণ, প্রক্রিয়াকরণ, ফলাফল নির্ণয়, বিশ্লেষণের পদ্ধতি আলোচনা করা হয়।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283316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026710-221B-9F3F-211A-30513216EFF3}"/>
              </a:ext>
            </a:extLst>
          </p:cNvPr>
          <p:cNvSpPr txBox="1"/>
          <p:nvPr/>
        </p:nvSpPr>
        <p:spPr>
          <a:xfrm>
            <a:off x="3298371" y="1828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43BE3A-1AD0-78E3-0ED9-AF409374272C}"/>
              </a:ext>
            </a:extLst>
          </p:cNvPr>
          <p:cNvSpPr txBox="1"/>
          <p:nvPr/>
        </p:nvSpPr>
        <p:spPr>
          <a:xfrm>
            <a:off x="4397829" y="16546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61475C-D224-5D6D-2BF7-D3172ABE25DA}"/>
              </a:ext>
            </a:extLst>
          </p:cNvPr>
          <p:cNvSpPr txBox="1"/>
          <p:nvPr/>
        </p:nvSpPr>
        <p:spPr>
          <a:xfrm>
            <a:off x="3875314" y="20682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9A1E51-5242-FAF5-5C81-F7871760290A}"/>
              </a:ext>
            </a:extLst>
          </p:cNvPr>
          <p:cNvSpPr txBox="1"/>
          <p:nvPr/>
        </p:nvSpPr>
        <p:spPr>
          <a:xfrm>
            <a:off x="3766457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280B8B-2ABB-F7DF-24F2-7C8E9705712B}"/>
              </a:ext>
            </a:extLst>
          </p:cNvPr>
          <p:cNvSpPr txBox="1"/>
          <p:nvPr/>
        </p:nvSpPr>
        <p:spPr>
          <a:xfrm>
            <a:off x="2265680" y="545069"/>
            <a:ext cx="63940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solidFill>
                  <a:srgbClr val="FFC000"/>
                </a:solidFill>
                <a:effectLst/>
                <a:latin typeface="Linux Libertine"/>
              </a:rPr>
              <a:t>হিসাববিজ্ঞানের উৎপত্তি</a:t>
            </a:r>
            <a:endParaRPr lang="en-US" sz="4400" b="1" dirty="0">
              <a:solidFill>
                <a:srgbClr val="FFC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3AF85-6A98-D337-A1DC-354E2E18E59E}"/>
              </a:ext>
            </a:extLst>
          </p:cNvPr>
          <p:cNvSpPr txBox="1"/>
          <p:nvPr/>
        </p:nvSpPr>
        <p:spPr>
          <a:xfrm>
            <a:off x="979714" y="76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CB5201-B190-507F-FC44-C69AC6B4C162}"/>
              </a:ext>
            </a:extLst>
          </p:cNvPr>
          <p:cNvSpPr txBox="1"/>
          <p:nvPr/>
        </p:nvSpPr>
        <p:spPr>
          <a:xfrm>
            <a:off x="794657" y="8055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B766E7-68DB-91FA-F0D5-490C03AC9DD9}"/>
              </a:ext>
            </a:extLst>
          </p:cNvPr>
          <p:cNvSpPr txBox="1"/>
          <p:nvPr/>
        </p:nvSpPr>
        <p:spPr>
          <a:xfrm>
            <a:off x="0" y="2002970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বৈজ্ঞানিক হিসাবশাস্ত্রের প্রচলন করেছিলেন ইতালীয়  গণিতবিদ ও ধর্মযাজক লুকা প্যাসিওলি । লুকা প্যাসিওলি তাঁর </a:t>
            </a:r>
            <a:r>
              <a:rPr lang="en-US" sz="3600" b="1" dirty="0"/>
              <a:t>১৪৯৪</a:t>
            </a:r>
            <a:r>
              <a:rPr lang="en-US" sz="3600" dirty="0"/>
              <a:t> সালে  ল্যাটিন ভাষায় লিখিত বই </a:t>
            </a:r>
            <a:r>
              <a:rPr lang="en-US" sz="3600" b="1" dirty="0"/>
              <a:t>সুম্মা ডি এরিথিমেটিকা, জিওমেট্রিকা প্রপোরসোনিয়েট প্রোপোরসনালিটা (summa de Arithmatica Geometrica proportionet proportionalita)</a:t>
            </a:r>
            <a:r>
              <a:rPr lang="en-US" sz="3600" dirty="0"/>
              <a:t> -তে দু'তরফা দাখিলা পদ্ধতি বর্ণনা করেন । </a:t>
            </a:r>
          </a:p>
        </p:txBody>
      </p:sp>
    </p:spTree>
    <p:extLst>
      <p:ext uri="{BB962C8B-B14F-4D97-AF65-F5344CB8AC3E}">
        <p14:creationId xmlns:p14="http://schemas.microsoft.com/office/powerpoint/2010/main" val="720062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30DB012-8E0D-CB6F-CBC5-83D310068BFF}"/>
              </a:ext>
            </a:extLst>
          </p:cNvPr>
          <p:cNvSpPr txBox="1"/>
          <p:nvPr/>
        </p:nvSpPr>
        <p:spPr>
          <a:xfrm>
            <a:off x="0" y="548640"/>
            <a:ext cx="12192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</a:t>
            </a:r>
            <a:r>
              <a:rPr lang="en-US" sz="4000" b="1" dirty="0">
                <a:solidFill>
                  <a:schemeClr val="accent2"/>
                </a:solidFill>
              </a:rPr>
              <a:t>হিসাব তথ্য (Accounting Information) </a:t>
            </a:r>
            <a:r>
              <a:rPr lang="en-US" sz="4000" b="1" dirty="0" err="1">
                <a:solidFill>
                  <a:schemeClr val="accent2"/>
                </a:solidFill>
              </a:rPr>
              <a:t>কি</a:t>
            </a:r>
            <a:r>
              <a:rPr lang="en-US" sz="4000" b="1" dirty="0">
                <a:solidFill>
                  <a:schemeClr val="accent2"/>
                </a:solidFill>
              </a:rPr>
              <a:t>?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sz="3600" b="1" dirty="0"/>
              <a:t>হিসাব তথ্য (Accounting Information) হলো কোনো প্রতিষ্ঠানের আর্থিক লেনদেন ও কার্যক্রম হিসাববিজ্ঞানের মাধ্যমে সংগ্রহ, শ্রেণিবদ্ধ, সংক্ষিপ্ত ও বিশ্লেষণ করার পর যে তথ্য পাওয়া যায়।</a:t>
            </a:r>
          </a:p>
        </p:txBody>
      </p:sp>
    </p:spTree>
    <p:extLst>
      <p:ext uri="{BB962C8B-B14F-4D97-AF65-F5344CB8AC3E}">
        <p14:creationId xmlns:p14="http://schemas.microsoft.com/office/powerpoint/2010/main" val="2325988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BB20691-6C35-CB13-7774-7D713D4DCC16}"/>
              </a:ext>
            </a:extLst>
          </p:cNvPr>
          <p:cNvSpPr txBox="1"/>
          <p:nvPr/>
        </p:nvSpPr>
        <p:spPr>
          <a:xfrm>
            <a:off x="0" y="1381760"/>
            <a:ext cx="122732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হিসাব তথ্যের ব্যবহারকারী ২ ধরনেরঃ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অভ্যন্তরীণ ব্যবহারকারী: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যারা সংশ্লিষ্ট ব্যবসায় প্রতিষ্ঠানের ব্যবস্থাপনা ও মালিকানার আওতাভুক্ত তাদেরকে অভ্যন্তরীণ ব্যবহারকারী বলা হয়।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বাহ্যিক ব্যবহারকারী: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যারা ব্যবসাপ্রতিষ্ঠানের সাথে জড়িত কিন্তু মালিকানা এবং ব্যবস্থাপনার অংশ নন তাদেরকে বাহ্যিক ব্যবহারকারী বলা হয়; যেমনঃ পাওনাদার, কর কর্তৃপক্ষ, সরকার, নিরীক্ষক প্রমুখ।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0E7845-C614-F418-01E1-28ABF6405345}"/>
              </a:ext>
            </a:extLst>
          </p:cNvPr>
          <p:cNvSpPr txBox="1"/>
          <p:nvPr/>
        </p:nvSpPr>
        <p:spPr>
          <a:xfrm>
            <a:off x="1817914" y="3076432"/>
            <a:ext cx="2699330" cy="1409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577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A3E94708-1D7F-4BE8-FD0F-9422896E1BBF}"/>
              </a:ext>
            </a:extLst>
          </p:cNvPr>
          <p:cNvSpPr/>
          <p:nvPr/>
        </p:nvSpPr>
        <p:spPr>
          <a:xfrm>
            <a:off x="2021840" y="1139030"/>
            <a:ext cx="7112000" cy="39409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600" b="1" i="1" dirty="0">
                <a:solidFill>
                  <a:srgbClr val="FFFF00"/>
                </a:solidFill>
              </a:rPr>
              <a:t>ধন্যবাদ</a:t>
            </a:r>
          </a:p>
        </p:txBody>
      </p:sp>
    </p:spTree>
    <p:extLst>
      <p:ext uri="{BB962C8B-B14F-4D97-AF65-F5344CB8AC3E}">
        <p14:creationId xmlns:p14="http://schemas.microsoft.com/office/powerpoint/2010/main" val="45021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">
        <p:circle/>
      </p:transition>
    </mc:Choice>
    <mc:Fallback>
      <p:transition spd="slow" advTm="50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229</Words>
  <Application>Microsoft Office PowerPoint</Application>
  <PresentationFormat>Widescreen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Linux Libertine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DFIT</dc:creator>
  <cp:lastModifiedBy>DFIT</cp:lastModifiedBy>
  <cp:revision>74</cp:revision>
  <dcterms:created xsi:type="dcterms:W3CDTF">2026-09-24T16:23:58Z</dcterms:created>
  <dcterms:modified xsi:type="dcterms:W3CDTF">2026-10-06T18:59:09Z</dcterms:modified>
</cp:coreProperties>
</file>