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9" r:id="rId2"/>
    <p:sldId id="275" r:id="rId3"/>
    <p:sldId id="261" r:id="rId4"/>
    <p:sldId id="257" r:id="rId5"/>
    <p:sldId id="258" r:id="rId6"/>
    <p:sldId id="262" r:id="rId7"/>
    <p:sldId id="263" r:id="rId8"/>
    <p:sldId id="264" r:id="rId9"/>
    <p:sldId id="265" r:id="rId10"/>
    <p:sldId id="273" r:id="rId11"/>
    <p:sldId id="274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FAD511-67AA-4D52-9F88-3083BE441542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EEE904-4EC6-457C-8E81-ED51EFCB9BC7}">
      <dgm:prSet phldrT="[Text]"/>
      <dgm:spPr/>
      <dgm:t>
        <a:bodyPr/>
        <a:lstStyle/>
        <a:p>
          <a:r>
            <a:rPr lang="en-US" dirty="0"/>
            <a:t>১</a:t>
          </a:r>
        </a:p>
      </dgm:t>
    </dgm:pt>
    <dgm:pt modelId="{052D5E64-4C05-42DF-93E9-81FBEB03B1CF}" type="parTrans" cxnId="{AEBC92B3-944F-4299-9DAF-E63D7528D088}">
      <dgm:prSet/>
      <dgm:spPr/>
      <dgm:t>
        <a:bodyPr/>
        <a:lstStyle/>
        <a:p>
          <a:endParaRPr lang="en-US"/>
        </a:p>
      </dgm:t>
    </dgm:pt>
    <dgm:pt modelId="{4D3FF3B9-6B67-4E79-812F-B8B05309C5A4}" type="sibTrans" cxnId="{AEBC92B3-944F-4299-9DAF-E63D7528D088}">
      <dgm:prSet/>
      <dgm:spPr/>
      <dgm:t>
        <a:bodyPr/>
        <a:lstStyle/>
        <a:p>
          <a:endParaRPr lang="en-US"/>
        </a:p>
      </dgm:t>
    </dgm:pt>
    <dgm:pt modelId="{6DFF376C-DE85-4C0F-B4F9-D6BE9AA26418}">
      <dgm:prSet phldrT="[Text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800" dirty="0" err="1"/>
            <a:t>হিসাবের</a:t>
          </a:r>
          <a:r>
            <a:rPr lang="en-US" sz="2800" dirty="0"/>
            <a:t> </a:t>
          </a:r>
          <a:r>
            <a:rPr lang="en-US" sz="2800" dirty="0" err="1"/>
            <a:t>ধারণা</a:t>
          </a:r>
          <a:r>
            <a:rPr lang="en-US" sz="2800" dirty="0"/>
            <a:t> </a:t>
          </a:r>
          <a:r>
            <a:rPr lang="en-US" sz="2800" dirty="0" err="1"/>
            <a:t>ব্যাখ্যা</a:t>
          </a:r>
          <a:r>
            <a:rPr lang="en-US" sz="2800" dirty="0"/>
            <a:t> </a:t>
          </a:r>
          <a:r>
            <a:rPr lang="en-US" sz="2800" dirty="0" err="1"/>
            <a:t>করতে</a:t>
          </a:r>
          <a:r>
            <a:rPr lang="en-US" sz="2800" dirty="0"/>
            <a:t> </a:t>
          </a:r>
          <a:r>
            <a:rPr lang="en-US" sz="2800" dirty="0" err="1"/>
            <a:t>পারবে</a:t>
          </a:r>
          <a:r>
            <a:rPr lang="en-US" sz="2800" dirty="0"/>
            <a:t>।</a:t>
          </a:r>
        </a:p>
      </dgm:t>
    </dgm:pt>
    <dgm:pt modelId="{B96A1399-23BB-4E87-9CE6-0043567C0C54}" type="parTrans" cxnId="{3ED47C21-980A-4C8B-B5E6-50CCE0A5BAFA}">
      <dgm:prSet/>
      <dgm:spPr/>
      <dgm:t>
        <a:bodyPr/>
        <a:lstStyle/>
        <a:p>
          <a:endParaRPr lang="en-US"/>
        </a:p>
      </dgm:t>
    </dgm:pt>
    <dgm:pt modelId="{B4A7ABB3-CCD8-4206-8E46-18B4CE0A4260}" type="sibTrans" cxnId="{3ED47C21-980A-4C8B-B5E6-50CCE0A5BAFA}">
      <dgm:prSet/>
      <dgm:spPr/>
      <dgm:t>
        <a:bodyPr/>
        <a:lstStyle/>
        <a:p>
          <a:endParaRPr lang="en-US"/>
        </a:p>
      </dgm:t>
    </dgm:pt>
    <dgm:pt modelId="{102837EC-A8D7-4809-9F45-D154BB619345}">
      <dgm:prSet phldrT="[Text]"/>
      <dgm:spPr/>
      <dgm:t>
        <a:bodyPr/>
        <a:lstStyle/>
        <a:p>
          <a:r>
            <a:rPr lang="en-US" dirty="0"/>
            <a:t>২</a:t>
          </a:r>
        </a:p>
      </dgm:t>
    </dgm:pt>
    <dgm:pt modelId="{5EB39A8A-D94A-404B-A480-D3226BA6C6E8}" type="parTrans" cxnId="{B8B2AE93-74D0-4A87-AEF6-54A7B3471509}">
      <dgm:prSet/>
      <dgm:spPr/>
      <dgm:t>
        <a:bodyPr/>
        <a:lstStyle/>
        <a:p>
          <a:endParaRPr lang="en-US"/>
        </a:p>
      </dgm:t>
    </dgm:pt>
    <dgm:pt modelId="{6D5E1BB5-8156-4A8B-AEAF-3ED8D8304234}" type="sibTrans" cxnId="{B8B2AE93-74D0-4A87-AEF6-54A7B3471509}">
      <dgm:prSet/>
      <dgm:spPr/>
      <dgm:t>
        <a:bodyPr/>
        <a:lstStyle/>
        <a:p>
          <a:endParaRPr lang="en-US"/>
        </a:p>
      </dgm:t>
    </dgm:pt>
    <dgm:pt modelId="{CF48B472-D31D-45D9-969C-593047CCC91D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400" dirty="0"/>
            <a:t> </a:t>
          </a:r>
          <a:r>
            <a:rPr lang="en-US" sz="2800" dirty="0" err="1"/>
            <a:t>হিসাবের</a:t>
          </a:r>
          <a:r>
            <a:rPr lang="en-US" sz="2800" dirty="0"/>
            <a:t> </a:t>
          </a:r>
          <a:r>
            <a:rPr lang="en-US" sz="2800" dirty="0" err="1"/>
            <a:t>ছক</a:t>
          </a:r>
          <a:r>
            <a:rPr lang="en-US" sz="2800" dirty="0"/>
            <a:t> </a:t>
          </a:r>
          <a:r>
            <a:rPr lang="en-US" sz="2800" dirty="0" err="1"/>
            <a:t>অংকন</a:t>
          </a:r>
          <a:r>
            <a:rPr lang="en-US" sz="2800" dirty="0"/>
            <a:t> </a:t>
          </a:r>
          <a:r>
            <a:rPr lang="en-US" sz="2800" dirty="0" err="1"/>
            <a:t>করতে</a:t>
          </a:r>
          <a:r>
            <a:rPr lang="en-US" sz="2800" dirty="0"/>
            <a:t> </a:t>
          </a:r>
          <a:r>
            <a:rPr lang="en-US" sz="2800" dirty="0" err="1"/>
            <a:t>পারবে</a:t>
          </a:r>
          <a:r>
            <a:rPr lang="en-US" sz="2800" dirty="0"/>
            <a:t>।</a:t>
          </a:r>
        </a:p>
      </dgm:t>
    </dgm:pt>
    <dgm:pt modelId="{F53BF739-ABEF-4AC3-90F0-EB5631F67CBC}" type="parTrans" cxnId="{31D9E1AE-1D72-432F-940F-5866A44F6A3B}">
      <dgm:prSet/>
      <dgm:spPr/>
      <dgm:t>
        <a:bodyPr/>
        <a:lstStyle/>
        <a:p>
          <a:endParaRPr lang="en-US"/>
        </a:p>
      </dgm:t>
    </dgm:pt>
    <dgm:pt modelId="{1F98935F-8BEB-4789-B90B-5F29EC0E6CAD}" type="sibTrans" cxnId="{31D9E1AE-1D72-432F-940F-5866A44F6A3B}">
      <dgm:prSet/>
      <dgm:spPr/>
      <dgm:t>
        <a:bodyPr/>
        <a:lstStyle/>
        <a:p>
          <a:endParaRPr lang="en-US"/>
        </a:p>
      </dgm:t>
    </dgm:pt>
    <dgm:pt modelId="{B94A0400-42FC-4D78-9A52-9DF706C93BB1}">
      <dgm:prSet phldrT="[Text]"/>
      <dgm:spPr/>
      <dgm:t>
        <a:bodyPr/>
        <a:lstStyle/>
        <a:p>
          <a:r>
            <a:rPr lang="en-US" dirty="0"/>
            <a:t>৩</a:t>
          </a:r>
        </a:p>
      </dgm:t>
    </dgm:pt>
    <dgm:pt modelId="{EFF0E506-C799-41C5-B7F8-A18AB947A2ED}" type="parTrans" cxnId="{43D49E79-25F3-43BF-8963-9C968FB1158B}">
      <dgm:prSet/>
      <dgm:spPr/>
      <dgm:t>
        <a:bodyPr/>
        <a:lstStyle/>
        <a:p>
          <a:endParaRPr lang="en-US"/>
        </a:p>
      </dgm:t>
    </dgm:pt>
    <dgm:pt modelId="{BF0E4F8A-9903-4525-8343-ECED80CA7648}" type="sibTrans" cxnId="{43D49E79-25F3-43BF-8963-9C968FB1158B}">
      <dgm:prSet/>
      <dgm:spPr/>
      <dgm:t>
        <a:bodyPr/>
        <a:lstStyle/>
        <a:p>
          <a:endParaRPr lang="en-US"/>
        </a:p>
      </dgm:t>
    </dgm:pt>
    <dgm:pt modelId="{A0A300E5-63D1-443D-A1AE-EF234F8301A1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800" dirty="0" err="1"/>
            <a:t>হিসাবের</a:t>
          </a:r>
          <a:r>
            <a:rPr lang="en-US" sz="2800" dirty="0"/>
            <a:t> </a:t>
          </a:r>
          <a:r>
            <a:rPr lang="en-US" sz="2800" dirty="0" err="1"/>
            <a:t>শ্রেণি</a:t>
          </a:r>
          <a:r>
            <a:rPr lang="en-US" sz="2800" dirty="0"/>
            <a:t> </a:t>
          </a:r>
          <a:r>
            <a:rPr lang="en-US" sz="2800" dirty="0" err="1"/>
            <a:t>বিভাগ</a:t>
          </a:r>
          <a:r>
            <a:rPr lang="en-US" sz="2800" dirty="0"/>
            <a:t> </a:t>
          </a:r>
          <a:r>
            <a:rPr lang="en-US" sz="2800" dirty="0" err="1"/>
            <a:t>করতে</a:t>
          </a:r>
          <a:r>
            <a:rPr lang="en-US" sz="2800" dirty="0"/>
            <a:t> </a:t>
          </a:r>
          <a:r>
            <a:rPr lang="en-US" sz="2800" dirty="0" err="1"/>
            <a:t>পারবে</a:t>
          </a:r>
          <a:r>
            <a:rPr lang="en-US" sz="2800" dirty="0"/>
            <a:t>।</a:t>
          </a:r>
        </a:p>
      </dgm:t>
    </dgm:pt>
    <dgm:pt modelId="{4C3B7BE6-9B93-493C-9C52-3EEB2A4E47D8}" type="parTrans" cxnId="{0D1E0640-B226-4662-B751-EBF163944FB6}">
      <dgm:prSet/>
      <dgm:spPr/>
      <dgm:t>
        <a:bodyPr/>
        <a:lstStyle/>
        <a:p>
          <a:endParaRPr lang="en-US"/>
        </a:p>
      </dgm:t>
    </dgm:pt>
    <dgm:pt modelId="{51E91EB2-10AD-4D5F-9FE6-961839AC7746}" type="sibTrans" cxnId="{0D1E0640-B226-4662-B751-EBF163944FB6}">
      <dgm:prSet/>
      <dgm:spPr/>
      <dgm:t>
        <a:bodyPr/>
        <a:lstStyle/>
        <a:p>
          <a:endParaRPr lang="en-US"/>
        </a:p>
      </dgm:t>
    </dgm:pt>
    <dgm:pt modelId="{C3FE9A33-5C64-43DB-AB2A-7EE967D4B7CD}" type="pres">
      <dgm:prSet presAssocID="{E3FAD511-67AA-4D52-9F88-3083BE441542}" presName="linearFlow" presStyleCnt="0">
        <dgm:presLayoutVars>
          <dgm:dir/>
          <dgm:animLvl val="lvl"/>
          <dgm:resizeHandles val="exact"/>
        </dgm:presLayoutVars>
      </dgm:prSet>
      <dgm:spPr/>
    </dgm:pt>
    <dgm:pt modelId="{CF4EA586-FB64-4377-BB8A-444A93192457}" type="pres">
      <dgm:prSet presAssocID="{47EEE904-4EC6-457C-8E81-ED51EFCB9BC7}" presName="composite" presStyleCnt="0"/>
      <dgm:spPr/>
    </dgm:pt>
    <dgm:pt modelId="{78D86637-84AA-44A6-AA4F-FF3512BEB722}" type="pres">
      <dgm:prSet presAssocID="{47EEE904-4EC6-457C-8E81-ED51EFCB9BC7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BFACFA77-0EE6-4549-BE64-E335C40DC137}" type="pres">
      <dgm:prSet presAssocID="{47EEE904-4EC6-457C-8E81-ED51EFCB9BC7}" presName="descendantText" presStyleLbl="alignAcc1" presStyleIdx="0" presStyleCnt="3">
        <dgm:presLayoutVars>
          <dgm:bulletEnabled val="1"/>
        </dgm:presLayoutVars>
      </dgm:prSet>
      <dgm:spPr/>
    </dgm:pt>
    <dgm:pt modelId="{AFAC38D4-445A-4DD1-87D2-A36984964E78}" type="pres">
      <dgm:prSet presAssocID="{4D3FF3B9-6B67-4E79-812F-B8B05309C5A4}" presName="sp" presStyleCnt="0"/>
      <dgm:spPr/>
    </dgm:pt>
    <dgm:pt modelId="{BDCB5817-D978-45CB-B441-7302CE42029D}" type="pres">
      <dgm:prSet presAssocID="{102837EC-A8D7-4809-9F45-D154BB619345}" presName="composite" presStyleCnt="0"/>
      <dgm:spPr/>
    </dgm:pt>
    <dgm:pt modelId="{5A96612E-ED8B-41E7-B292-FA03A5717FCA}" type="pres">
      <dgm:prSet presAssocID="{102837EC-A8D7-4809-9F45-D154BB619345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886D7EA1-3C71-4BF4-A313-1D26BF5684FB}" type="pres">
      <dgm:prSet presAssocID="{102837EC-A8D7-4809-9F45-D154BB619345}" presName="descendantText" presStyleLbl="alignAcc1" presStyleIdx="1" presStyleCnt="3">
        <dgm:presLayoutVars>
          <dgm:bulletEnabled val="1"/>
        </dgm:presLayoutVars>
      </dgm:prSet>
      <dgm:spPr/>
    </dgm:pt>
    <dgm:pt modelId="{7BCF61D8-7EAD-48DA-99EC-562337E32297}" type="pres">
      <dgm:prSet presAssocID="{6D5E1BB5-8156-4A8B-AEAF-3ED8D8304234}" presName="sp" presStyleCnt="0"/>
      <dgm:spPr/>
    </dgm:pt>
    <dgm:pt modelId="{E777A644-7D18-4BB3-BDE2-222A2B9F0F1B}" type="pres">
      <dgm:prSet presAssocID="{B94A0400-42FC-4D78-9A52-9DF706C93BB1}" presName="composite" presStyleCnt="0"/>
      <dgm:spPr/>
    </dgm:pt>
    <dgm:pt modelId="{0CF019D2-B5A6-4B8E-9F56-99CF6EEC418A}" type="pres">
      <dgm:prSet presAssocID="{B94A0400-42FC-4D78-9A52-9DF706C93BB1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9D70917A-68A3-4461-9572-7AEDD59980E6}" type="pres">
      <dgm:prSet presAssocID="{B94A0400-42FC-4D78-9A52-9DF706C93BB1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EDF38B20-86BA-48F1-A59B-D780019AD2A9}" type="presOf" srcId="{B94A0400-42FC-4D78-9A52-9DF706C93BB1}" destId="{0CF019D2-B5A6-4B8E-9F56-99CF6EEC418A}" srcOrd="0" destOrd="0" presId="urn:microsoft.com/office/officeart/2005/8/layout/chevron2"/>
    <dgm:cxn modelId="{3ED47C21-980A-4C8B-B5E6-50CCE0A5BAFA}" srcId="{47EEE904-4EC6-457C-8E81-ED51EFCB9BC7}" destId="{6DFF376C-DE85-4C0F-B4F9-D6BE9AA26418}" srcOrd="0" destOrd="0" parTransId="{B96A1399-23BB-4E87-9CE6-0043567C0C54}" sibTransId="{B4A7ABB3-CCD8-4206-8E46-18B4CE0A4260}"/>
    <dgm:cxn modelId="{0D1E0640-B226-4662-B751-EBF163944FB6}" srcId="{B94A0400-42FC-4D78-9A52-9DF706C93BB1}" destId="{A0A300E5-63D1-443D-A1AE-EF234F8301A1}" srcOrd="0" destOrd="0" parTransId="{4C3B7BE6-9B93-493C-9C52-3EEB2A4E47D8}" sibTransId="{51E91EB2-10AD-4D5F-9FE6-961839AC7746}"/>
    <dgm:cxn modelId="{C9D74040-36C3-4C9F-A0B6-24CD33AFEF8D}" type="presOf" srcId="{E3FAD511-67AA-4D52-9F88-3083BE441542}" destId="{C3FE9A33-5C64-43DB-AB2A-7EE967D4B7CD}" srcOrd="0" destOrd="0" presId="urn:microsoft.com/office/officeart/2005/8/layout/chevron2"/>
    <dgm:cxn modelId="{5FFA6170-F8BD-4D02-9F8C-EC9A5CDE079F}" type="presOf" srcId="{CF48B472-D31D-45D9-969C-593047CCC91D}" destId="{886D7EA1-3C71-4BF4-A313-1D26BF5684FB}" srcOrd="0" destOrd="0" presId="urn:microsoft.com/office/officeart/2005/8/layout/chevron2"/>
    <dgm:cxn modelId="{AFF37974-CB1F-4159-BF94-B2A561241C69}" type="presOf" srcId="{102837EC-A8D7-4809-9F45-D154BB619345}" destId="{5A96612E-ED8B-41E7-B292-FA03A5717FCA}" srcOrd="0" destOrd="0" presId="urn:microsoft.com/office/officeart/2005/8/layout/chevron2"/>
    <dgm:cxn modelId="{43D49E79-25F3-43BF-8963-9C968FB1158B}" srcId="{E3FAD511-67AA-4D52-9F88-3083BE441542}" destId="{B94A0400-42FC-4D78-9A52-9DF706C93BB1}" srcOrd="2" destOrd="0" parTransId="{EFF0E506-C799-41C5-B7F8-A18AB947A2ED}" sibTransId="{BF0E4F8A-9903-4525-8343-ECED80CA7648}"/>
    <dgm:cxn modelId="{C201EE7B-BD45-4CA3-844C-0E08E65A7723}" type="presOf" srcId="{6DFF376C-DE85-4C0F-B4F9-D6BE9AA26418}" destId="{BFACFA77-0EE6-4549-BE64-E335C40DC137}" srcOrd="0" destOrd="0" presId="urn:microsoft.com/office/officeart/2005/8/layout/chevron2"/>
    <dgm:cxn modelId="{B8B2AE93-74D0-4A87-AEF6-54A7B3471509}" srcId="{E3FAD511-67AA-4D52-9F88-3083BE441542}" destId="{102837EC-A8D7-4809-9F45-D154BB619345}" srcOrd="1" destOrd="0" parTransId="{5EB39A8A-D94A-404B-A480-D3226BA6C6E8}" sibTransId="{6D5E1BB5-8156-4A8B-AEAF-3ED8D8304234}"/>
    <dgm:cxn modelId="{31D9E1AE-1D72-432F-940F-5866A44F6A3B}" srcId="{102837EC-A8D7-4809-9F45-D154BB619345}" destId="{CF48B472-D31D-45D9-969C-593047CCC91D}" srcOrd="0" destOrd="0" parTransId="{F53BF739-ABEF-4AC3-90F0-EB5631F67CBC}" sibTransId="{1F98935F-8BEB-4789-B90B-5F29EC0E6CAD}"/>
    <dgm:cxn modelId="{AEBC92B3-944F-4299-9DAF-E63D7528D088}" srcId="{E3FAD511-67AA-4D52-9F88-3083BE441542}" destId="{47EEE904-4EC6-457C-8E81-ED51EFCB9BC7}" srcOrd="0" destOrd="0" parTransId="{052D5E64-4C05-42DF-93E9-81FBEB03B1CF}" sibTransId="{4D3FF3B9-6B67-4E79-812F-B8B05309C5A4}"/>
    <dgm:cxn modelId="{A8958CDC-DE0C-44A9-936D-8FE8B725268D}" type="presOf" srcId="{A0A300E5-63D1-443D-A1AE-EF234F8301A1}" destId="{9D70917A-68A3-4461-9572-7AEDD59980E6}" srcOrd="0" destOrd="0" presId="urn:microsoft.com/office/officeart/2005/8/layout/chevron2"/>
    <dgm:cxn modelId="{29A3C4F1-6924-45A7-A8C4-8366333129EC}" type="presOf" srcId="{47EEE904-4EC6-457C-8E81-ED51EFCB9BC7}" destId="{78D86637-84AA-44A6-AA4F-FF3512BEB722}" srcOrd="0" destOrd="0" presId="urn:microsoft.com/office/officeart/2005/8/layout/chevron2"/>
    <dgm:cxn modelId="{22BFB50C-9EB4-44E6-86AF-453753CFDA50}" type="presParOf" srcId="{C3FE9A33-5C64-43DB-AB2A-7EE967D4B7CD}" destId="{CF4EA586-FB64-4377-BB8A-444A93192457}" srcOrd="0" destOrd="0" presId="urn:microsoft.com/office/officeart/2005/8/layout/chevron2"/>
    <dgm:cxn modelId="{8B1B15D2-2F33-4DF2-A378-C463C8D86D67}" type="presParOf" srcId="{CF4EA586-FB64-4377-BB8A-444A93192457}" destId="{78D86637-84AA-44A6-AA4F-FF3512BEB722}" srcOrd="0" destOrd="0" presId="urn:microsoft.com/office/officeart/2005/8/layout/chevron2"/>
    <dgm:cxn modelId="{07BC071A-E3BB-4847-BF8B-9DDE6A7208E8}" type="presParOf" srcId="{CF4EA586-FB64-4377-BB8A-444A93192457}" destId="{BFACFA77-0EE6-4549-BE64-E335C40DC137}" srcOrd="1" destOrd="0" presId="urn:microsoft.com/office/officeart/2005/8/layout/chevron2"/>
    <dgm:cxn modelId="{540D14D9-79F7-44D7-A430-796281354419}" type="presParOf" srcId="{C3FE9A33-5C64-43DB-AB2A-7EE967D4B7CD}" destId="{AFAC38D4-445A-4DD1-87D2-A36984964E78}" srcOrd="1" destOrd="0" presId="urn:microsoft.com/office/officeart/2005/8/layout/chevron2"/>
    <dgm:cxn modelId="{0BFE5319-530F-4985-BC11-C13F7AA8F113}" type="presParOf" srcId="{C3FE9A33-5C64-43DB-AB2A-7EE967D4B7CD}" destId="{BDCB5817-D978-45CB-B441-7302CE42029D}" srcOrd="2" destOrd="0" presId="urn:microsoft.com/office/officeart/2005/8/layout/chevron2"/>
    <dgm:cxn modelId="{F174F8C4-87BA-408F-A64F-D25D59B8F4B9}" type="presParOf" srcId="{BDCB5817-D978-45CB-B441-7302CE42029D}" destId="{5A96612E-ED8B-41E7-B292-FA03A5717FCA}" srcOrd="0" destOrd="0" presId="urn:microsoft.com/office/officeart/2005/8/layout/chevron2"/>
    <dgm:cxn modelId="{9BADC956-1A21-4696-A12E-0FBE1240B386}" type="presParOf" srcId="{BDCB5817-D978-45CB-B441-7302CE42029D}" destId="{886D7EA1-3C71-4BF4-A313-1D26BF5684FB}" srcOrd="1" destOrd="0" presId="urn:microsoft.com/office/officeart/2005/8/layout/chevron2"/>
    <dgm:cxn modelId="{1FD69801-25C8-4D3D-9CCC-3C6FEF63699F}" type="presParOf" srcId="{C3FE9A33-5C64-43DB-AB2A-7EE967D4B7CD}" destId="{7BCF61D8-7EAD-48DA-99EC-562337E32297}" srcOrd="3" destOrd="0" presId="urn:microsoft.com/office/officeart/2005/8/layout/chevron2"/>
    <dgm:cxn modelId="{D9D245EF-0C22-4A40-B29E-5BFD981C1DDE}" type="presParOf" srcId="{C3FE9A33-5C64-43DB-AB2A-7EE967D4B7CD}" destId="{E777A644-7D18-4BB3-BDE2-222A2B9F0F1B}" srcOrd="4" destOrd="0" presId="urn:microsoft.com/office/officeart/2005/8/layout/chevron2"/>
    <dgm:cxn modelId="{EBC5D0B1-407B-46F5-8F69-1B2AFF9E15F9}" type="presParOf" srcId="{E777A644-7D18-4BB3-BDE2-222A2B9F0F1B}" destId="{0CF019D2-B5A6-4B8E-9F56-99CF6EEC418A}" srcOrd="0" destOrd="0" presId="urn:microsoft.com/office/officeart/2005/8/layout/chevron2"/>
    <dgm:cxn modelId="{9BC785F3-4F54-4917-8962-61116E498D5B}" type="presParOf" srcId="{E777A644-7D18-4BB3-BDE2-222A2B9F0F1B}" destId="{9D70917A-68A3-4461-9572-7AEDD59980E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D86637-84AA-44A6-AA4F-FF3512BEB722}">
      <dsp:nvSpPr>
        <dsp:cNvPr id="0" name=""/>
        <dsp:cNvSpPr/>
      </dsp:nvSpPr>
      <dsp:spPr>
        <a:xfrm rot="5400000">
          <a:off x="-212437" y="214961"/>
          <a:ext cx="1416253" cy="99137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১</a:t>
          </a:r>
        </a:p>
      </dsp:txBody>
      <dsp:txXfrm rot="-5400000">
        <a:off x="2" y="498212"/>
        <a:ext cx="991377" cy="424876"/>
      </dsp:txXfrm>
    </dsp:sp>
    <dsp:sp modelId="{BFACFA77-0EE6-4549-BE64-E335C40DC137}">
      <dsp:nvSpPr>
        <dsp:cNvPr id="0" name=""/>
        <dsp:cNvSpPr/>
      </dsp:nvSpPr>
      <dsp:spPr>
        <a:xfrm rot="5400000">
          <a:off x="3464406" y="-2470505"/>
          <a:ext cx="920564" cy="5866622"/>
        </a:xfrm>
        <a:prstGeom prst="round2Same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 err="1"/>
            <a:t>হিসাবের</a:t>
          </a:r>
          <a:r>
            <a:rPr lang="en-US" sz="2800" kern="1200" dirty="0"/>
            <a:t> </a:t>
          </a:r>
          <a:r>
            <a:rPr lang="en-US" sz="2800" kern="1200" dirty="0" err="1"/>
            <a:t>ধারণা</a:t>
          </a:r>
          <a:r>
            <a:rPr lang="en-US" sz="2800" kern="1200" dirty="0"/>
            <a:t> </a:t>
          </a:r>
          <a:r>
            <a:rPr lang="en-US" sz="2800" kern="1200" dirty="0" err="1"/>
            <a:t>ব্যাখ্যা</a:t>
          </a:r>
          <a:r>
            <a:rPr lang="en-US" sz="2800" kern="1200" dirty="0"/>
            <a:t> </a:t>
          </a:r>
          <a:r>
            <a:rPr lang="en-US" sz="2800" kern="1200" dirty="0" err="1"/>
            <a:t>করতে</a:t>
          </a:r>
          <a:r>
            <a:rPr lang="en-US" sz="2800" kern="1200" dirty="0"/>
            <a:t> </a:t>
          </a:r>
          <a:r>
            <a:rPr lang="en-US" sz="2800" kern="1200" dirty="0" err="1"/>
            <a:t>পারবে</a:t>
          </a:r>
          <a:r>
            <a:rPr lang="en-US" sz="2800" kern="1200" dirty="0"/>
            <a:t>।</a:t>
          </a:r>
        </a:p>
      </dsp:txBody>
      <dsp:txXfrm rot="-5400000">
        <a:off x="991377" y="47462"/>
        <a:ext cx="5821684" cy="830688"/>
      </dsp:txXfrm>
    </dsp:sp>
    <dsp:sp modelId="{5A96612E-ED8B-41E7-B292-FA03A5717FCA}">
      <dsp:nvSpPr>
        <dsp:cNvPr id="0" name=""/>
        <dsp:cNvSpPr/>
      </dsp:nvSpPr>
      <dsp:spPr>
        <a:xfrm rot="5400000">
          <a:off x="-212437" y="1434711"/>
          <a:ext cx="1416253" cy="99137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২</a:t>
          </a:r>
        </a:p>
      </dsp:txBody>
      <dsp:txXfrm rot="-5400000">
        <a:off x="2" y="1717962"/>
        <a:ext cx="991377" cy="424876"/>
      </dsp:txXfrm>
    </dsp:sp>
    <dsp:sp modelId="{886D7EA1-3C71-4BF4-A313-1D26BF5684FB}">
      <dsp:nvSpPr>
        <dsp:cNvPr id="0" name=""/>
        <dsp:cNvSpPr/>
      </dsp:nvSpPr>
      <dsp:spPr>
        <a:xfrm rot="5400000">
          <a:off x="3464406" y="-1250755"/>
          <a:ext cx="920564" cy="5866622"/>
        </a:xfrm>
        <a:prstGeom prst="round2Same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 </a:t>
          </a:r>
          <a:r>
            <a:rPr lang="en-US" sz="2800" kern="1200" dirty="0" err="1"/>
            <a:t>হিসাবের</a:t>
          </a:r>
          <a:r>
            <a:rPr lang="en-US" sz="2800" kern="1200" dirty="0"/>
            <a:t> </a:t>
          </a:r>
          <a:r>
            <a:rPr lang="en-US" sz="2800" kern="1200" dirty="0" err="1"/>
            <a:t>ছক</a:t>
          </a:r>
          <a:r>
            <a:rPr lang="en-US" sz="2800" kern="1200" dirty="0"/>
            <a:t> </a:t>
          </a:r>
          <a:r>
            <a:rPr lang="en-US" sz="2800" kern="1200" dirty="0" err="1"/>
            <a:t>অংকন</a:t>
          </a:r>
          <a:r>
            <a:rPr lang="en-US" sz="2800" kern="1200" dirty="0"/>
            <a:t> </a:t>
          </a:r>
          <a:r>
            <a:rPr lang="en-US" sz="2800" kern="1200" dirty="0" err="1"/>
            <a:t>করতে</a:t>
          </a:r>
          <a:r>
            <a:rPr lang="en-US" sz="2800" kern="1200" dirty="0"/>
            <a:t> </a:t>
          </a:r>
          <a:r>
            <a:rPr lang="en-US" sz="2800" kern="1200" dirty="0" err="1"/>
            <a:t>পারবে</a:t>
          </a:r>
          <a:r>
            <a:rPr lang="en-US" sz="2800" kern="1200" dirty="0"/>
            <a:t>।</a:t>
          </a:r>
        </a:p>
      </dsp:txBody>
      <dsp:txXfrm rot="-5400000">
        <a:off x="991377" y="1267212"/>
        <a:ext cx="5821684" cy="830688"/>
      </dsp:txXfrm>
    </dsp:sp>
    <dsp:sp modelId="{0CF019D2-B5A6-4B8E-9F56-99CF6EEC418A}">
      <dsp:nvSpPr>
        <dsp:cNvPr id="0" name=""/>
        <dsp:cNvSpPr/>
      </dsp:nvSpPr>
      <dsp:spPr>
        <a:xfrm rot="5400000">
          <a:off x="-212437" y="2654461"/>
          <a:ext cx="1416253" cy="99137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৩</a:t>
          </a:r>
        </a:p>
      </dsp:txBody>
      <dsp:txXfrm rot="-5400000">
        <a:off x="2" y="2937712"/>
        <a:ext cx="991377" cy="424876"/>
      </dsp:txXfrm>
    </dsp:sp>
    <dsp:sp modelId="{9D70917A-68A3-4461-9572-7AEDD59980E6}">
      <dsp:nvSpPr>
        <dsp:cNvPr id="0" name=""/>
        <dsp:cNvSpPr/>
      </dsp:nvSpPr>
      <dsp:spPr>
        <a:xfrm rot="5400000">
          <a:off x="3464406" y="-31005"/>
          <a:ext cx="920564" cy="5866622"/>
        </a:xfrm>
        <a:prstGeom prst="round2Same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 err="1"/>
            <a:t>হিসাবের</a:t>
          </a:r>
          <a:r>
            <a:rPr lang="en-US" sz="2800" kern="1200" dirty="0"/>
            <a:t> </a:t>
          </a:r>
          <a:r>
            <a:rPr lang="en-US" sz="2800" kern="1200" dirty="0" err="1"/>
            <a:t>শ্রেণি</a:t>
          </a:r>
          <a:r>
            <a:rPr lang="en-US" sz="2800" kern="1200" dirty="0"/>
            <a:t> </a:t>
          </a:r>
          <a:r>
            <a:rPr lang="en-US" sz="2800" kern="1200" dirty="0" err="1"/>
            <a:t>বিভাগ</a:t>
          </a:r>
          <a:r>
            <a:rPr lang="en-US" sz="2800" kern="1200" dirty="0"/>
            <a:t> </a:t>
          </a:r>
          <a:r>
            <a:rPr lang="en-US" sz="2800" kern="1200" dirty="0" err="1"/>
            <a:t>করতে</a:t>
          </a:r>
          <a:r>
            <a:rPr lang="en-US" sz="2800" kern="1200" dirty="0"/>
            <a:t> </a:t>
          </a:r>
          <a:r>
            <a:rPr lang="en-US" sz="2800" kern="1200" dirty="0" err="1"/>
            <a:t>পারবে</a:t>
          </a:r>
          <a:r>
            <a:rPr lang="en-US" sz="2800" kern="1200" dirty="0"/>
            <a:t>।</a:t>
          </a:r>
        </a:p>
      </dsp:txBody>
      <dsp:txXfrm rot="-5400000">
        <a:off x="991377" y="2486962"/>
        <a:ext cx="5821684" cy="8306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51221C-9FC9-41EB-BD4C-190BB7D82816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B68933-D84E-4DE3-917B-AE57E568B63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39FE9-7C3B-4C57-ADDE-592AD8445EE7}" type="datetime1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Mizan Sir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82F74-4399-4008-8309-87089C4A4FAD}" type="datetime1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Mizan Sir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51FB8-CCCD-42D8-A3A7-06590E4ED391}" type="datetime1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Mizan Sir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C1DA6-1C96-4D8D-8EDE-705DEA7618E5}" type="datetime1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Mizan Sir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2168-85BF-4956-9CEF-CD60FA079204}" type="datetime1">
              <a:rPr lang="en-US" smtClean="0"/>
              <a:pPr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Mizan Sir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57D7C-9C0A-415B-BFF5-CC3BC02FD1FC}" type="datetime1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Mizan Sir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0846C-603E-4AC2-9E59-C1404BB33F9E}" type="datetime1">
              <a:rPr lang="en-US" smtClean="0"/>
              <a:pPr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Mizan Sir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0E642-A9B5-4858-B39B-AA42BBE8F23A}" type="datetime1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Mizan Sir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178C1-4F10-47CD-A59D-1EB480ABDC55}" type="datetime1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Mizan Sir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4A2EB-F091-4BDB-991E-626CF9960C59}" type="datetime1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Mizan Sir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E569E-EE3D-42AE-B8E0-B9D5B2398665}" type="datetime1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Mizan Sir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B9E045-9CF8-4E1F-B436-B82907E16022}" type="datetime1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Mizan Sir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" y="533400"/>
            <a:ext cx="8534400" cy="540147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15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আজকের</a:t>
            </a:r>
            <a:r>
              <a:rPr lang="en-US" sz="115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115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ক্লাসে</a:t>
            </a:r>
            <a:r>
              <a:rPr lang="en-US" sz="115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115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সবাইকে</a:t>
            </a:r>
            <a:r>
              <a:rPr lang="en-US" sz="115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115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স্বাগতম</a:t>
            </a:r>
            <a:endParaRPr lang="en-US" sz="115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491006"/>
      </p:ext>
    </p:extLst>
  </p:cSld>
  <p:clrMapOvr>
    <a:masterClrMapping/>
  </p:clrMapOvr>
  <p:transition spd="slow"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1143000"/>
          </a:xfrm>
        </p:spPr>
        <p:txBody>
          <a:bodyPr/>
          <a:lstStyle/>
          <a:p>
            <a:r>
              <a:rPr lang="en-US" dirty="0" err="1">
                <a:latin typeface="SutonnyMJ" pitchFamily="2" charset="0"/>
              </a:rPr>
              <a:t>wkÿK</a:t>
            </a:r>
            <a:r>
              <a:rPr lang="en-US" dirty="0">
                <a:latin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</a:rPr>
              <a:t>cwiwPwZ</a:t>
            </a:r>
            <a:endParaRPr lang="en-US" dirty="0">
              <a:latin typeface="SutonnyMJ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" y="2438400"/>
            <a:ext cx="8458200" cy="304698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>
                <a:latin typeface="SutonnyMJ" pitchFamily="2" charset="0"/>
                <a:cs typeface="NikoshBAN" pitchFamily="2" charset="0"/>
              </a:rPr>
              <a:t>Ag„Zjvj</a:t>
            </a:r>
            <a:r>
              <a:rPr lang="en-US" sz="3200" dirty="0">
                <a:latin typeface="SutonnyMJ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SutonnyMJ" pitchFamily="2" charset="0"/>
                <a:cs typeface="NikoshBAN" pitchFamily="2" charset="0"/>
              </a:rPr>
              <a:t>wek¦vm</a:t>
            </a:r>
            <a:r>
              <a:rPr lang="en-US" sz="3200" dirty="0">
                <a:latin typeface="SutonnyMJ" pitchFamily="2" charset="0"/>
                <a:cs typeface="NikoshBAN" pitchFamily="2" charset="0"/>
              </a:rPr>
              <a:t> (</a:t>
            </a:r>
            <a:r>
              <a:rPr lang="en-US" sz="3200" dirty="0" err="1">
                <a:latin typeface="SutonnyMJ" pitchFamily="2" charset="0"/>
                <a:cs typeface="NikoshBAN" pitchFamily="2" charset="0"/>
              </a:rPr>
              <a:t>gvóvi</a:t>
            </a:r>
            <a:r>
              <a:rPr lang="en-US" sz="3200" dirty="0">
                <a:latin typeface="SutonnyMJ" pitchFamily="2" charset="0"/>
                <a:cs typeface="NikoshBAN" pitchFamily="2" charset="0"/>
              </a:rPr>
              <a:t> †</a:t>
            </a:r>
            <a:r>
              <a:rPr lang="en-US" sz="3200" dirty="0" err="1">
                <a:latin typeface="SutonnyMJ" pitchFamily="2" charset="0"/>
                <a:cs typeface="NikoshBAN" pitchFamily="2" charset="0"/>
              </a:rPr>
              <a:t>UªBbvi</a:t>
            </a:r>
            <a:r>
              <a:rPr lang="en-US" sz="3200" dirty="0">
                <a:latin typeface="SutonnyMJ" pitchFamily="2" charset="0"/>
                <a:cs typeface="NikoshBAN" pitchFamily="2" charset="0"/>
              </a:rPr>
              <a:t>)</a:t>
            </a:r>
            <a:endParaRPr lang="bn-BD" sz="3200" dirty="0">
              <a:latin typeface="SutonnyMJ" pitchFamily="2" charset="0"/>
              <a:cs typeface="NikoshBAN" pitchFamily="2" charset="0"/>
            </a:endParaRP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দগরপুর আব্দুল গনি উচ্চ বিদ্যালয়</a:t>
            </a: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মতলব দক্ষিন, চাদপুর</a:t>
            </a: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মোবাইল নং-০১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712949763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304800"/>
            <a:ext cx="21336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18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81000" y="1905000"/>
            <a:ext cx="8534400" cy="39703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হিসাব</a:t>
            </a:r>
            <a:r>
              <a:rPr lang="en-US" sz="6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বিজ্ঞান</a:t>
            </a:r>
            <a:endParaRPr lang="en-US" sz="6000" dirty="0">
              <a:solidFill>
                <a:srgbClr val="0070C0"/>
              </a:solidFill>
              <a:latin typeface="SutonnyMJ" pitchFamily="2" charset="0"/>
              <a:cs typeface="SutonnyMJ" pitchFamily="2" charset="0"/>
            </a:endParaRPr>
          </a:p>
          <a:p>
            <a:r>
              <a:rPr lang="en-US" sz="4800" dirty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শ্রেণি</a:t>
            </a:r>
            <a:r>
              <a:rPr lang="en-US" sz="48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	: ৯ম</a:t>
            </a:r>
          </a:p>
          <a:p>
            <a:r>
              <a:rPr lang="en-US" sz="48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অধ্যায়</a:t>
            </a:r>
            <a:r>
              <a:rPr lang="en-US" sz="48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	</a:t>
            </a:r>
            <a:r>
              <a:rPr lang="en-US" sz="4800" dirty="0">
                <a:solidFill>
                  <a:schemeClr val="tx1"/>
                </a:solidFill>
              </a:rPr>
              <a:t>: </a:t>
            </a:r>
            <a:r>
              <a:rPr lang="en-US" sz="48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৫ (</a:t>
            </a:r>
            <a:r>
              <a:rPr lang="en-US" sz="48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হিসাব</a:t>
            </a:r>
            <a:r>
              <a:rPr lang="en-US" sz="48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)</a:t>
            </a:r>
          </a:p>
          <a:p>
            <a:r>
              <a:rPr lang="en-US" sz="48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সময়</a:t>
            </a:r>
            <a:r>
              <a:rPr lang="en-US" sz="48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	</a:t>
            </a:r>
            <a:r>
              <a:rPr lang="en-US" sz="4800" dirty="0">
                <a:solidFill>
                  <a:schemeClr val="tx1"/>
                </a:solidFill>
              </a:rPr>
              <a:t>: </a:t>
            </a:r>
            <a:r>
              <a:rPr lang="en-US" sz="48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৫০ </a:t>
            </a:r>
            <a:r>
              <a:rPr lang="en-US" sz="48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মিনিট</a:t>
            </a:r>
            <a:endParaRPr lang="en-US" sz="48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  <a:p>
            <a:endParaRPr lang="en-US" sz="48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 descr="Class-9-10-Acount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2819400"/>
            <a:ext cx="2667000" cy="2667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1000" y="381000"/>
            <a:ext cx="8458200" cy="110799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পাঠ</a:t>
            </a:r>
            <a:r>
              <a:rPr lang="en-US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পরিচিতি</a:t>
            </a:r>
            <a:endParaRPr lang="en-US" sz="105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ransition spd="slow">
    <p:cover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800" y="533400"/>
            <a:ext cx="69342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নিচের</a:t>
            </a:r>
            <a:r>
              <a:rPr lang="en-US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32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ছবিগুলো</a:t>
            </a:r>
            <a:r>
              <a:rPr lang="en-US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32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লক্ষ্য</a:t>
            </a:r>
            <a:r>
              <a:rPr lang="en-US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32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করো</a:t>
            </a:r>
            <a:r>
              <a:rPr lang="en-US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।</a:t>
            </a:r>
          </a:p>
        </p:txBody>
      </p:sp>
      <p:pic>
        <p:nvPicPr>
          <p:cNvPr id="6" name="Picture 5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600200"/>
            <a:ext cx="7467600" cy="20017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962399"/>
            <a:ext cx="7467600" cy="20574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800" y="533400"/>
            <a:ext cx="6934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পাঠ</a:t>
            </a:r>
            <a:r>
              <a:rPr lang="en-US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54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শিরোনাম</a:t>
            </a:r>
            <a:endParaRPr lang="en-US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0" y="2362200"/>
            <a:ext cx="6553200" cy="18620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115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হিসাব</a:t>
            </a:r>
            <a:endParaRPr lang="en-US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800" y="533400"/>
            <a:ext cx="69342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শিখনফল</a:t>
            </a:r>
            <a:endParaRPr lang="en-US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0" y="1524000"/>
            <a:ext cx="69342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28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এই</a:t>
            </a:r>
            <a:r>
              <a:rPr lang="en-US" sz="28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28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পাঠ</a:t>
            </a:r>
            <a:r>
              <a:rPr lang="en-US" sz="28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28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শেষে</a:t>
            </a:r>
            <a:r>
              <a:rPr lang="en-US" sz="28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28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শিক্ষার্থীরা</a:t>
            </a:r>
            <a:r>
              <a:rPr lang="en-US" sz="28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-</a:t>
            </a:r>
          </a:p>
        </p:txBody>
      </p:sp>
      <p:graphicFrame>
        <p:nvGraphicFramePr>
          <p:cNvPr id="7" name="Diagram 6"/>
          <p:cNvGraphicFramePr/>
          <p:nvPr/>
        </p:nvGraphicFramePr>
        <p:xfrm>
          <a:off x="1066800" y="2362200"/>
          <a:ext cx="6858000" cy="386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pull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" y="533400"/>
            <a:ext cx="8305800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/>
              <a:t>হিসাবের</a:t>
            </a:r>
            <a:r>
              <a:rPr lang="en-US" sz="2800" dirty="0"/>
              <a:t> </a:t>
            </a:r>
            <a:r>
              <a:rPr lang="en-US" sz="3600" dirty="0" err="1"/>
              <a:t>ধারণা</a:t>
            </a:r>
            <a:r>
              <a:rPr lang="en-US" sz="3600" dirty="0"/>
              <a:t>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1000" y="1524000"/>
            <a:ext cx="8382000" cy="452431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 err="1"/>
              <a:t>হিসাববিজ্ঞানের</a:t>
            </a:r>
            <a:r>
              <a:rPr lang="en-US" sz="3200" dirty="0"/>
              <a:t> </a:t>
            </a:r>
            <a:r>
              <a:rPr lang="en-US" sz="3200" dirty="0" err="1"/>
              <a:t>অন্যতম</a:t>
            </a:r>
            <a:r>
              <a:rPr lang="en-US" sz="3200" dirty="0"/>
              <a:t> </a:t>
            </a:r>
            <a:r>
              <a:rPr lang="en-US" sz="3200" dirty="0" err="1"/>
              <a:t>প্রধান</a:t>
            </a:r>
            <a:r>
              <a:rPr lang="en-US" sz="3200" dirty="0"/>
              <a:t> </a:t>
            </a:r>
            <a:r>
              <a:rPr lang="en-US" sz="3200" dirty="0" err="1"/>
              <a:t>উদ্দেশ্য</a:t>
            </a:r>
            <a:r>
              <a:rPr lang="en-US" sz="3200" dirty="0"/>
              <a:t> </a:t>
            </a:r>
            <a:r>
              <a:rPr lang="en-US" sz="3200" dirty="0" err="1"/>
              <a:t>আর্থিক</a:t>
            </a:r>
            <a:r>
              <a:rPr lang="en-US" sz="3200" dirty="0"/>
              <a:t> </a:t>
            </a:r>
            <a:r>
              <a:rPr lang="en-US" sz="3200" dirty="0" err="1"/>
              <a:t>ফলাফল</a:t>
            </a:r>
            <a:r>
              <a:rPr lang="en-US" sz="3200" dirty="0"/>
              <a:t> ও </a:t>
            </a:r>
            <a:r>
              <a:rPr lang="en-US" sz="3200" dirty="0" err="1"/>
              <a:t>আর্থিক</a:t>
            </a:r>
            <a:r>
              <a:rPr lang="en-US" sz="3200" dirty="0"/>
              <a:t> </a:t>
            </a:r>
            <a:r>
              <a:rPr lang="en-US" sz="3200" dirty="0" err="1"/>
              <a:t>অবস্থা</a:t>
            </a:r>
            <a:r>
              <a:rPr lang="en-US" sz="3200" dirty="0"/>
              <a:t> </a:t>
            </a:r>
            <a:r>
              <a:rPr lang="en-US" sz="3200" dirty="0" err="1"/>
              <a:t>নিরুপণ</a:t>
            </a:r>
            <a:r>
              <a:rPr lang="en-US" sz="3200" dirty="0"/>
              <a:t> </a:t>
            </a:r>
            <a:r>
              <a:rPr lang="en-US" sz="3200" dirty="0" err="1"/>
              <a:t>করা</a:t>
            </a:r>
            <a:r>
              <a:rPr lang="en-US" sz="3200" dirty="0"/>
              <a:t>।  </a:t>
            </a:r>
            <a:r>
              <a:rPr lang="en-US" sz="3200" dirty="0" err="1"/>
              <a:t>এই</a:t>
            </a:r>
            <a:r>
              <a:rPr lang="en-US" sz="3200" dirty="0"/>
              <a:t> </a:t>
            </a:r>
            <a:r>
              <a:rPr lang="en-US" sz="3200" dirty="0" err="1"/>
              <a:t>উদ্দেশ্য</a:t>
            </a:r>
            <a:r>
              <a:rPr lang="en-US" sz="3200" dirty="0"/>
              <a:t> </a:t>
            </a:r>
            <a:r>
              <a:rPr lang="en-US" sz="3200" dirty="0" err="1"/>
              <a:t>অর্জনের</a:t>
            </a:r>
            <a:r>
              <a:rPr lang="en-US" sz="3200" dirty="0"/>
              <a:t> </a:t>
            </a:r>
            <a:r>
              <a:rPr lang="en-US" sz="3200" dirty="0" err="1"/>
              <a:t>জন্য</a:t>
            </a:r>
            <a:r>
              <a:rPr lang="en-US" sz="3200" dirty="0"/>
              <a:t> </a:t>
            </a:r>
            <a:r>
              <a:rPr lang="en-US" sz="3200" dirty="0" err="1"/>
              <a:t>লেনদেনসমূহ</a:t>
            </a:r>
            <a:r>
              <a:rPr lang="en-US" sz="3200" dirty="0"/>
              <a:t> </a:t>
            </a:r>
            <a:r>
              <a:rPr lang="en-US" sz="3200" dirty="0" err="1"/>
              <a:t>সুষ্ঠু</a:t>
            </a:r>
            <a:r>
              <a:rPr lang="en-US" sz="3200" dirty="0"/>
              <a:t> ও </a:t>
            </a:r>
            <a:r>
              <a:rPr lang="en-US" sz="3200" dirty="0" err="1"/>
              <a:t>সুশৃঙ্খলভাবে</a:t>
            </a:r>
            <a:r>
              <a:rPr lang="en-US" sz="3200" dirty="0"/>
              <a:t> </a:t>
            </a:r>
            <a:r>
              <a:rPr lang="en-US" sz="3200" dirty="0" err="1"/>
              <a:t>লিপিবদ্ধ</a:t>
            </a:r>
            <a:r>
              <a:rPr lang="en-US" sz="3200" dirty="0"/>
              <a:t> </a:t>
            </a:r>
            <a:r>
              <a:rPr lang="en-US" sz="3200" dirty="0" err="1"/>
              <a:t>করা</a:t>
            </a:r>
            <a:r>
              <a:rPr lang="en-US" sz="3200" dirty="0"/>
              <a:t> </a:t>
            </a:r>
            <a:r>
              <a:rPr lang="en-US" sz="3200" dirty="0" err="1"/>
              <a:t>জরুরি</a:t>
            </a:r>
            <a:r>
              <a:rPr lang="en-US" sz="3200" dirty="0"/>
              <a:t>। </a:t>
            </a:r>
            <a:r>
              <a:rPr lang="en-US" sz="3200" dirty="0" err="1"/>
              <a:t>লেনদেনের</a:t>
            </a:r>
            <a:r>
              <a:rPr lang="en-US" sz="3200" dirty="0"/>
              <a:t> </a:t>
            </a:r>
            <a:r>
              <a:rPr lang="en-US" sz="3200" dirty="0" err="1"/>
              <a:t>ফলে</a:t>
            </a:r>
            <a:r>
              <a:rPr lang="en-US" sz="3200" dirty="0"/>
              <a:t> </a:t>
            </a:r>
            <a:r>
              <a:rPr lang="en-US" sz="3200" dirty="0" err="1"/>
              <a:t>সম্পদ,দায়,আয়</a:t>
            </a:r>
            <a:r>
              <a:rPr lang="en-US" sz="3200" dirty="0"/>
              <a:t>, </a:t>
            </a:r>
            <a:r>
              <a:rPr lang="en-US" sz="3200" dirty="0" err="1"/>
              <a:t>ব্যয়</a:t>
            </a:r>
            <a:r>
              <a:rPr lang="en-US" sz="3200" dirty="0"/>
              <a:t> ও </a:t>
            </a:r>
            <a:r>
              <a:rPr lang="en-US" sz="3200" dirty="0" err="1"/>
              <a:t>মালিকানা</a:t>
            </a:r>
            <a:r>
              <a:rPr lang="en-US" sz="3200" dirty="0"/>
              <a:t> </a:t>
            </a:r>
            <a:r>
              <a:rPr lang="en-US" sz="3200" dirty="0" err="1"/>
              <a:t>স্বত্বের</a:t>
            </a:r>
            <a:r>
              <a:rPr lang="en-US" sz="3200" dirty="0"/>
              <a:t> </a:t>
            </a:r>
            <a:r>
              <a:rPr lang="en-US" sz="3200" dirty="0" err="1"/>
              <a:t>ক্রমাগত</a:t>
            </a:r>
            <a:r>
              <a:rPr lang="en-US" sz="3200" dirty="0"/>
              <a:t> </a:t>
            </a:r>
            <a:r>
              <a:rPr lang="en-US" sz="3200" dirty="0" err="1"/>
              <a:t>হ্রাস-বৃদ্ধি</a:t>
            </a:r>
            <a:r>
              <a:rPr lang="en-US" sz="3200" dirty="0"/>
              <a:t> </a:t>
            </a:r>
            <a:r>
              <a:rPr lang="en-US" sz="3200" dirty="0" err="1"/>
              <a:t>ঘটে</a:t>
            </a:r>
            <a:r>
              <a:rPr lang="en-US" sz="3200" dirty="0"/>
              <a:t>। </a:t>
            </a:r>
            <a:r>
              <a:rPr lang="en-US" sz="3200" dirty="0" err="1"/>
              <a:t>প্রতিটি</a:t>
            </a:r>
            <a:r>
              <a:rPr lang="en-US" sz="3200" dirty="0"/>
              <a:t> </a:t>
            </a:r>
            <a:r>
              <a:rPr lang="en-US" sz="3200" dirty="0" err="1"/>
              <a:t>হিসাবের</a:t>
            </a:r>
            <a:r>
              <a:rPr lang="en-US" sz="3200" dirty="0"/>
              <a:t> </a:t>
            </a:r>
            <a:r>
              <a:rPr lang="en-US" sz="3200" dirty="0" err="1"/>
              <a:t>ক্রমাগত</a:t>
            </a:r>
            <a:r>
              <a:rPr lang="en-US" sz="3200" dirty="0"/>
              <a:t> </a:t>
            </a:r>
            <a:r>
              <a:rPr lang="en-US" sz="3200" dirty="0" err="1"/>
              <a:t>হ্রাস-বৃদ্ধি</a:t>
            </a:r>
            <a:r>
              <a:rPr lang="en-US" sz="3200" dirty="0"/>
              <a:t> </a:t>
            </a:r>
            <a:r>
              <a:rPr lang="en-US" sz="3200" dirty="0" err="1"/>
              <a:t>এবং</a:t>
            </a:r>
            <a:r>
              <a:rPr lang="en-US" sz="3200" dirty="0"/>
              <a:t> </a:t>
            </a:r>
            <a:r>
              <a:rPr lang="en-US" sz="3200" dirty="0" err="1"/>
              <a:t>নিদিষ্ট</a:t>
            </a:r>
            <a:r>
              <a:rPr lang="en-US" sz="3200" dirty="0"/>
              <a:t> </a:t>
            </a:r>
            <a:r>
              <a:rPr lang="en-US" sz="3200" dirty="0" err="1"/>
              <a:t>সময়</a:t>
            </a:r>
            <a:r>
              <a:rPr lang="en-US" sz="3200" dirty="0"/>
              <a:t> </a:t>
            </a:r>
            <a:r>
              <a:rPr lang="en-US" sz="3200" dirty="0" err="1"/>
              <a:t>অন্তর</a:t>
            </a:r>
            <a:r>
              <a:rPr lang="en-US" sz="3200" dirty="0"/>
              <a:t> </a:t>
            </a:r>
            <a:r>
              <a:rPr lang="en-US" sz="3200" dirty="0" err="1"/>
              <a:t>প্রতিটি</a:t>
            </a:r>
            <a:r>
              <a:rPr lang="en-US" sz="3200" dirty="0"/>
              <a:t> </a:t>
            </a:r>
            <a:r>
              <a:rPr lang="en-US" sz="3200" dirty="0" err="1"/>
              <a:t>হিসাবের</a:t>
            </a:r>
            <a:r>
              <a:rPr lang="en-US" sz="3200" dirty="0"/>
              <a:t> </a:t>
            </a:r>
            <a:r>
              <a:rPr lang="en-US" sz="3200" dirty="0" err="1"/>
              <a:t>নিট</a:t>
            </a:r>
            <a:r>
              <a:rPr lang="en-US" sz="3200" dirty="0"/>
              <a:t> </a:t>
            </a:r>
            <a:r>
              <a:rPr lang="en-US" sz="3200" dirty="0" err="1"/>
              <a:t>পরিমাণ</a:t>
            </a:r>
            <a:r>
              <a:rPr lang="en-US" sz="3200" dirty="0"/>
              <a:t> </a:t>
            </a:r>
            <a:r>
              <a:rPr lang="en-US" sz="3200" dirty="0" err="1"/>
              <a:t>জানা</a:t>
            </a:r>
            <a:r>
              <a:rPr lang="en-US" sz="3200" dirty="0"/>
              <a:t> </a:t>
            </a:r>
            <a:r>
              <a:rPr lang="en-US" sz="3200" dirty="0" err="1"/>
              <a:t>প্রয়োজন</a:t>
            </a:r>
            <a:r>
              <a:rPr lang="en-US" sz="3200" dirty="0"/>
              <a:t>। </a:t>
            </a:r>
            <a:r>
              <a:rPr lang="en-US" sz="3200" dirty="0" err="1"/>
              <a:t>হিসাব</a:t>
            </a:r>
            <a:r>
              <a:rPr lang="en-US" sz="3200" dirty="0"/>
              <a:t> </a:t>
            </a:r>
            <a:r>
              <a:rPr lang="en-US" sz="3200" dirty="0" err="1"/>
              <a:t>হচ্ছে</a:t>
            </a:r>
            <a:r>
              <a:rPr lang="en-US" sz="3200" dirty="0"/>
              <a:t> </a:t>
            </a:r>
            <a:r>
              <a:rPr lang="en-US" sz="3200" dirty="0" err="1"/>
              <a:t>এমন</a:t>
            </a:r>
            <a:r>
              <a:rPr lang="en-US" sz="3200" dirty="0"/>
              <a:t> </a:t>
            </a:r>
            <a:r>
              <a:rPr lang="en-US" sz="3200" dirty="0" err="1"/>
              <a:t>একটি</a:t>
            </a:r>
            <a:r>
              <a:rPr lang="en-US" sz="3200" dirty="0"/>
              <a:t> </a:t>
            </a:r>
            <a:r>
              <a:rPr lang="en-US" sz="3200" dirty="0" err="1"/>
              <a:t>ছক</a:t>
            </a:r>
            <a:r>
              <a:rPr lang="en-US" sz="3200" dirty="0"/>
              <a:t> </a:t>
            </a:r>
            <a:r>
              <a:rPr lang="en-US" sz="3200" dirty="0" err="1"/>
              <a:t>বা</a:t>
            </a:r>
            <a:r>
              <a:rPr lang="en-US" sz="3200" dirty="0"/>
              <a:t> </a:t>
            </a:r>
            <a:r>
              <a:rPr lang="en-US" sz="3200" dirty="0" err="1"/>
              <a:t>বিবরণী</a:t>
            </a:r>
            <a:r>
              <a:rPr lang="en-US" sz="3200" dirty="0"/>
              <a:t>, </a:t>
            </a:r>
            <a:r>
              <a:rPr lang="en-US" sz="3200" dirty="0" err="1"/>
              <a:t>যেখানে</a:t>
            </a:r>
            <a:r>
              <a:rPr lang="en-US" sz="3200" dirty="0"/>
              <a:t> </a:t>
            </a:r>
            <a:r>
              <a:rPr lang="en-US" sz="3200" dirty="0" err="1"/>
              <a:t>প্রতিষ্ঠানের</a:t>
            </a:r>
            <a:r>
              <a:rPr lang="en-US" sz="3200" dirty="0"/>
              <a:t> </a:t>
            </a:r>
            <a:r>
              <a:rPr lang="en-US" sz="3200" dirty="0" err="1"/>
              <a:t>প্রতিটি</a:t>
            </a:r>
            <a:r>
              <a:rPr lang="en-US" sz="3200" dirty="0"/>
              <a:t> </a:t>
            </a:r>
            <a:r>
              <a:rPr lang="en-US" sz="3200" dirty="0" err="1"/>
              <a:t>খাতের</a:t>
            </a:r>
            <a:r>
              <a:rPr lang="en-US" sz="3200" dirty="0"/>
              <a:t> </a:t>
            </a:r>
            <a:r>
              <a:rPr lang="en-US" sz="3200" dirty="0" err="1"/>
              <a:t>আর্থিক</a:t>
            </a:r>
            <a:r>
              <a:rPr lang="en-US" sz="3200" dirty="0"/>
              <a:t> </a:t>
            </a:r>
            <a:r>
              <a:rPr lang="en-US" sz="3200" dirty="0" err="1"/>
              <a:t>পরিবর্তন</a:t>
            </a:r>
            <a:r>
              <a:rPr lang="en-US" sz="3200" dirty="0"/>
              <a:t> ও </a:t>
            </a:r>
            <a:r>
              <a:rPr lang="en-US" sz="3200" dirty="0" err="1"/>
              <a:t>অবস্থা</a:t>
            </a:r>
            <a:r>
              <a:rPr lang="en-US" sz="3200" dirty="0"/>
              <a:t> </a:t>
            </a:r>
            <a:r>
              <a:rPr lang="en-US" sz="3200" dirty="0" err="1"/>
              <a:t>প্রকাশিত</a:t>
            </a:r>
            <a:r>
              <a:rPr lang="en-US" sz="3200" dirty="0"/>
              <a:t> </a:t>
            </a:r>
            <a:r>
              <a:rPr lang="en-US" sz="3200" dirty="0" err="1"/>
              <a:t>হয়</a:t>
            </a:r>
            <a:r>
              <a:rPr lang="en-US" sz="3200" dirty="0"/>
              <a:t>।</a:t>
            </a:r>
          </a:p>
        </p:txBody>
      </p:sp>
    </p:spTree>
  </p:cSld>
  <p:clrMapOvr>
    <a:masterClrMapping/>
  </p:clrMapOvr>
  <p:transition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7800" y="1219200"/>
            <a:ext cx="6324600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/>
              <a:t>হিসাবের</a:t>
            </a:r>
            <a:r>
              <a:rPr lang="en-US" sz="3200" dirty="0"/>
              <a:t> </a:t>
            </a:r>
            <a:r>
              <a:rPr lang="en-US" sz="3200" dirty="0" err="1"/>
              <a:t>ছক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276600" y="1905000"/>
            <a:ext cx="2819400" cy="58477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                </a:t>
            </a:r>
            <a:r>
              <a:rPr lang="en-US" sz="3200" dirty="0"/>
              <a:t>T</a:t>
            </a:r>
            <a:r>
              <a:rPr lang="en-US" sz="2800" dirty="0"/>
              <a:t>  </a:t>
            </a:r>
            <a:r>
              <a:rPr lang="en-US" sz="2800" dirty="0" err="1"/>
              <a:t>ছক</a:t>
            </a:r>
            <a:endParaRPr lang="en-US" sz="28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81000" y="3962400"/>
          <a:ext cx="8534400" cy="118895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128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34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34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তারিখ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বিবরণ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জা:পৃ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টাকা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তারিখ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বিবরণ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জা:পৃ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টাকা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31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133600" y="2895600"/>
            <a:ext cx="52578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                         </a:t>
            </a:r>
            <a:r>
              <a:rPr lang="en-US" sz="2400" dirty="0" err="1">
                <a:solidFill>
                  <a:srgbClr val="7030A0"/>
                </a:solidFill>
              </a:rPr>
              <a:t>হিসাবের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 err="1">
                <a:solidFill>
                  <a:srgbClr val="7030A0"/>
                </a:solidFill>
              </a:rPr>
              <a:t>নাম</a:t>
            </a:r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3505200"/>
            <a:ext cx="845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ডেবিট</a:t>
            </a:r>
            <a:r>
              <a:rPr lang="en-US" dirty="0"/>
              <a:t>                                                      </a:t>
            </a:r>
            <a:r>
              <a:rPr lang="en-US" dirty="0" err="1"/>
              <a:t>হিসাবের</a:t>
            </a:r>
            <a:r>
              <a:rPr lang="en-US" dirty="0"/>
              <a:t> </a:t>
            </a:r>
            <a:r>
              <a:rPr lang="en-US" dirty="0" err="1"/>
              <a:t>কোড</a:t>
            </a:r>
            <a:r>
              <a:rPr lang="en-US" dirty="0"/>
              <a:t> </a:t>
            </a:r>
            <a:r>
              <a:rPr lang="en-US" dirty="0" err="1"/>
              <a:t>নং</a:t>
            </a:r>
            <a:r>
              <a:rPr lang="en-US" dirty="0"/>
              <a:t>                                                   </a:t>
            </a:r>
            <a:r>
              <a:rPr lang="en-US" dirty="0" err="1"/>
              <a:t>ক্রেডিট</a:t>
            </a:r>
            <a:endParaRPr lang="en-US" dirty="0"/>
          </a:p>
        </p:txBody>
      </p:sp>
    </p:spTree>
  </p:cSld>
  <p:clrMapOvr>
    <a:masterClrMapping/>
  </p:clrMapOvr>
  <p:transition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1143000"/>
            <a:ext cx="601980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 </a:t>
            </a:r>
            <a:r>
              <a:rPr lang="en-US" sz="2800" dirty="0"/>
              <a:t>T </a:t>
            </a:r>
            <a:r>
              <a:rPr lang="en-US" sz="2800" dirty="0" err="1"/>
              <a:t>ছকের</a:t>
            </a:r>
            <a:r>
              <a:rPr lang="en-US" sz="2800" dirty="0"/>
              <a:t> </a:t>
            </a:r>
            <a:r>
              <a:rPr lang="en-US" sz="2800" dirty="0" err="1"/>
              <a:t>বৈশিষ্ট্য</a:t>
            </a:r>
            <a:endParaRPr lang="en-US" sz="2800" dirty="0"/>
          </a:p>
        </p:txBody>
      </p:sp>
      <p:sp>
        <p:nvSpPr>
          <p:cNvPr id="6" name="Right Arrow 5"/>
          <p:cNvSpPr/>
          <p:nvPr/>
        </p:nvSpPr>
        <p:spPr>
          <a:xfrm>
            <a:off x="990600" y="2133600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752600" y="2057400"/>
            <a:ext cx="510540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err="1"/>
              <a:t>হিসাবের</a:t>
            </a:r>
            <a:r>
              <a:rPr lang="en-US" sz="2000" dirty="0"/>
              <a:t> </a:t>
            </a:r>
            <a:r>
              <a:rPr lang="en-US" sz="2000" dirty="0" err="1"/>
              <a:t>একটি</a:t>
            </a:r>
            <a:r>
              <a:rPr lang="en-US" sz="2000" dirty="0"/>
              <a:t> </a:t>
            </a:r>
            <a:r>
              <a:rPr lang="en-US" sz="2000" dirty="0" err="1"/>
              <a:t>শিরোনাম</a:t>
            </a:r>
            <a:r>
              <a:rPr lang="en-US" sz="2000" dirty="0"/>
              <a:t> </a:t>
            </a:r>
            <a:r>
              <a:rPr lang="en-US" sz="2000" dirty="0" err="1"/>
              <a:t>থাকবে</a:t>
            </a:r>
            <a:r>
              <a:rPr lang="en-US" sz="2000" dirty="0"/>
              <a:t>।</a:t>
            </a:r>
          </a:p>
        </p:txBody>
      </p:sp>
      <p:sp>
        <p:nvSpPr>
          <p:cNvPr id="8" name="Right Arrow 7"/>
          <p:cNvSpPr/>
          <p:nvPr/>
        </p:nvSpPr>
        <p:spPr>
          <a:xfrm>
            <a:off x="990600" y="2895600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752600" y="2819400"/>
            <a:ext cx="510540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err="1"/>
              <a:t>ডেবিট</a:t>
            </a:r>
            <a:r>
              <a:rPr lang="en-US" sz="2000" dirty="0"/>
              <a:t> ও </a:t>
            </a:r>
            <a:r>
              <a:rPr lang="en-US" sz="2000" dirty="0" err="1"/>
              <a:t>ক্রেডিট</a:t>
            </a:r>
            <a:r>
              <a:rPr lang="en-US" sz="2000" dirty="0"/>
              <a:t> </a:t>
            </a:r>
            <a:r>
              <a:rPr lang="en-US" sz="2000" dirty="0" err="1"/>
              <a:t>দুইাট</a:t>
            </a:r>
            <a:r>
              <a:rPr lang="en-US" sz="2000" dirty="0"/>
              <a:t> </a:t>
            </a:r>
            <a:r>
              <a:rPr lang="en-US" sz="2000" dirty="0" err="1"/>
              <a:t>অংশে</a:t>
            </a:r>
            <a:r>
              <a:rPr lang="en-US" sz="2000" dirty="0"/>
              <a:t> </a:t>
            </a:r>
            <a:r>
              <a:rPr lang="en-US" sz="2000" dirty="0" err="1"/>
              <a:t>বিভক্ত</a:t>
            </a:r>
            <a:r>
              <a:rPr lang="en-US" sz="2000" dirty="0"/>
              <a:t>।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990600" y="3657600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752600" y="3581400"/>
            <a:ext cx="510540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err="1"/>
              <a:t>উভয়</a:t>
            </a:r>
            <a:r>
              <a:rPr lang="en-US" sz="2000" dirty="0"/>
              <a:t> </a:t>
            </a:r>
            <a:r>
              <a:rPr lang="en-US" sz="2000" dirty="0" err="1"/>
              <a:t>অংশে</a:t>
            </a:r>
            <a:r>
              <a:rPr lang="en-US" sz="2000" dirty="0"/>
              <a:t> </a:t>
            </a:r>
            <a:r>
              <a:rPr lang="en-US" sz="2000" dirty="0" err="1"/>
              <a:t>চারটি</a:t>
            </a:r>
            <a:r>
              <a:rPr lang="en-US" sz="2000" dirty="0"/>
              <a:t> </a:t>
            </a:r>
            <a:r>
              <a:rPr lang="en-US" sz="2000" dirty="0" err="1"/>
              <a:t>করে</a:t>
            </a:r>
            <a:r>
              <a:rPr lang="en-US" sz="2000" dirty="0"/>
              <a:t> </a:t>
            </a:r>
            <a:r>
              <a:rPr lang="en-US" sz="2000" dirty="0" err="1"/>
              <a:t>মোট</a:t>
            </a:r>
            <a:r>
              <a:rPr lang="en-US" sz="2000" dirty="0"/>
              <a:t> </a:t>
            </a:r>
            <a:r>
              <a:rPr lang="en-US" sz="2000" dirty="0" err="1"/>
              <a:t>আটটি</a:t>
            </a:r>
            <a:r>
              <a:rPr lang="en-US" sz="2000" dirty="0"/>
              <a:t> </a:t>
            </a:r>
            <a:r>
              <a:rPr lang="en-US" sz="2000" dirty="0" err="1"/>
              <a:t>কলাম</a:t>
            </a:r>
            <a:r>
              <a:rPr lang="en-US" sz="2000" dirty="0"/>
              <a:t> </a:t>
            </a:r>
            <a:r>
              <a:rPr lang="en-US" sz="2000" dirty="0" err="1"/>
              <a:t>থাকবে</a:t>
            </a:r>
            <a:r>
              <a:rPr lang="en-US" sz="2000" dirty="0"/>
              <a:t>।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990600" y="4495800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752600" y="4419600"/>
            <a:ext cx="510540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err="1"/>
              <a:t>নির্দিষ্ট</a:t>
            </a:r>
            <a:r>
              <a:rPr lang="en-US" sz="2000" dirty="0"/>
              <a:t> </a:t>
            </a:r>
            <a:r>
              <a:rPr lang="en-US" sz="2000" dirty="0" err="1"/>
              <a:t>সময়</a:t>
            </a:r>
            <a:r>
              <a:rPr lang="en-US" sz="2000" dirty="0"/>
              <a:t> </a:t>
            </a:r>
            <a:r>
              <a:rPr lang="en-US" sz="2000" dirty="0" err="1"/>
              <a:t>পর</a:t>
            </a:r>
            <a:r>
              <a:rPr lang="en-US" sz="2000" dirty="0"/>
              <a:t> </a:t>
            </a:r>
            <a:r>
              <a:rPr lang="en-US" sz="2000" dirty="0" err="1"/>
              <a:t>পর</a:t>
            </a:r>
            <a:r>
              <a:rPr lang="en-US" sz="2000" dirty="0"/>
              <a:t> </a:t>
            </a:r>
            <a:r>
              <a:rPr lang="en-US" sz="2000" dirty="0" err="1"/>
              <a:t>হিসাবের</a:t>
            </a:r>
            <a:r>
              <a:rPr lang="en-US" sz="2000" dirty="0"/>
              <a:t> </a:t>
            </a:r>
            <a:r>
              <a:rPr lang="en-US" sz="2000" dirty="0" err="1"/>
              <a:t>উদ্বৃত্ত</a:t>
            </a:r>
            <a:r>
              <a:rPr lang="en-US" sz="2000" dirty="0"/>
              <a:t> </a:t>
            </a:r>
            <a:r>
              <a:rPr lang="en-US" sz="2000" dirty="0" err="1"/>
              <a:t>নির্ণয়</a:t>
            </a:r>
            <a:r>
              <a:rPr lang="en-US" sz="2000" dirty="0"/>
              <a:t> </a:t>
            </a:r>
            <a:r>
              <a:rPr lang="en-US" sz="2000" dirty="0" err="1"/>
              <a:t>করতে</a:t>
            </a:r>
            <a:r>
              <a:rPr lang="en-US" sz="2000" dirty="0"/>
              <a:t> </a:t>
            </a:r>
            <a:r>
              <a:rPr lang="en-US" sz="2000" dirty="0" err="1"/>
              <a:t>হবে</a:t>
            </a:r>
            <a:r>
              <a:rPr lang="en-US" sz="2000" dirty="0"/>
              <a:t>।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990600" y="5334000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752600" y="5257800"/>
            <a:ext cx="510540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err="1"/>
              <a:t>হিসাবের</a:t>
            </a:r>
            <a:r>
              <a:rPr lang="en-US" sz="2000" dirty="0"/>
              <a:t> </a:t>
            </a:r>
            <a:r>
              <a:rPr lang="en-US" sz="2000" dirty="0" err="1"/>
              <a:t>কোড</a:t>
            </a:r>
            <a:r>
              <a:rPr lang="en-US" sz="2000" dirty="0"/>
              <a:t> </a:t>
            </a:r>
            <a:r>
              <a:rPr lang="en-US" sz="2000" dirty="0" err="1"/>
              <a:t>নম্বর</a:t>
            </a:r>
            <a:r>
              <a:rPr lang="en-US" sz="2000" dirty="0"/>
              <a:t> </a:t>
            </a:r>
            <a:r>
              <a:rPr lang="en-US" sz="2000" dirty="0" err="1"/>
              <a:t>থাকবে</a:t>
            </a:r>
            <a:r>
              <a:rPr lang="en-US" sz="2000" dirty="0"/>
              <a:t>।</a:t>
            </a:r>
          </a:p>
        </p:txBody>
      </p:sp>
    </p:spTree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43200" y="1524000"/>
            <a:ext cx="3200400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          </a:t>
            </a:r>
            <a:r>
              <a:rPr lang="en-US" sz="2800" dirty="0" err="1"/>
              <a:t>চলমান</a:t>
            </a:r>
            <a:r>
              <a:rPr lang="en-US" sz="2800" dirty="0"/>
              <a:t> </a:t>
            </a:r>
            <a:r>
              <a:rPr lang="en-US" sz="2800" dirty="0" err="1"/>
              <a:t>জের</a:t>
            </a:r>
            <a:r>
              <a:rPr lang="en-US" sz="2800" dirty="0"/>
              <a:t>  </a:t>
            </a:r>
            <a:r>
              <a:rPr lang="en-US" sz="2800" dirty="0" err="1"/>
              <a:t>ছক</a:t>
            </a:r>
            <a:endParaRPr lang="en-US" sz="28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3505200"/>
          <a:ext cx="7467600" cy="1676401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128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34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34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96619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তারিখ</a:t>
                      </a:r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বিবরণ</a:t>
                      </a:r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জা:পৃ</a:t>
                      </a:r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ডেবিটটাকা</a:t>
                      </a:r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ক্রেডিট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টাকা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উদ্বৃত্ত</a:t>
                      </a:r>
                      <a:r>
                        <a:rPr lang="en-US" dirty="0"/>
                        <a:t>/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জের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6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ডেবিট</a:t>
                      </a:r>
                      <a:endParaRPr lang="en-US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ক্রেডিট</a:t>
                      </a:r>
                      <a:endParaRPr lang="en-US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31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57200" y="2895600"/>
            <a:ext cx="822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                                                   </a:t>
            </a:r>
            <a:r>
              <a:rPr lang="en-US" sz="2000" dirty="0" err="1"/>
              <a:t>হিসাবের</a:t>
            </a:r>
            <a:r>
              <a:rPr lang="en-US" sz="2000" dirty="0"/>
              <a:t> </a:t>
            </a:r>
            <a:r>
              <a:rPr lang="en-US" sz="2000" dirty="0" err="1"/>
              <a:t>নাম</a:t>
            </a:r>
            <a:r>
              <a:rPr lang="en-US" sz="2000" dirty="0"/>
              <a:t>                                  </a:t>
            </a:r>
            <a:r>
              <a:rPr lang="en-US" sz="2000" dirty="0" err="1"/>
              <a:t>হিসাবের</a:t>
            </a:r>
            <a:r>
              <a:rPr lang="en-US" sz="2000" dirty="0"/>
              <a:t> </a:t>
            </a:r>
            <a:r>
              <a:rPr lang="en-US" sz="2000" dirty="0" err="1"/>
              <a:t>কোড</a:t>
            </a:r>
            <a:r>
              <a:rPr lang="en-US" sz="2000" dirty="0"/>
              <a:t> </a:t>
            </a:r>
            <a:r>
              <a:rPr lang="en-US" sz="2000" dirty="0" err="1"/>
              <a:t>নং</a:t>
            </a:r>
            <a:r>
              <a:rPr lang="en-US" sz="2000" dirty="0"/>
              <a:t>-</a:t>
            </a:r>
          </a:p>
        </p:txBody>
      </p:sp>
    </p:spTree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71600" y="533400"/>
            <a:ext cx="6019800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 </a:t>
            </a:r>
            <a:r>
              <a:rPr lang="en-US" sz="2800" dirty="0" err="1"/>
              <a:t>চলমান</a:t>
            </a:r>
            <a:r>
              <a:rPr lang="en-US" sz="2800" dirty="0"/>
              <a:t> </a:t>
            </a:r>
            <a:r>
              <a:rPr lang="en-US" sz="2800" dirty="0" err="1"/>
              <a:t>জের</a:t>
            </a:r>
            <a:r>
              <a:rPr lang="en-US" sz="2800" dirty="0"/>
              <a:t> </a:t>
            </a:r>
            <a:r>
              <a:rPr lang="en-US" sz="2800" dirty="0" err="1"/>
              <a:t>ছকের</a:t>
            </a:r>
            <a:r>
              <a:rPr lang="en-US" sz="2800" dirty="0"/>
              <a:t> </a:t>
            </a:r>
            <a:r>
              <a:rPr lang="en-US" sz="2800" dirty="0" err="1"/>
              <a:t>বৈশিষ্ট্য</a:t>
            </a:r>
            <a:endParaRPr lang="en-US" sz="2800" dirty="0"/>
          </a:p>
        </p:txBody>
      </p:sp>
      <p:sp>
        <p:nvSpPr>
          <p:cNvPr id="6" name="Right Arrow 5"/>
          <p:cNvSpPr/>
          <p:nvPr/>
        </p:nvSpPr>
        <p:spPr>
          <a:xfrm>
            <a:off x="990600" y="2286000"/>
            <a:ext cx="457200" cy="22860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828800" y="1447800"/>
            <a:ext cx="6096000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err="1"/>
              <a:t>হিসাবের</a:t>
            </a:r>
            <a:r>
              <a:rPr lang="en-US" sz="2000" dirty="0"/>
              <a:t> </a:t>
            </a:r>
            <a:r>
              <a:rPr lang="en-US" sz="2000" dirty="0" err="1"/>
              <a:t>একটি</a:t>
            </a:r>
            <a:r>
              <a:rPr lang="en-US" sz="2000" dirty="0"/>
              <a:t> </a:t>
            </a:r>
            <a:r>
              <a:rPr lang="en-US" sz="2000" dirty="0" err="1"/>
              <a:t>শিরোনাম</a:t>
            </a:r>
            <a:r>
              <a:rPr lang="en-US" sz="2000" dirty="0"/>
              <a:t> </a:t>
            </a:r>
            <a:r>
              <a:rPr lang="en-US" sz="2000" dirty="0" err="1"/>
              <a:t>থাকবে</a:t>
            </a:r>
            <a:r>
              <a:rPr lang="en-US" sz="2000" dirty="0"/>
              <a:t>।</a:t>
            </a:r>
          </a:p>
        </p:txBody>
      </p:sp>
      <p:sp>
        <p:nvSpPr>
          <p:cNvPr id="8" name="Right Arrow 7"/>
          <p:cNvSpPr/>
          <p:nvPr/>
        </p:nvSpPr>
        <p:spPr>
          <a:xfrm>
            <a:off x="990600" y="3048000"/>
            <a:ext cx="457200" cy="22860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828800" y="2209800"/>
            <a:ext cx="6172200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err="1"/>
              <a:t>হিসাবের</a:t>
            </a:r>
            <a:r>
              <a:rPr lang="en-US" sz="2000" dirty="0"/>
              <a:t> </a:t>
            </a:r>
            <a:r>
              <a:rPr lang="en-US" sz="2000" dirty="0" err="1"/>
              <a:t>কোড</a:t>
            </a:r>
            <a:r>
              <a:rPr lang="en-US" sz="2000" dirty="0"/>
              <a:t> </a:t>
            </a:r>
            <a:r>
              <a:rPr lang="en-US" sz="2000" dirty="0" err="1"/>
              <a:t>নম্বর</a:t>
            </a:r>
            <a:r>
              <a:rPr lang="en-US" sz="2000" dirty="0"/>
              <a:t> </a:t>
            </a:r>
            <a:r>
              <a:rPr lang="en-US" sz="2000" dirty="0" err="1"/>
              <a:t>থাকবে</a:t>
            </a:r>
            <a:r>
              <a:rPr lang="en-US" sz="2000" dirty="0"/>
              <a:t>।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990600" y="3810000"/>
            <a:ext cx="457200" cy="22860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28800" y="2971800"/>
            <a:ext cx="6172200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err="1"/>
              <a:t>তারিখ,বিবরণ</a:t>
            </a:r>
            <a:r>
              <a:rPr lang="en-US" sz="2000" dirty="0"/>
              <a:t> ও </a:t>
            </a:r>
            <a:r>
              <a:rPr lang="en-US" sz="2000" dirty="0" err="1"/>
              <a:t>জাবেদা</a:t>
            </a:r>
            <a:r>
              <a:rPr lang="en-US" sz="2000" dirty="0"/>
              <a:t> </a:t>
            </a:r>
            <a:r>
              <a:rPr lang="en-US" sz="2000" dirty="0" err="1"/>
              <a:t>পৃষ্ঠার</a:t>
            </a:r>
            <a:r>
              <a:rPr lang="en-US" sz="2000" dirty="0"/>
              <a:t> </a:t>
            </a:r>
            <a:r>
              <a:rPr lang="en-US" sz="2000" dirty="0" err="1"/>
              <a:t>কলাম</a:t>
            </a:r>
            <a:r>
              <a:rPr lang="en-US" sz="2000" dirty="0"/>
              <a:t> </a:t>
            </a:r>
            <a:r>
              <a:rPr lang="en-US" sz="2000" dirty="0" err="1"/>
              <a:t>থাকবে</a:t>
            </a:r>
            <a:r>
              <a:rPr lang="en-US" sz="2000" dirty="0"/>
              <a:t>।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990600" y="4495800"/>
            <a:ext cx="457200" cy="22860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828800" y="3733800"/>
            <a:ext cx="6172200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err="1"/>
              <a:t>টাকার</a:t>
            </a:r>
            <a:r>
              <a:rPr lang="en-US" sz="2000" dirty="0"/>
              <a:t> </a:t>
            </a:r>
            <a:r>
              <a:rPr lang="en-US" sz="2000" dirty="0" err="1"/>
              <a:t>কলাম</a:t>
            </a:r>
            <a:r>
              <a:rPr lang="en-US" sz="2000" dirty="0"/>
              <a:t> </a:t>
            </a:r>
            <a:r>
              <a:rPr lang="en-US" sz="2000" dirty="0" err="1"/>
              <a:t>মোট</a:t>
            </a:r>
            <a:r>
              <a:rPr lang="en-US" sz="2000" dirty="0"/>
              <a:t> ৫টি।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990600" y="5334000"/>
            <a:ext cx="457200" cy="22860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828800" y="4495800"/>
            <a:ext cx="6096000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err="1"/>
              <a:t>ডেবিট</a:t>
            </a:r>
            <a:r>
              <a:rPr lang="en-US" sz="2000" dirty="0"/>
              <a:t> ও </a:t>
            </a:r>
            <a:r>
              <a:rPr lang="en-US" sz="2000" dirty="0" err="1"/>
              <a:t>ক্রেডিট</a:t>
            </a:r>
            <a:r>
              <a:rPr lang="en-US" sz="2000" dirty="0"/>
              <a:t> </a:t>
            </a:r>
            <a:r>
              <a:rPr lang="en-US" sz="2000" dirty="0" err="1"/>
              <a:t>টাকার</a:t>
            </a:r>
            <a:r>
              <a:rPr lang="en-US" sz="2000" dirty="0"/>
              <a:t> </a:t>
            </a:r>
            <a:r>
              <a:rPr lang="en-US" sz="2000" dirty="0" err="1"/>
              <a:t>কলাম</a:t>
            </a:r>
            <a:r>
              <a:rPr lang="en-US" sz="2000" dirty="0"/>
              <a:t> </a:t>
            </a:r>
            <a:r>
              <a:rPr lang="en-US" sz="2000" dirty="0" err="1"/>
              <a:t>পাশাপাশি</a:t>
            </a:r>
            <a:r>
              <a:rPr lang="en-US" sz="2000" dirty="0"/>
              <a:t> </a:t>
            </a:r>
            <a:r>
              <a:rPr lang="en-US" sz="2000" dirty="0" err="1"/>
              <a:t>অবস্থিত</a:t>
            </a:r>
            <a:r>
              <a:rPr lang="en-US" sz="2000" dirty="0"/>
              <a:t>।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990600" y="1524000"/>
            <a:ext cx="457200" cy="22860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752600" y="5257800"/>
            <a:ext cx="6248400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err="1"/>
              <a:t>প্রতিটি</a:t>
            </a:r>
            <a:r>
              <a:rPr lang="en-US" sz="2000" dirty="0"/>
              <a:t> </a:t>
            </a:r>
            <a:r>
              <a:rPr lang="en-US" sz="2000" dirty="0" err="1"/>
              <a:t>লেনদেন</a:t>
            </a:r>
            <a:r>
              <a:rPr lang="en-US" sz="2000" dirty="0"/>
              <a:t>  </a:t>
            </a:r>
            <a:r>
              <a:rPr lang="en-US" sz="2000" dirty="0" err="1"/>
              <a:t>লিপিবদ্ধের</a:t>
            </a:r>
            <a:r>
              <a:rPr lang="en-US" sz="2000" dirty="0"/>
              <a:t> </a:t>
            </a:r>
            <a:r>
              <a:rPr lang="en-US" sz="2000" dirty="0" err="1"/>
              <a:t>পর</a:t>
            </a:r>
            <a:r>
              <a:rPr lang="en-US" sz="2000" dirty="0"/>
              <a:t> </a:t>
            </a:r>
            <a:r>
              <a:rPr lang="en-US" sz="2000" dirty="0" err="1"/>
              <a:t>হিসাবের</a:t>
            </a:r>
            <a:r>
              <a:rPr lang="en-US" sz="2000" dirty="0"/>
              <a:t> </a:t>
            </a:r>
            <a:r>
              <a:rPr lang="en-US" sz="2000" dirty="0" err="1"/>
              <a:t>উদ্বৃত্ত</a:t>
            </a:r>
            <a:r>
              <a:rPr lang="en-US" sz="2000" dirty="0"/>
              <a:t> </a:t>
            </a:r>
            <a:r>
              <a:rPr lang="en-US" sz="2000" dirty="0" err="1"/>
              <a:t>নির্ণয়</a:t>
            </a:r>
            <a:r>
              <a:rPr lang="en-US" sz="2000" dirty="0"/>
              <a:t> </a:t>
            </a:r>
            <a:r>
              <a:rPr lang="en-US" sz="2000" dirty="0" err="1"/>
              <a:t>করতে</a:t>
            </a:r>
            <a:r>
              <a:rPr lang="en-US" sz="2000" dirty="0"/>
              <a:t> </a:t>
            </a:r>
            <a:r>
              <a:rPr lang="en-US" sz="2000" dirty="0" err="1"/>
              <a:t>হয়</a:t>
            </a:r>
            <a:r>
              <a:rPr lang="en-US" sz="2000" dirty="0"/>
              <a:t>।</a:t>
            </a:r>
          </a:p>
        </p:txBody>
      </p:sp>
    </p:spTree>
  </p:cSld>
  <p:clrMapOvr>
    <a:masterClrMapping/>
  </p:clrMapOvr>
  <p:transition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7400" y="609600"/>
            <a:ext cx="44196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 ‍</a:t>
            </a:r>
            <a:r>
              <a:rPr lang="en-US" sz="2800" dirty="0" err="1"/>
              <a:t>হিসাবের</a:t>
            </a:r>
            <a:r>
              <a:rPr lang="en-US" sz="2800" dirty="0"/>
              <a:t> </a:t>
            </a:r>
            <a:r>
              <a:rPr lang="en-US" sz="2800" dirty="0" err="1"/>
              <a:t>শ্রেণি</a:t>
            </a:r>
            <a:r>
              <a:rPr lang="en-US" sz="2800" dirty="0"/>
              <a:t> </a:t>
            </a:r>
            <a:r>
              <a:rPr lang="en-US" sz="2800" dirty="0" err="1"/>
              <a:t>বিভাগ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1752600"/>
            <a:ext cx="800100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/>
              <a:t>হিসাব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3288268"/>
            <a:ext cx="144780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সম্পদ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057400" y="3288268"/>
            <a:ext cx="144780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দায়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657600" y="3288268"/>
            <a:ext cx="144780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মূলধন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334000" y="3276600"/>
            <a:ext cx="144780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আয়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7010400" y="3288268"/>
            <a:ext cx="144780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ব্যয়</a:t>
            </a:r>
            <a:endParaRPr lang="en-US" sz="2800" dirty="0"/>
          </a:p>
        </p:txBody>
      </p:sp>
      <p:sp>
        <p:nvSpPr>
          <p:cNvPr id="11" name="Down Arrow 10"/>
          <p:cNvSpPr/>
          <p:nvPr/>
        </p:nvSpPr>
        <p:spPr>
          <a:xfrm>
            <a:off x="4267200" y="2362200"/>
            <a:ext cx="381000" cy="381000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1066800" y="2819400"/>
            <a:ext cx="6705600" cy="158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4" name="Down Arrow 13"/>
          <p:cNvSpPr/>
          <p:nvPr/>
        </p:nvSpPr>
        <p:spPr>
          <a:xfrm>
            <a:off x="1066800" y="2819400"/>
            <a:ext cx="762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2743200" y="2895600"/>
            <a:ext cx="762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4343400" y="2895600"/>
            <a:ext cx="762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6019800" y="2895600"/>
            <a:ext cx="762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7696200" y="2895600"/>
            <a:ext cx="762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33400" y="4495800"/>
            <a:ext cx="8001000" cy="10772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u="sng" dirty="0" err="1">
                <a:solidFill>
                  <a:schemeClr val="tx1"/>
                </a:solidFill>
              </a:rPr>
              <a:t>হিসাব</a:t>
            </a:r>
            <a:r>
              <a:rPr lang="en-US" sz="3200" u="sng" dirty="0">
                <a:solidFill>
                  <a:schemeClr val="tx1"/>
                </a:solidFill>
              </a:rPr>
              <a:t> ৫ </a:t>
            </a:r>
            <a:r>
              <a:rPr lang="en-US" sz="3200" u="sng" dirty="0" err="1">
                <a:solidFill>
                  <a:schemeClr val="tx1"/>
                </a:solidFill>
              </a:rPr>
              <a:t>প্রকার</a:t>
            </a:r>
            <a:r>
              <a:rPr lang="en-US" sz="3200" u="sng" dirty="0">
                <a:solidFill>
                  <a:schemeClr val="tx1"/>
                </a:solidFill>
              </a:rPr>
              <a:t>-</a:t>
            </a:r>
          </a:p>
          <a:p>
            <a:r>
              <a:rPr lang="en-US" sz="3200" dirty="0">
                <a:solidFill>
                  <a:schemeClr val="tx1"/>
                </a:solidFill>
              </a:rPr>
              <a:t>১। </a:t>
            </a:r>
            <a:r>
              <a:rPr lang="en-US" sz="3200" dirty="0" err="1">
                <a:solidFill>
                  <a:schemeClr val="tx1"/>
                </a:solidFill>
              </a:rPr>
              <a:t>সম্পদ</a:t>
            </a:r>
            <a:r>
              <a:rPr lang="en-US" sz="3200" dirty="0">
                <a:solidFill>
                  <a:schemeClr val="tx1"/>
                </a:solidFill>
              </a:rPr>
              <a:t>   ২। </a:t>
            </a:r>
            <a:r>
              <a:rPr lang="en-US" sz="3200" dirty="0" err="1">
                <a:solidFill>
                  <a:schemeClr val="tx1"/>
                </a:solidFill>
              </a:rPr>
              <a:t>দায়</a:t>
            </a:r>
            <a:r>
              <a:rPr lang="en-US" sz="3200" dirty="0">
                <a:solidFill>
                  <a:schemeClr val="tx1"/>
                </a:solidFill>
              </a:rPr>
              <a:t>   ৩। </a:t>
            </a:r>
            <a:r>
              <a:rPr lang="en-US" sz="3200" dirty="0" err="1">
                <a:solidFill>
                  <a:schemeClr val="tx1"/>
                </a:solidFill>
              </a:rPr>
              <a:t>মূলধন</a:t>
            </a:r>
            <a:r>
              <a:rPr lang="en-US" sz="3200" dirty="0">
                <a:solidFill>
                  <a:schemeClr val="tx1"/>
                </a:solidFill>
              </a:rPr>
              <a:t>   ৪। </a:t>
            </a:r>
            <a:r>
              <a:rPr lang="en-US" sz="3200" dirty="0" err="1">
                <a:solidFill>
                  <a:schemeClr val="tx1"/>
                </a:solidFill>
              </a:rPr>
              <a:t>আয়</a:t>
            </a:r>
            <a:r>
              <a:rPr lang="en-US" sz="3200" dirty="0">
                <a:solidFill>
                  <a:schemeClr val="tx1"/>
                </a:solidFill>
              </a:rPr>
              <a:t>   ৫। </a:t>
            </a:r>
            <a:r>
              <a:rPr lang="en-US" sz="3200" dirty="0" err="1">
                <a:solidFill>
                  <a:schemeClr val="tx1"/>
                </a:solidFill>
              </a:rPr>
              <a:t>ব্যয়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</a:p>
        </p:txBody>
      </p:sp>
    </p:spTree>
  </p:cSld>
  <p:clrMapOvr>
    <a:masterClrMapping/>
  </p:clrMapOvr>
  <p:transition>
    <p:wheel spokes="8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62400" y="228600"/>
            <a:ext cx="91440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সম্পদ</a:t>
            </a:r>
            <a:endParaRPr lang="en-US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838200"/>
            <a:ext cx="8686800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err="1"/>
              <a:t>টাকার</a:t>
            </a:r>
            <a:r>
              <a:rPr lang="en-US" sz="2000" dirty="0"/>
              <a:t> </a:t>
            </a:r>
            <a:r>
              <a:rPr lang="en-US" sz="2000" dirty="0" err="1"/>
              <a:t>পরিমাপযোগ্য</a:t>
            </a:r>
            <a:r>
              <a:rPr lang="en-US" sz="2000" dirty="0"/>
              <a:t> </a:t>
            </a:r>
            <a:r>
              <a:rPr lang="en-US" sz="2000" dirty="0" err="1"/>
              <a:t>কোনো</a:t>
            </a:r>
            <a:r>
              <a:rPr lang="en-US" sz="2000" dirty="0"/>
              <a:t> </a:t>
            </a:r>
            <a:r>
              <a:rPr lang="en-US" sz="2000" dirty="0" err="1"/>
              <a:t>বস্তু</a:t>
            </a:r>
            <a:r>
              <a:rPr lang="en-US" sz="2000" dirty="0"/>
              <a:t> </a:t>
            </a:r>
            <a:r>
              <a:rPr lang="en-US" sz="2000" dirty="0" err="1"/>
              <a:t>যা</a:t>
            </a:r>
            <a:r>
              <a:rPr lang="en-US" sz="2000" dirty="0"/>
              <a:t> </a:t>
            </a:r>
            <a:r>
              <a:rPr lang="en-US" sz="2000" dirty="0" err="1"/>
              <a:t>মুনাফা</a:t>
            </a:r>
            <a:r>
              <a:rPr lang="en-US" sz="2000" dirty="0"/>
              <a:t> </a:t>
            </a:r>
            <a:r>
              <a:rPr lang="en-US" sz="2000" dirty="0" err="1"/>
              <a:t>অর্জনে</a:t>
            </a:r>
            <a:r>
              <a:rPr lang="en-US" sz="2000" dirty="0"/>
              <a:t>  ও </a:t>
            </a:r>
            <a:r>
              <a:rPr lang="en-US" sz="2000" dirty="0" err="1"/>
              <a:t>উপযোগ</a:t>
            </a:r>
            <a:r>
              <a:rPr lang="en-US" sz="2000" dirty="0"/>
              <a:t> </a:t>
            </a:r>
            <a:r>
              <a:rPr lang="en-US" sz="2000" dirty="0" err="1"/>
              <a:t>বাড়াতে</a:t>
            </a:r>
            <a:r>
              <a:rPr lang="en-US" sz="2000" dirty="0"/>
              <a:t> </a:t>
            </a:r>
            <a:r>
              <a:rPr lang="en-US" sz="2000" dirty="0" err="1"/>
              <a:t>সাহায্যে</a:t>
            </a:r>
            <a:r>
              <a:rPr lang="en-US" sz="2000" dirty="0"/>
              <a:t> </a:t>
            </a:r>
            <a:r>
              <a:rPr lang="en-US" sz="2000" dirty="0" err="1"/>
              <a:t>করে</a:t>
            </a:r>
            <a:r>
              <a:rPr lang="en-US" sz="2000" dirty="0"/>
              <a:t> </a:t>
            </a:r>
            <a:r>
              <a:rPr lang="en-US" sz="2000" dirty="0" err="1"/>
              <a:t>তাকে</a:t>
            </a:r>
            <a:r>
              <a:rPr lang="en-US" sz="2000" dirty="0"/>
              <a:t> </a:t>
            </a:r>
            <a:r>
              <a:rPr lang="en-US" sz="2000" dirty="0" err="1"/>
              <a:t>সম্পদ</a:t>
            </a:r>
            <a:r>
              <a:rPr lang="en-US" sz="2000" dirty="0"/>
              <a:t> </a:t>
            </a:r>
            <a:r>
              <a:rPr lang="en-US" sz="2000" dirty="0" err="1"/>
              <a:t>বলে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3962400" y="1657290"/>
            <a:ext cx="91440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দায়</a:t>
            </a:r>
            <a:endParaRPr lang="en-US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2190690"/>
            <a:ext cx="8610600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err="1"/>
              <a:t>সম্পত্তির</a:t>
            </a:r>
            <a:r>
              <a:rPr lang="en-US" sz="2000" dirty="0"/>
              <a:t> </a:t>
            </a:r>
            <a:r>
              <a:rPr lang="en-US" sz="2000" dirty="0" err="1"/>
              <a:t>উপর</a:t>
            </a:r>
            <a:r>
              <a:rPr lang="en-US" sz="2000" dirty="0"/>
              <a:t> </a:t>
            </a:r>
            <a:r>
              <a:rPr lang="en-US" sz="2000" dirty="0" err="1"/>
              <a:t>তৃতীয়</a:t>
            </a:r>
            <a:r>
              <a:rPr lang="en-US" sz="2000" dirty="0"/>
              <a:t> </a:t>
            </a:r>
            <a:r>
              <a:rPr lang="en-US" sz="2000" dirty="0" err="1"/>
              <a:t>পক্ষের</a:t>
            </a:r>
            <a:r>
              <a:rPr lang="en-US" sz="2000" dirty="0"/>
              <a:t> </a:t>
            </a:r>
            <a:r>
              <a:rPr lang="en-US" sz="2000" dirty="0" err="1"/>
              <a:t>অধিকারকে</a:t>
            </a:r>
            <a:r>
              <a:rPr lang="en-US" sz="2000" dirty="0"/>
              <a:t> </a:t>
            </a:r>
            <a:r>
              <a:rPr lang="en-US" sz="2000" dirty="0" err="1"/>
              <a:t>দায়</a:t>
            </a:r>
            <a:r>
              <a:rPr lang="en-US" sz="2000" dirty="0"/>
              <a:t> </a:t>
            </a:r>
            <a:r>
              <a:rPr lang="en-US" sz="2000" dirty="0" err="1"/>
              <a:t>বলা</a:t>
            </a:r>
            <a:r>
              <a:rPr lang="en-US" sz="2000" dirty="0"/>
              <a:t>  </a:t>
            </a:r>
            <a:r>
              <a:rPr lang="en-US" sz="2000" dirty="0" err="1"/>
              <a:t>হয়</a:t>
            </a:r>
            <a:r>
              <a:rPr lang="en-US" sz="2000" dirty="0"/>
              <a:t>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2400" y="2724090"/>
            <a:ext cx="91440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মূলধন</a:t>
            </a:r>
            <a:endParaRPr lang="en-US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3276600"/>
            <a:ext cx="8610600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err="1"/>
              <a:t>সম্পত্তির</a:t>
            </a:r>
            <a:r>
              <a:rPr lang="en-US" sz="2000" dirty="0"/>
              <a:t> </a:t>
            </a:r>
            <a:r>
              <a:rPr lang="en-US" sz="2000" dirty="0" err="1"/>
              <a:t>উপর</a:t>
            </a:r>
            <a:r>
              <a:rPr lang="en-US" sz="2000" dirty="0"/>
              <a:t> </a:t>
            </a:r>
            <a:r>
              <a:rPr lang="en-US" sz="2000" dirty="0" err="1"/>
              <a:t>মালিকের</a:t>
            </a:r>
            <a:r>
              <a:rPr lang="en-US" sz="2000" dirty="0"/>
              <a:t> </a:t>
            </a:r>
            <a:r>
              <a:rPr lang="en-US" sz="2000" dirty="0" err="1"/>
              <a:t>অধিকারকে</a:t>
            </a:r>
            <a:r>
              <a:rPr lang="en-US" sz="2000" dirty="0"/>
              <a:t> </a:t>
            </a:r>
            <a:r>
              <a:rPr lang="en-US" sz="2000" dirty="0" err="1"/>
              <a:t>মালিকানা</a:t>
            </a:r>
            <a:r>
              <a:rPr lang="en-US" sz="2000" dirty="0"/>
              <a:t> </a:t>
            </a:r>
            <a:r>
              <a:rPr lang="en-US" sz="2000" dirty="0" err="1"/>
              <a:t>স্বত্ব</a:t>
            </a:r>
            <a:r>
              <a:rPr lang="en-US" sz="2000" dirty="0"/>
              <a:t> </a:t>
            </a:r>
            <a:r>
              <a:rPr lang="en-US" sz="2000" dirty="0" err="1"/>
              <a:t>বলা</a:t>
            </a:r>
            <a:r>
              <a:rPr lang="en-US" sz="2000" dirty="0"/>
              <a:t>  </a:t>
            </a:r>
            <a:r>
              <a:rPr lang="en-US" sz="2000" dirty="0" err="1"/>
              <a:t>হয়</a:t>
            </a:r>
            <a:r>
              <a:rPr lang="en-US" sz="2000" dirty="0"/>
              <a:t>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2400" y="3886200"/>
            <a:ext cx="91440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আয়</a:t>
            </a:r>
            <a:endParaRPr lang="en-US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600" y="4495800"/>
            <a:ext cx="8610600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err="1"/>
              <a:t>মুনাফা</a:t>
            </a:r>
            <a:r>
              <a:rPr lang="en-US" sz="2000" dirty="0"/>
              <a:t> </a:t>
            </a:r>
            <a:r>
              <a:rPr lang="en-US" sz="2000" dirty="0" err="1"/>
              <a:t>জাতীয়</a:t>
            </a:r>
            <a:r>
              <a:rPr lang="en-US" sz="2000" dirty="0"/>
              <a:t> </a:t>
            </a:r>
            <a:r>
              <a:rPr lang="en-US" sz="2000" dirty="0" err="1"/>
              <a:t>ব্যয়ের</a:t>
            </a:r>
            <a:r>
              <a:rPr lang="en-US" sz="2000" dirty="0"/>
              <a:t> </a:t>
            </a:r>
            <a:r>
              <a:rPr lang="en-US" sz="2000" dirty="0" err="1"/>
              <a:t>বিপরীতে</a:t>
            </a:r>
            <a:r>
              <a:rPr lang="en-US" sz="2000" dirty="0"/>
              <a:t> </a:t>
            </a:r>
            <a:r>
              <a:rPr lang="en-US" sz="2000" dirty="0" err="1"/>
              <a:t>যে</a:t>
            </a:r>
            <a:r>
              <a:rPr lang="en-US" sz="2000" dirty="0"/>
              <a:t> </a:t>
            </a:r>
            <a:r>
              <a:rPr lang="en-US" sz="2000" dirty="0" err="1"/>
              <a:t>প্রাপ্তি</a:t>
            </a:r>
            <a:r>
              <a:rPr lang="en-US" sz="2000" dirty="0"/>
              <a:t> </a:t>
            </a:r>
            <a:r>
              <a:rPr lang="en-US" sz="2000" dirty="0" err="1"/>
              <a:t>ঘটে</a:t>
            </a:r>
            <a:r>
              <a:rPr lang="en-US" sz="2000" dirty="0"/>
              <a:t> </a:t>
            </a:r>
            <a:r>
              <a:rPr lang="en-US" sz="2000" dirty="0" err="1"/>
              <a:t>তাই</a:t>
            </a:r>
            <a:r>
              <a:rPr lang="en-US" sz="2000" dirty="0"/>
              <a:t> </a:t>
            </a:r>
            <a:r>
              <a:rPr lang="en-US" sz="2000" dirty="0" err="1"/>
              <a:t>আয়</a:t>
            </a:r>
            <a:r>
              <a:rPr lang="en-US" sz="2000" dirty="0"/>
              <a:t>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62400" y="5181600"/>
            <a:ext cx="91440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ব্যয়</a:t>
            </a:r>
            <a:endParaRPr lang="en-US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8600" y="5791200"/>
            <a:ext cx="8610600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err="1"/>
              <a:t>মুনাফা</a:t>
            </a:r>
            <a:r>
              <a:rPr lang="en-US" sz="2000" dirty="0"/>
              <a:t> </a:t>
            </a:r>
            <a:r>
              <a:rPr lang="en-US" sz="2000" dirty="0" err="1"/>
              <a:t>অর্জনের</a:t>
            </a:r>
            <a:r>
              <a:rPr lang="en-US" sz="2000" dirty="0"/>
              <a:t> </a:t>
            </a:r>
            <a:r>
              <a:rPr lang="en-US" sz="2000" dirty="0" err="1"/>
              <a:t>জন্য</a:t>
            </a:r>
            <a:r>
              <a:rPr lang="en-US" sz="2000" dirty="0"/>
              <a:t> </a:t>
            </a:r>
            <a:r>
              <a:rPr lang="en-US" sz="2000" dirty="0" err="1"/>
              <a:t>সংঘটিত</a:t>
            </a:r>
            <a:r>
              <a:rPr lang="en-US" sz="2000" dirty="0"/>
              <a:t> </a:t>
            </a:r>
            <a:r>
              <a:rPr lang="en-US" sz="2000" dirty="0" err="1"/>
              <a:t>যাবতীয়</a:t>
            </a:r>
            <a:r>
              <a:rPr lang="en-US" sz="2000" dirty="0"/>
              <a:t> </a:t>
            </a:r>
            <a:r>
              <a:rPr lang="en-US" sz="2000" dirty="0" err="1"/>
              <a:t>খরচকে</a:t>
            </a:r>
            <a:r>
              <a:rPr lang="en-US" sz="2000" dirty="0"/>
              <a:t> </a:t>
            </a:r>
            <a:r>
              <a:rPr lang="en-US" sz="2000" dirty="0" err="1"/>
              <a:t>ব্যয়</a:t>
            </a:r>
            <a:r>
              <a:rPr lang="en-US" sz="2000" dirty="0"/>
              <a:t> </a:t>
            </a:r>
            <a:r>
              <a:rPr lang="en-US" sz="2000" dirty="0" err="1"/>
              <a:t>বলা</a:t>
            </a:r>
            <a:r>
              <a:rPr lang="en-US" sz="2000" dirty="0"/>
              <a:t> </a:t>
            </a:r>
            <a:r>
              <a:rPr lang="en-US" sz="2000" dirty="0" err="1"/>
              <a:t>হয়</a:t>
            </a:r>
            <a:r>
              <a:rPr lang="en-US" sz="2000" dirty="0"/>
              <a:t>।।</a:t>
            </a:r>
          </a:p>
        </p:txBody>
      </p:sp>
    </p:spTree>
  </p:cSld>
  <p:clrMapOvr>
    <a:masterClrMapping/>
  </p:clrMapOvr>
  <p:transition>
    <p:split orient="vert" dir="in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allelogram 3"/>
          <p:cNvSpPr/>
          <p:nvPr/>
        </p:nvSpPr>
        <p:spPr>
          <a:xfrm>
            <a:off x="914400" y="1143000"/>
            <a:ext cx="7086600" cy="609600"/>
          </a:xfrm>
          <a:prstGeom prst="parallelogram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মূল্যায়ণ</a:t>
            </a:r>
            <a:endParaRPr lang="en-US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2362200"/>
            <a:ext cx="7696200" cy="200054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dirty="0"/>
              <a:t> </a:t>
            </a:r>
            <a:r>
              <a:rPr lang="en-US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 </a:t>
            </a:r>
            <a:r>
              <a:rPr 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en-US" sz="4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ছক</a:t>
            </a:r>
            <a:r>
              <a:rPr 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ও </a:t>
            </a:r>
            <a:r>
              <a:rPr lang="en-US" sz="4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চলমান</a:t>
            </a:r>
            <a:r>
              <a:rPr 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en-US" sz="4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জের</a:t>
            </a:r>
            <a:r>
              <a:rPr 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en-US" sz="4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ছকের</a:t>
            </a:r>
            <a:r>
              <a:rPr 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en-US" sz="4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মধ্যে</a:t>
            </a:r>
            <a:r>
              <a:rPr 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en-US" sz="4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কী</a:t>
            </a:r>
            <a:r>
              <a:rPr 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en-US" sz="4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কী</a:t>
            </a:r>
            <a:r>
              <a:rPr 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en-US" sz="4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পার্থক্য</a:t>
            </a:r>
            <a:r>
              <a:rPr 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en-US" sz="4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বিদ্যামন</a:t>
            </a:r>
            <a:r>
              <a:rPr 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en-US" sz="4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তা</a:t>
            </a:r>
            <a:r>
              <a:rPr 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en-US" sz="40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নির্ণয় </a:t>
            </a:r>
            <a:r>
              <a:rPr lang="en-US" sz="4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করো</a:t>
            </a:r>
            <a:r>
              <a:rPr 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।</a:t>
            </a:r>
            <a:endParaRPr lang="en-US" sz="4000" dirty="0"/>
          </a:p>
        </p:txBody>
      </p:sp>
    </p:spTree>
  </p:cSld>
  <p:clrMapOvr>
    <a:masterClrMapping/>
  </p:clrMapOvr>
  <p:transition>
    <p:wedg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47800" y="1295400"/>
            <a:ext cx="6705600" cy="1447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err="1"/>
              <a:t>বাড়ির</a:t>
            </a:r>
            <a:r>
              <a:rPr lang="en-US" sz="5400" dirty="0"/>
              <a:t> </a:t>
            </a:r>
            <a:r>
              <a:rPr lang="en-US" sz="5400" dirty="0" err="1"/>
              <a:t>কাজ</a:t>
            </a:r>
            <a:endParaRPr lang="en-US" sz="5400" dirty="0"/>
          </a:p>
        </p:txBody>
      </p:sp>
      <p:sp>
        <p:nvSpPr>
          <p:cNvPr id="6" name="Isosceles Triangle 5"/>
          <p:cNvSpPr/>
          <p:nvPr/>
        </p:nvSpPr>
        <p:spPr>
          <a:xfrm>
            <a:off x="1066800" y="304800"/>
            <a:ext cx="7543800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33400" y="3352800"/>
            <a:ext cx="7924800" cy="13849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/>
              <a:t>১। </a:t>
            </a:r>
            <a:r>
              <a:rPr lang="en-US" sz="2800" dirty="0" err="1"/>
              <a:t>হিসাব</a:t>
            </a:r>
            <a:r>
              <a:rPr lang="en-US" sz="2800" dirty="0"/>
              <a:t> </a:t>
            </a:r>
            <a:r>
              <a:rPr lang="en-US" sz="2800" dirty="0" err="1"/>
              <a:t>কেন</a:t>
            </a:r>
            <a:r>
              <a:rPr lang="en-US" sz="2800" dirty="0"/>
              <a:t> </a:t>
            </a:r>
            <a:r>
              <a:rPr lang="en-US" sz="2800" dirty="0" err="1"/>
              <a:t>প্রস্তুত</a:t>
            </a:r>
            <a:r>
              <a:rPr lang="en-US" sz="2800" dirty="0"/>
              <a:t> </a:t>
            </a:r>
            <a:r>
              <a:rPr lang="en-US" sz="2800" dirty="0" err="1"/>
              <a:t>করা</a:t>
            </a:r>
            <a:r>
              <a:rPr lang="en-US" sz="2800" dirty="0"/>
              <a:t> </a:t>
            </a:r>
            <a:r>
              <a:rPr lang="en-US" sz="2800" dirty="0" err="1"/>
              <a:t>হয়</a:t>
            </a:r>
            <a:r>
              <a:rPr lang="en-US" sz="2800" dirty="0"/>
              <a:t>।</a:t>
            </a:r>
          </a:p>
          <a:p>
            <a:endParaRPr lang="en-US" sz="2800" dirty="0"/>
          </a:p>
          <a:p>
            <a:r>
              <a:rPr lang="en-US" sz="2800" dirty="0"/>
              <a:t>২। </a:t>
            </a:r>
            <a:r>
              <a:rPr lang="en-US" sz="2800" dirty="0" err="1"/>
              <a:t>হিসাবের</a:t>
            </a:r>
            <a:r>
              <a:rPr lang="en-US" sz="2800" dirty="0"/>
              <a:t> </a:t>
            </a:r>
            <a:r>
              <a:rPr lang="en-US" sz="2800" dirty="0" err="1"/>
              <a:t>শ্রেণি</a:t>
            </a:r>
            <a:r>
              <a:rPr lang="en-US" sz="2800" dirty="0"/>
              <a:t> </a:t>
            </a:r>
            <a:r>
              <a:rPr lang="en-US" sz="2800" dirty="0" err="1"/>
              <a:t>বিভাগের</a:t>
            </a:r>
            <a:r>
              <a:rPr lang="en-US" sz="2800" dirty="0"/>
              <a:t> </a:t>
            </a:r>
            <a:r>
              <a:rPr lang="en-US" sz="2800" dirty="0" err="1"/>
              <a:t>একটি</a:t>
            </a:r>
            <a:r>
              <a:rPr lang="en-US" sz="2800" dirty="0"/>
              <a:t> </a:t>
            </a:r>
            <a:r>
              <a:rPr lang="en-US" sz="2800" dirty="0" err="1"/>
              <a:t>তালিকা</a:t>
            </a:r>
            <a:r>
              <a:rPr lang="en-US" sz="2800" dirty="0"/>
              <a:t> </a:t>
            </a:r>
            <a:r>
              <a:rPr lang="en-US" sz="2800" dirty="0" err="1"/>
              <a:t>প্রস্তুত</a:t>
            </a:r>
            <a:r>
              <a:rPr lang="en-US" sz="2800" dirty="0"/>
              <a:t> </a:t>
            </a:r>
            <a:r>
              <a:rPr lang="en-US" sz="2800" dirty="0" err="1"/>
              <a:t>করে</a:t>
            </a:r>
            <a:r>
              <a:rPr lang="en-US" sz="2800" dirty="0"/>
              <a:t> </a:t>
            </a:r>
            <a:r>
              <a:rPr lang="en-US" sz="2800" dirty="0" err="1"/>
              <a:t>আনবে</a:t>
            </a:r>
            <a:r>
              <a:rPr lang="en-US" sz="2800" dirty="0"/>
              <a:t>।</a:t>
            </a:r>
          </a:p>
        </p:txBody>
      </p:sp>
    </p:spTree>
  </p:cSld>
  <p:clrMapOvr>
    <a:masterClrMapping/>
  </p:clrMapOvr>
  <p:transition>
    <p:wedg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609600" y="1828800"/>
            <a:ext cx="7620000" cy="3124200"/>
          </a:xfrm>
          <a:prstGeom prst="ellips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ধন্যবাদ</a:t>
            </a:r>
            <a:endParaRPr lang="en-US" dirty="0"/>
          </a:p>
        </p:txBody>
      </p:sp>
    </p:spTree>
  </p:cSld>
  <p:clrMapOvr>
    <a:masterClrMapping/>
  </p:clrMapOvr>
  <p:transition>
    <p:comb dir="vert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148</TotalTime>
  <Words>427</Words>
  <Application>Microsoft Office PowerPoint</Application>
  <PresentationFormat>On-screen Show (4:3)</PresentationFormat>
  <Paragraphs>87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NikoshBAN</vt:lpstr>
      <vt:lpstr>SutonnyMJ</vt:lpstr>
      <vt:lpstr>Office Theme</vt:lpstr>
      <vt:lpstr>PowerPoint Presentation</vt:lpstr>
      <vt:lpstr>wkÿK cwiwPwZ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PC WORLD</cp:lastModifiedBy>
  <cp:revision>83</cp:revision>
  <dcterms:created xsi:type="dcterms:W3CDTF">2026-01-22T13:39:02Z</dcterms:created>
  <dcterms:modified xsi:type="dcterms:W3CDTF">2026-10-07T09:37:44Z</dcterms:modified>
</cp:coreProperties>
</file>