
<file path=[Content_Types].xml><?xml version="1.0" encoding="utf-8"?>
<ns0:Types xmlns:ns0="http://schemas.openxmlformats.org/package/2006/content-types">
  <ns0:Default Extension="bin" ContentType="application/vnd.openxmlformats-officedocument.presentationml.printerSettings"/>
  <ns0:Default Extension="jpeg" ContentType="image/jpeg"/>
  <ns0:Default Extension="png" ContentType="image/png"/>
  <ns0:Default Extension="rels" ContentType="application/vnd.openxmlformats-package.relationships+xml"/>
  <ns0:Default Extension="xml" ContentType="application/xml"/>
  <ns0:Override PartName="/docProps/app.xml" ContentType="application/vnd.openxmlformats-officedocument.extended-properties+xml"/>
  <ns0:Override PartName="/docProps/core.xml" ContentType="application/vnd.openxmlformats-package.core-properties+xml"/>
  <ns0:Override PartName="/ppt/presProps.xml" ContentType="application/vnd.openxmlformats-officedocument.presentationml.presProps+xml"/>
  <ns0:Override PartName="/ppt/presentation.xml" ContentType="application/vnd.openxmlformats-officedocument.presentationml.presentation.main+xml"/>
  <ns0:Override PartName="/ppt/slideLayouts/slideLayout1.xml" ContentType="application/vnd.openxmlformats-officedocument.presentationml.slideLayout+xml"/>
  <ns0:Override PartName="/ppt/slideLayouts/slideLayout10.xml" ContentType="application/vnd.openxmlformats-officedocument.presentationml.slideLayout+xml"/>
  <ns0:Override PartName="/ppt/slideLayouts/slideLayout11.xml" ContentType="application/vnd.openxmlformats-officedocument.presentationml.slideLayout+xml"/>
  <ns0:Override PartName="/ppt/slideLayouts/slideLayout2.xml" ContentType="application/vnd.openxmlformats-officedocument.presentationml.slideLayout+xml"/>
  <ns0:Override PartName="/ppt/slideLayouts/slideLayout3.xml" ContentType="application/vnd.openxmlformats-officedocument.presentationml.slideLayout+xml"/>
  <ns0:Override PartName="/ppt/slideLayouts/slideLayout4.xml" ContentType="application/vnd.openxmlformats-officedocument.presentationml.slideLayout+xml"/>
  <ns0:Override PartName="/ppt/slideLayouts/slideLayout5.xml" ContentType="application/vnd.openxmlformats-officedocument.presentationml.slideLayout+xml"/>
  <ns0:Override PartName="/ppt/slideLayouts/slideLayout6.xml" ContentType="application/vnd.openxmlformats-officedocument.presentationml.slideLayout+xml"/>
  <ns0:Override PartName="/ppt/slideLayouts/slideLayout7.xml" ContentType="application/vnd.openxmlformats-officedocument.presentationml.slideLayout+xml"/>
  <ns0:Override PartName="/ppt/slideLayouts/slideLayout8.xml" ContentType="application/vnd.openxmlformats-officedocument.presentationml.slideLayout+xml"/>
  <ns0:Override PartName="/ppt/slideLayouts/slideLayout9.xml" ContentType="application/vnd.openxmlformats-officedocument.presentationml.slideLayout+xml"/>
  <ns0:Override PartName="/ppt/slideMasters/slideMaster1.xml" ContentType="application/vnd.openxmlformats-officedocument.presentationml.slideMaster+xml"/>
  <ns0:Override PartName="/ppt/slides/slide1.xml" ContentType="application/vnd.openxmlformats-officedocument.presentationml.slide+xml"/>
  <ns0:Override PartName="/ppt/slides/slide2.xml" ContentType="application/vnd.openxmlformats-officedocument.presentationml.slide+xml"/>
  <ns0:Override PartName="/ppt/slides/slide3.xml" ContentType="application/vnd.openxmlformats-officedocument.presentationml.slide+xml"/>
  <ns0:Override PartName="/ppt/slides/slide4.xml" ContentType="application/vnd.openxmlformats-officedocument.presentationml.slide+xml"/>
  <ns0:Override PartName="/ppt/slides/slide5.xml" ContentType="application/vnd.openxmlformats-officedocument.presentationml.slide+xml"/>
  <ns0:Override PartName="/ppt/slides/slide6.xml" ContentType="application/vnd.openxmlformats-officedocument.presentationml.slide+xml"/>
  <ns0:Override PartName="/ppt/slides/slide7.xml" ContentType="application/vnd.openxmlformats-officedocument.presentationml.slide+xml"/>
  <ns0:Override PartName="/ppt/slides/slide8.xml" ContentType="application/vnd.openxmlformats-officedocument.presentationml.slide+xml"/>
  <ns0:Override PartName="/ppt/tableStyles.xml" ContentType="application/vnd.openxmlformats-officedocument.presentationml.tableStyles+xml"/>
  <ns0:Override PartName="/ppt/theme/theme1.xml" ContentType="application/vnd.openxmlformats-officedocument.theme+xml"/>
  <ns0:Override PartName="/ppt/viewProps.xml" ContentType="application/vnd.openxmlformats-officedocument.presentationml.viewProps+xml"/>
  <ns0:Default Extension="fntdata" ContentType="application/x-fontdata"/>
</ns0: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ns0:presentation xmlns:ns0="http://schemas.openxmlformats.org/presentationml/2006/main" xmlns:ns1="http://schemas.openxmlformats.org/officeDocument/2006/relationships" xmlns:ns2="http://schemas.openxmlformats.org/drawingml/2006/main" saveSubsetFonts="1" autoCompressPictures="0" embedTrueTypeFonts="1">
  <ns0:sldMasterIdLst>
    <ns0:sldMasterId id="2147483648" ns1:id="rId1"/>
  </ns0:sldMasterIdLst>
  <ns0:sldIdLst>
    <ns0:sldId id="256" ns1:id="rId7"/>
    <ns0:sldId id="257" ns1:id="rId8"/>
    <ns0:sldId id="258" ns1:id="rId9"/>
    <ns0:sldId id="259" ns1:id="rId10"/>
    <ns0:sldId id="260" ns1:id="rId11"/>
    <ns0:sldId id="261" ns1:id="rId12"/>
    <ns0:sldId id="262" ns1:id="rId13"/>
    <ns0:sldId id="263" ns1:id="rId14"/>
  </ns0:sldIdLst>
  <ns0:sldSz cx="12192000" cy="6858000" type="screen4x3"/>
  <ns0:notesSz cx="6858000" cy="9144000"/>
  <ns0:embeddedFontLst>
    <ns0:embeddedFont>
      <ns0:font typeface="Poppins"/>
      <ns0:bold ns1:id="rIdFont15"/>
      <ns0:regular ns1:id="rIdFont16"/>
    </ns0:embeddedFont>
  </ns0:embeddedFontLst>
  <ns0:defaultTextStyle>
    <ns2:defPPr>
      <ns2:defRPr lang="en-US"/>
    </ns2:defPPr>
    <ns2:lvl1pPr marL="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1pPr>
    <ns2:lvl2pPr marL="4572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2pPr>
    <ns2:lvl3pPr marL="9144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3pPr>
    <ns2:lvl4pPr marL="13716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4pPr>
    <ns2:lvl5pPr marL="18288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5pPr>
    <ns2:lvl6pPr marL="22860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6pPr>
    <ns2:lvl7pPr marL="27432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7pPr>
    <ns2:lvl8pPr marL="32004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8pPr>
    <ns2:lvl9pPr marL="36576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9pPr>
  </ns0:defaultTextStyle>
</ns0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?>
<ns0:Relationships xmlns:ns0="http://schemas.openxmlformats.org/package/2006/relationships"><ns0:Relationship Id="rId1" Type="http://schemas.openxmlformats.org/officeDocument/2006/relationships/slideMaster" Target="slideMasters/slideMaster1.xml" /><ns0:Relationship Id="rId2" Type="http://schemas.openxmlformats.org/officeDocument/2006/relationships/printerSettings" Target="printerSettings/printerSettings1.bin" /><ns0:Relationship Id="rId3" Type="http://schemas.openxmlformats.org/officeDocument/2006/relationships/presProps" Target="presProps.xml" /><ns0:Relationship Id="rId4" Type="http://schemas.openxmlformats.org/officeDocument/2006/relationships/viewProps" Target="viewProps.xml" /><ns0:Relationship Id="rId5" Type="http://schemas.openxmlformats.org/officeDocument/2006/relationships/theme" Target="theme/theme1.xml" /><ns0:Relationship Id="rId6" Type="http://schemas.openxmlformats.org/officeDocument/2006/relationships/tableStyles" Target="tableStyles.xml" /><ns0:Relationship Id="rId7" Type="http://schemas.openxmlformats.org/officeDocument/2006/relationships/slide" Target="slides/slide1.xml" /><ns0:Relationship Id="rId8" Type="http://schemas.openxmlformats.org/officeDocument/2006/relationships/slide" Target="slides/slide2.xml" /><ns0:Relationship Id="rId9" Type="http://schemas.openxmlformats.org/officeDocument/2006/relationships/slide" Target="slides/slide3.xml" /><ns0:Relationship Id="rId10" Type="http://schemas.openxmlformats.org/officeDocument/2006/relationships/slide" Target="slides/slide4.xml" /><ns0:Relationship Id="rId11" Type="http://schemas.openxmlformats.org/officeDocument/2006/relationships/slide" Target="slides/slide5.xml" /><ns0:Relationship Id="rId12" Type="http://schemas.openxmlformats.org/officeDocument/2006/relationships/slide" Target="slides/slide6.xml" /><ns0:Relationship Id="rId13" Type="http://schemas.openxmlformats.org/officeDocument/2006/relationships/slide" Target="slides/slide7.xml" /><ns0:Relationship Id="rId14" Type="http://schemas.openxmlformats.org/officeDocument/2006/relationships/slide" Target="slides/slide8.xml" /><ns0:Relationship Id="rIdFont15" Type="http://schemas.openxmlformats.org/officeDocument/2006/relationships/font" Target="fonts/5f6c653e-7503-479d-bfa8-64af2034e9a3.fntdata" /><ns0:Relationship Id="rIdFont16" Type="http://schemas.openxmlformats.org/officeDocument/2006/relationships/font" Target="fonts/3d7d9759-411f-4e0c-8780-d4ca3db9d499.fntdata" /></ns0: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5803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09600" y="4724400"/>
            <a:ext cx="609600" cy="38100"/>
          </a:xfrm>
          <a:prstGeom prst="rect">
            <a:avLst/>
          </a:prstGeom>
          <a:solidFill>
            <a:srgbClr val="FACC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09600" y="2095500"/>
            <a:ext cx="110680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350" i="0" u="none">
                <a:solidFill>
                  <a:srgbClr val="BBF7D0"/>
                </a:solidFill>
                <a:latin typeface="Poppins"/>
              </a:rPr>
              <a:t>ENGLISH FOR TODAY | CLASS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2505075"/>
            <a:ext cx="9101137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5400"/>
              </a:lnSpc>
            </a:pPr>
            <a:r>
              <a:rPr b="1" sz="4500" i="0" u="none">
                <a:solidFill>
                  <a:srgbClr val="FFFFFF"/>
                </a:solidFill>
                <a:latin typeface="Poppins"/>
              </a:rPr>
              <a:t>Unit 6: Steps of Washing Hands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4105275"/>
            <a:ext cx="67627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650" i="0" u="none">
                <a:solidFill>
                  <a:srgbClr val="F0FDF4"/>
                </a:solidFill>
                <a:latin typeface="Poppins"/>
              </a:rPr>
              <a:t>Learn healthy habits and proper hand washing steps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09600" y="2810767"/>
            <a:ext cx="2571750" cy="2390775"/>
          </a:xfrm>
          <a:prstGeom prst="roundRect">
            <a:avLst>
              <a:gd name="adj" fmla="val 6374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3409950" y="2810767"/>
            <a:ext cx="2571750" cy="2390775"/>
          </a:xfrm>
          <a:prstGeom prst="roundRect">
            <a:avLst>
              <a:gd name="adj" fmla="val 6374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6210300" y="2939355"/>
            <a:ext cx="2571750" cy="2133600"/>
          </a:xfrm>
          <a:prstGeom prst="roundRect">
            <a:avLst>
              <a:gd name="adj" fmla="val 714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010650" y="2939355"/>
            <a:ext cx="2571750" cy="2133600"/>
          </a:xfrm>
          <a:prstGeom prst="roundRect">
            <a:avLst>
              <a:gd name="adj" fmla="val 714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025" y="3220342"/>
            <a:ext cx="342900" cy="4572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3220342"/>
            <a:ext cx="400050" cy="4572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7575" y="3348930"/>
            <a:ext cx="457200" cy="4572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10775" y="3348930"/>
            <a:ext cx="571500" cy="457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A. Look and Say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Key vocabulary items for hand washing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0315" y="3963292"/>
            <a:ext cx="2550318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/>
            <a:r>
              <a:rPr b="1" sz="1800" i="0" u="none">
                <a:solidFill>
                  <a:srgbClr val="0F172A"/>
                </a:solidFill>
                <a:latin typeface="Poppins"/>
              </a:rPr>
              <a:t>Water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1037" y="4372867"/>
            <a:ext cx="2428875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350" i="0" u="none">
                <a:solidFill>
                  <a:srgbClr val="64748B"/>
                </a:solidFill>
                <a:latin typeface="Poppins"/>
              </a:rPr>
              <a:t>Clean liquid for washing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20665" y="3963292"/>
            <a:ext cx="2550318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/>
            <a:r>
              <a:rPr b="1" sz="1800" i="0" u="none">
                <a:solidFill>
                  <a:srgbClr val="0F172A"/>
                </a:solidFill>
                <a:latin typeface="Poppins"/>
              </a:rPr>
              <a:t>Soap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1387" y="4372867"/>
            <a:ext cx="2428875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350" i="0" u="none">
                <a:solidFill>
                  <a:srgbClr val="64748B"/>
                </a:solidFill>
                <a:latin typeface="Poppins"/>
              </a:rPr>
              <a:t>Removes germs and dirt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21015" y="4091880"/>
            <a:ext cx="2550318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/>
            <a:r>
              <a:rPr b="1" sz="1800" i="0" u="none">
                <a:solidFill>
                  <a:srgbClr val="0F172A"/>
                </a:solidFill>
                <a:latin typeface="Poppins"/>
              </a:rPr>
              <a:t>Tap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81737" y="4501455"/>
            <a:ext cx="2428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350" i="0" u="none">
                <a:solidFill>
                  <a:srgbClr val="64748B"/>
                </a:solidFill>
                <a:latin typeface="Poppins"/>
              </a:rPr>
              <a:t>Controls water flow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021365" y="4091880"/>
            <a:ext cx="2550318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/>
            <a:r>
              <a:rPr b="1" sz="1800" i="0" u="none">
                <a:solidFill>
                  <a:srgbClr val="0F172A"/>
                </a:solidFill>
                <a:latin typeface="Poppins"/>
              </a:rPr>
              <a:t>Towel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082087" y="4501455"/>
            <a:ext cx="2428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350" i="0" u="none">
                <a:solidFill>
                  <a:srgbClr val="64748B"/>
                </a:solidFill>
                <a:latin typeface="Poppins"/>
              </a:rPr>
              <a:t>Used for drying hands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09600" y="2903190"/>
            <a:ext cx="10972800" cy="22821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903190"/>
            <a:ext cx="76200" cy="2282130"/>
          </a:xfrm>
          <a:prstGeom prst="rect">
            <a:avLst/>
          </a:prstGeom>
          <a:solidFill>
            <a:srgbClr val="1580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4489995"/>
            <a:ext cx="190500" cy="190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B. Read and Say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Understand why keeping hands clean matters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360390"/>
            <a:ext cx="10077450" cy="8533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b="1" sz="2100" i="0" u="none">
                <a:solidFill>
                  <a:srgbClr val="0F172A"/>
                </a:solidFill>
                <a:latin typeface="Poppins"/>
              </a:rPr>
              <a:t>"Dirty hands can spread germs. So, washing hands is important. It is the best way to prevent germs."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4442370"/>
            <a:ext cx="10077450" cy="285750"/>
          </a:xfrm>
          <a:prstGeom prst="rect">
            <a:avLst/>
          </a:prstGeom>
          <a:noFill/>
        </p:spPr>
        <p:txBody>
          <a:bodyPr wrap="square" lIns="26670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16A34A"/>
                </a:solidFill>
                <a:latin typeface="Poppins"/>
              </a:rPr>
              <a:t>Stay healthy by washing hands properly every day.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09600" y="3248917"/>
            <a:ext cx="257175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3409950" y="3248917"/>
            <a:ext cx="257175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6210300" y="3248917"/>
            <a:ext cx="257175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010650" y="3248917"/>
            <a:ext cx="257175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Steps to Wash Hands (Part 1)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Follow these initial steps carefully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5825" y="3525142"/>
            <a:ext cx="2524125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5825" y="3972817"/>
            <a:ext cx="211455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Open tap and wet hands with clean water.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86175" y="3525142"/>
            <a:ext cx="2524125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86175" y="3972817"/>
            <a:ext cx="2524125" cy="2571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Turn the tap off.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6525" y="3525142"/>
            <a:ext cx="2524125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86525" y="3972817"/>
            <a:ext cx="211455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Apply soap on your hands.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86875" y="3525142"/>
            <a:ext cx="2524125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86875" y="3972817"/>
            <a:ext cx="211455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Rub hands for at least 20 seconds.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09600" y="3248917"/>
            <a:ext cx="350520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4343400" y="3248917"/>
            <a:ext cx="350520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8077200" y="3248917"/>
            <a:ext cx="3505200" cy="1514475"/>
          </a:xfrm>
          <a:prstGeom prst="roundRect">
            <a:avLst>
              <a:gd name="adj" fmla="val 10062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Steps to Wash Hands (Part 2)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Complete your hand washing routine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5825" y="3525142"/>
            <a:ext cx="3690937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5825" y="3972817"/>
            <a:ext cx="304800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Clean back of hands, fingers and nails.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19625" y="3525142"/>
            <a:ext cx="3690937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6 &amp; 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9625" y="3972817"/>
            <a:ext cx="304800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Rinse with clean water and turn tap off.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53425" y="3525142"/>
            <a:ext cx="3690937" cy="333375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15803D"/>
                </a:solidFill>
                <a:latin typeface="Poppins"/>
              </a:rPr>
              <a:t>Step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53425" y="3972817"/>
            <a:ext cx="3048000" cy="5143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1E293B"/>
                </a:solidFill>
                <a:latin typeface="Poppins"/>
              </a:rPr>
              <a:t>Wipe your hands with a clean towel.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09600" y="3006030"/>
            <a:ext cx="2571750" cy="200025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3409950" y="3006030"/>
            <a:ext cx="2571750" cy="200025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6210300" y="3006030"/>
            <a:ext cx="2571750" cy="200025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9010650" y="3006030"/>
            <a:ext cx="2571750" cy="200025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3348930"/>
            <a:ext cx="266700" cy="3048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175" y="3348930"/>
            <a:ext cx="381000" cy="3048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6525" y="3348930"/>
            <a:ext cx="304800" cy="3048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875" y="3348930"/>
            <a:ext cx="342900" cy="304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When to Wash Our Hands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Important times throughout the day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825" y="3891855"/>
            <a:ext cx="2220277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0F172A"/>
                </a:solidFill>
                <a:latin typeface="Poppins"/>
              </a:rPr>
              <a:t>Before Eating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5825" y="4253805"/>
            <a:ext cx="2114550" cy="476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64748B"/>
                </a:solidFill>
                <a:latin typeface="Poppins"/>
              </a:rPr>
              <a:t>Always wash before meals.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86175" y="3891855"/>
            <a:ext cx="2220277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0F172A"/>
                </a:solidFill>
                <a:latin typeface="Poppins"/>
              </a:rPr>
              <a:t>After Toilet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86175" y="4253805"/>
            <a:ext cx="2114550" cy="2381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64748B"/>
                </a:solidFill>
                <a:latin typeface="Poppins"/>
              </a:rPr>
              <a:t>Wash immediately after.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6525" y="3891855"/>
            <a:ext cx="2220277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0F172A"/>
                </a:solidFill>
                <a:latin typeface="Poppins"/>
              </a:rPr>
              <a:t>After Playing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86525" y="4253805"/>
            <a:ext cx="2114550" cy="476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64748B"/>
                </a:solidFill>
                <a:latin typeface="Poppins"/>
              </a:rPr>
              <a:t>Clean up after outdoor games.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286875" y="3891855"/>
            <a:ext cx="2220277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0F172A"/>
                </a:solidFill>
                <a:latin typeface="Poppins"/>
              </a:rPr>
              <a:t>After Pets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86875" y="4253805"/>
            <a:ext cx="2114550" cy="476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200" i="0" u="none">
                <a:solidFill>
                  <a:srgbClr val="64748B"/>
                </a:solidFill>
                <a:latin typeface="Poppins"/>
              </a:rPr>
              <a:t>Wash after touching animals.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09600" y="2725042"/>
            <a:ext cx="10972800" cy="752475"/>
          </a:xfrm>
          <a:prstGeom prst="roundRect">
            <a:avLst>
              <a:gd name="adj" fmla="val 1518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609600" y="3629917"/>
            <a:ext cx="10972800" cy="752475"/>
          </a:xfrm>
          <a:prstGeom prst="roundRect">
            <a:avLst>
              <a:gd name="adj" fmla="val 1518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609600" y="4534792"/>
            <a:ext cx="10972800" cy="752475"/>
          </a:xfrm>
          <a:prstGeom prst="roundRect">
            <a:avLst>
              <a:gd name="adj" fmla="val 15189"/>
            </a:avLst>
          </a:prstGeom>
          <a:solidFill>
            <a:srgbClr val="FFFFFF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10687050" y="2925067"/>
            <a:ext cx="657225" cy="352425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10629900" y="3829942"/>
            <a:ext cx="714375" cy="352425"/>
          </a:xfrm>
          <a:prstGeom prst="roundRect">
            <a:avLst>
              <a:gd name="adj" fmla="val 50000"/>
            </a:avLst>
          </a:prstGeom>
          <a:solidFill>
            <a:srgbClr val="FEE2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10687050" y="4734817"/>
            <a:ext cx="657225" cy="352425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09600" y="457200"/>
            <a:ext cx="11582400" cy="4113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b="1" sz="2700" i="0" u="none">
                <a:solidFill>
                  <a:srgbClr val="0F172A"/>
                </a:solidFill>
                <a:latin typeface="Poppins"/>
              </a:rPr>
              <a:t>Let's Practise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1020960"/>
            <a:ext cx="110680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475569"/>
                </a:solidFill>
                <a:latin typeface="Poppins"/>
              </a:rPr>
              <a:t>True or False exercise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7725" y="2972692"/>
            <a:ext cx="195262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0F172A"/>
                </a:solidFill>
                <a:latin typeface="Poppins"/>
              </a:rPr>
              <a:t>a. Dirt spreads germs.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39450" y="2982217"/>
            <a:ext cx="447675" cy="2381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200" i="0" u="none">
                <a:solidFill>
                  <a:srgbClr val="166534"/>
                </a:solidFill>
                <a:latin typeface="Poppins"/>
              </a:rPr>
              <a:t>True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7725" y="3877567"/>
            <a:ext cx="36004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0F172A"/>
                </a:solidFill>
                <a:latin typeface="Poppins"/>
              </a:rPr>
              <a:t>b. Washing hands cannot prevent germs.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82300" y="3887092"/>
            <a:ext cx="504825" cy="2381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200" i="0" u="none">
                <a:solidFill>
                  <a:srgbClr val="991B1B"/>
                </a:solidFill>
                <a:latin typeface="Poppins"/>
              </a:rPr>
              <a:t>False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7725" y="4782442"/>
            <a:ext cx="34099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0F172A"/>
                </a:solidFill>
                <a:latin typeface="Poppins"/>
              </a:rPr>
              <a:t>c. Open the tap first to wet your hands.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39450" y="4791967"/>
            <a:ext cx="447675" cy="2381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200" i="0" u="none">
                <a:solidFill>
                  <a:srgbClr val="166534"/>
                </a:solidFill>
                <a:latin typeface="Poppins"/>
              </a:rPr>
              <a:t>True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5803D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100" y="3838575"/>
            <a:ext cx="6858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32879" y="2247900"/>
            <a:ext cx="9926240" cy="685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3600" i="0" u="none">
                <a:solidFill>
                  <a:srgbClr val="FFFFFF"/>
                </a:solidFill>
                <a:latin typeface="Poppins"/>
              </a:rPr>
              <a:t>Wash Your Hands, Stay Healthy!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77828" y="3086100"/>
            <a:ext cx="5036343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DCFCE7"/>
                </a:solidFill>
                <a:latin typeface="Poppins"/>
              </a:rPr>
              <a:t>Practice good habits every single day.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