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59" r:id="rId6"/>
    <p:sldId id="263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3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18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F02DFD-9C0A-4237-BE4E-6C02E64665F7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3B356-ABA9-42B2-8C16-21BACBD27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1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1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</a:t>
            </a:r>
            <a:r>
              <a:rPr lang="en-US" sz="1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1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1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ঝুঁকিবহুল</a:t>
            </a:r>
            <a:r>
              <a:rPr lang="en-US" sz="1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1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1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1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1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1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1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C3B356-ABA9-42B2-8C16-21BACBD27A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79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65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23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63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5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9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69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1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14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30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52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1394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89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7603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51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508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6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ABFCB3E-CD3D-4DA2-AB23-29DB38E8A290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8A932E8-6EE3-4468-9A30-ADFAE8A77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693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92037" y="2978727"/>
            <a:ext cx="5112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1214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75" y="270436"/>
            <a:ext cx="4010025" cy="4762500"/>
          </a:xfrm>
          <a:prstGeom prst="flowChartConnector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4291" y="785619"/>
            <a:ext cx="767541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দীপংকর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বিশ্বাস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পদবীঃ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</a:p>
          <a:p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প্রতিষ্ঠানঃ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মির্জাপুর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বালিকা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মাগুরা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মাগুরা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নম্বরঃ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01885703862 </a:t>
            </a:r>
          </a:p>
          <a:p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মেইলঃ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dipangkar88biswas@gmail.com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147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0036" y="1055123"/>
            <a:ext cx="695498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ফিন্যান্স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ব্যাংকিং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৯ম ও ১০ম </a:t>
            </a:r>
          </a:p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5ম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১৬/07/২০২৫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568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" y="0"/>
            <a:ext cx="9154118" cy="6858000"/>
            <a:chOff x="-1" y="0"/>
            <a:chExt cx="9154118" cy="6858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4427047" cy="358433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584330"/>
              <a:ext cx="4488872" cy="327367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8872" y="3584330"/>
              <a:ext cx="4665245" cy="327367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8872" y="0"/>
              <a:ext cx="4603419" cy="35843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7958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3672" y="1424923"/>
            <a:ext cx="739832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5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5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অনিশ্চয়তা</a:t>
            </a:r>
            <a:r>
              <a:rPr lang="en-US" sz="5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518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101" y="911252"/>
            <a:ext cx="844708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…… …</a:t>
            </a:r>
          </a:p>
          <a:p>
            <a:pPr algn="ctr"/>
            <a:endParaRPr lang="en-US" sz="20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অনিশ্চয়তার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অনিশ্চয়তার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অর্থিক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সিদ্ধান্ত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অনিশ্চয়তার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ঝুঁকিমুক্ত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ঝুঁকিবহুল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আয়ের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1435240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0945" y="1221617"/>
            <a:ext cx="84928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as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 হলো কোনো ক্ষতি বা অনাকাঙ্ক্ষিত ঘটনার সম্ভাবনা</a:t>
            </a: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0945" y="2413338"/>
            <a:ext cx="849283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উদাহরণ:</a:t>
            </a:r>
            <a:endParaRPr lang="as-IN" sz="32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নদীর পাড়ে বসবাস করা বন্যার ঝুঁকি সৃষ্টি করে।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বিনি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য়ো</a:t>
            </a: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করলে লাভের পাশাপাশি ক্ষতির ঝুঁকিও থাকে।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অগ্নিনির্বাপণ ব্যবস্থা ছা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কোনো কারখানা পরিচালনা করা অগ্নি-ঝুঁকি বা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ড়ায়</a:t>
            </a: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as-IN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2145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0109" y="626009"/>
            <a:ext cx="87283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অনিশ্চ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just"/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অনিশ্চ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 বলতে এমন একটি অবস্থাকে বোঝা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যেখানে কোনো ঘটনার ফলাফল বা অবস্থা সম্পর্কে স্পষ্ট ধারণা থাকে না। সহজ কথা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অনিশ্চ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 হলো অজানা বা অনির্ধারিততা।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0109" y="2690336"/>
            <a:ext cx="87283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উদাহরণ:</a:t>
            </a:r>
            <a:endParaRPr lang="as-IN" sz="32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আপনি যদি বৃষ্টি হবে কি না তা না জানেন, তাহলে আবহাও</a:t>
            </a:r>
            <a:r>
              <a:rPr lang="en-US" sz="2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অনিশ্চিত।</a:t>
            </a:r>
            <a:r>
              <a:rPr lang="en-US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as-IN" sz="28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পরীক্ষা ভালো হবে কি না, চাকরি পাবেন কি না </a:t>
            </a:r>
            <a:r>
              <a:rPr lang="en-US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as-IN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এসবও অনিশ্চ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 উদাহরণ।</a:t>
            </a:r>
            <a:r>
              <a:rPr lang="en-US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as-IN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97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398512"/>
              </p:ext>
            </p:extLst>
          </p:nvPr>
        </p:nvGraphicFramePr>
        <p:xfrm>
          <a:off x="138545" y="513685"/>
          <a:ext cx="8686800" cy="5056248"/>
        </p:xfrm>
        <a:graphic>
          <a:graphicData uri="http://schemas.openxmlformats.org/drawingml/2006/table">
            <a:tbl>
              <a:tblPr/>
              <a:tblGrid>
                <a:gridCol w="2153752">
                  <a:extLst>
                    <a:ext uri="{9D8B030D-6E8A-4147-A177-3AD203B41FA5}">
                      <a16:colId xmlns:a16="http://schemas.microsoft.com/office/drawing/2014/main" val="821782280"/>
                    </a:ext>
                  </a:extLst>
                </a:gridCol>
                <a:gridCol w="3316778">
                  <a:extLst>
                    <a:ext uri="{9D8B030D-6E8A-4147-A177-3AD203B41FA5}">
                      <a16:colId xmlns:a16="http://schemas.microsoft.com/office/drawing/2014/main" val="3996559918"/>
                    </a:ext>
                  </a:extLst>
                </a:gridCol>
                <a:gridCol w="3216270">
                  <a:extLst>
                    <a:ext uri="{9D8B030D-6E8A-4147-A177-3AD203B41FA5}">
                      <a16:colId xmlns:a16="http://schemas.microsoft.com/office/drawing/2014/main" val="1392415087"/>
                    </a:ext>
                  </a:extLst>
                </a:gridCol>
              </a:tblGrid>
              <a:tr h="200914">
                <a:tc>
                  <a:txBody>
                    <a:bodyPr/>
                    <a:lstStyle/>
                    <a:p>
                      <a:pPr algn="ctr"/>
                      <a:r>
                        <a:rPr lang="as-IN" sz="2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বিষয়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2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ঝুঁকি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2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অনিশ্চয়তা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5831063"/>
                  </a:ext>
                </a:extLst>
              </a:tr>
              <a:tr h="1105027">
                <a:tc>
                  <a:txBody>
                    <a:bodyPr/>
                    <a:lstStyle/>
                    <a:p>
                      <a:pPr algn="l"/>
                      <a:r>
                        <a:rPr lang="as-IN" sz="2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অর্থ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ঝুঁকি হলো এমন এক পরিস্থিতি যেখানে সম্ভাব্য ফলাফলগুলো জানা থাকে এবং সেগুলোর সম্ভাবনা হিসাব করা যায়।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অনিশ্চয়তা হলো এমন পরিস্থিতি যেখানে সম্ভাব্য ফলাফলগুলো বা তাদের সম্ভাবনা নির্দিষ্টভাবে জানা থাকে না।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1214634"/>
                  </a:ext>
                </a:extLst>
              </a:tr>
              <a:tr h="954342">
                <a:tc>
                  <a:txBody>
                    <a:bodyPr/>
                    <a:lstStyle/>
                    <a:p>
                      <a:pPr algn="l"/>
                      <a:r>
                        <a:rPr lang="as-IN" sz="2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উদাহরণ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লটারির টিকিট কেনা – জেতা বা হারা, দুইয়েরই সম্ভাবনা ও সম্ভাব্যতা জানা থাকে।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নতুন কোনো ব্যবসা শুরু করা – ভবিষ্যতে কী হবে, বাজার কেমন হবে, পুরোপুরি বলা যায় না।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05345829"/>
                  </a:ext>
                </a:extLst>
              </a:tr>
              <a:tr h="351600">
                <a:tc>
                  <a:txBody>
                    <a:bodyPr/>
                    <a:lstStyle/>
                    <a:p>
                      <a:pPr algn="l"/>
                      <a:r>
                        <a:rPr lang="as-IN" sz="24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সম্ভাবনা নির্ধারণ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সম্ভব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সম্ভব নয় বা খুবই কঠিন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9943161"/>
                  </a:ext>
                </a:extLst>
              </a:tr>
              <a:tr h="351600">
                <a:tc>
                  <a:txBody>
                    <a:bodyPr/>
                    <a:lstStyle/>
                    <a:p>
                      <a:pPr algn="l"/>
                      <a:r>
                        <a:rPr lang="as-IN" sz="24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পরিচিতি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ঝুঁকি বেশি পরিমাণে পরিমাপযোগ্য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অনিশ্চয়তা পরিমাপ করা কঠিন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9481348"/>
                  </a:ext>
                </a:extLst>
              </a:tr>
              <a:tr h="803656">
                <a:tc>
                  <a:txBody>
                    <a:bodyPr/>
                    <a:lstStyle/>
                    <a:p>
                      <a:pPr algn="l"/>
                      <a:r>
                        <a:rPr lang="as-IN" sz="24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বীমা, শেয়ার বাজার, জুয়া ইত্যাদি ক্ষেত্রে ঝুঁকি ব্যবস্থাপনা করা হয়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নতুন উদ্ভাবন, রাজনৈতিক পরিবর্তন ইত্যাদিতে অনিশ্চয়তা বেশি থাকে</a:t>
                      </a:r>
                    </a:p>
                  </a:txBody>
                  <a:tcPr marL="50229" marR="50229" marT="25114" marB="2511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1169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813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4218"/>
            <a:ext cx="893618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মৎস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শিল্পের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সম্ভাব্য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সমূহের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994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6255" y="221672"/>
            <a:ext cx="8908473" cy="4156363"/>
            <a:chOff x="166255" y="221672"/>
            <a:chExt cx="8908473" cy="4156363"/>
          </a:xfrm>
        </p:grpSpPr>
        <p:sp>
          <p:nvSpPr>
            <p:cNvPr id="3" name="Rectangular Callout 2"/>
            <p:cNvSpPr/>
            <p:nvPr/>
          </p:nvSpPr>
          <p:spPr>
            <a:xfrm>
              <a:off x="3408219" y="221672"/>
              <a:ext cx="2410690" cy="1122218"/>
            </a:xfrm>
            <a:prstGeom prst="wedgeRectCallou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ঝুঁকির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উৎস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Rectangular Callout 3"/>
            <p:cNvSpPr/>
            <p:nvPr/>
          </p:nvSpPr>
          <p:spPr>
            <a:xfrm>
              <a:off x="166255" y="1773381"/>
              <a:ext cx="4225636" cy="1122218"/>
            </a:xfrm>
            <a:prstGeom prst="wedgeRectCallou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ব্যবসায়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প্রতিষ্ঠানের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দৃষ্টিকোণ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ঝুঁকি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Rectangular Callout 4"/>
            <p:cNvSpPr/>
            <p:nvPr/>
          </p:nvSpPr>
          <p:spPr>
            <a:xfrm>
              <a:off x="166256" y="3241963"/>
              <a:ext cx="4225636" cy="1122218"/>
            </a:xfrm>
            <a:prstGeom prst="wedgeRectCallou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ব্যবসায়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ঝুঁকি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আর্থিক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ঝুঁকি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ular Callout 5"/>
            <p:cNvSpPr/>
            <p:nvPr/>
          </p:nvSpPr>
          <p:spPr>
            <a:xfrm>
              <a:off x="4849092" y="1773381"/>
              <a:ext cx="4225636" cy="1122218"/>
            </a:xfrm>
            <a:prstGeom prst="wedgeRectCallou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বিনিয়োগ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কারীর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দৃষ্টিকোণ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ঝুঁকি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Rectangular Callout 6"/>
            <p:cNvSpPr/>
            <p:nvPr/>
          </p:nvSpPr>
          <p:spPr>
            <a:xfrm>
              <a:off x="4849092" y="3255817"/>
              <a:ext cx="4225636" cy="1122218"/>
            </a:xfrm>
            <a:prstGeom prst="wedgeRectCallou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সুদের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হার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ঝুঁকি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তারল্য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ঝুঁকি</a:t>
              </a:r>
              <a:r>
                <a:rPr lang="en-US" sz="32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0686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389" y="1484806"/>
            <a:ext cx="74566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algn="ctr"/>
            <a:endParaRPr lang="en-US" sz="40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অনিশ্চয়তার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ঝুঁকির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35908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4742" y="1186646"/>
            <a:ext cx="2656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তাৎপর্য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1782" y="2073335"/>
            <a:ext cx="88946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সিদ্ধান্ত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গ্রহনে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তাৎপর্য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9189" y="3590697"/>
            <a:ext cx="53447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ঝুঁকিবহুল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052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9254" y="445716"/>
            <a:ext cx="4363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অনিশ্চয়তার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পরিমাপ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449254" y="2038988"/>
            <a:ext cx="34531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বিচ্যুতি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পদ্ধতিঃ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91" y="2908588"/>
            <a:ext cx="7509164" cy="275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8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9254" y="1664916"/>
            <a:ext cx="8353569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……………….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প্রত্যাশার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বাইরে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ঘটার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সম্ভাবনাকে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বিচ্যুতি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তাৎপর্য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সুদের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86106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527" y="889153"/>
            <a:ext cx="860367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অর্থিক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সিদ্ধান্ত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অনিশ্চয়তার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ঝুঁকিমুক্ত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ঝুঁকিবহুল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793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9218310">
            <a:off x="-539436" y="2501546"/>
            <a:ext cx="73097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08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140</TotalTime>
  <Words>455</Words>
  <Application>Microsoft Office PowerPoint</Application>
  <PresentationFormat>On-screen Show (4:3)</PresentationFormat>
  <Paragraphs>79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NikoshBAN</vt:lpstr>
      <vt:lpstr>Times New Roman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26</cp:revision>
  <dcterms:created xsi:type="dcterms:W3CDTF">2025-07-16T13:12:59Z</dcterms:created>
  <dcterms:modified xsi:type="dcterms:W3CDTF">2025-07-21T13:57:37Z</dcterms:modified>
</cp:coreProperties>
</file>