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2" r:id="rId9"/>
    <p:sldId id="273" r:id="rId10"/>
    <p:sldId id="274" r:id="rId11"/>
    <p:sldId id="275" r:id="rId12"/>
    <p:sldId id="267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A2B486-F80D-43A9-8888-FA2456A22B2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3D9E8-8452-407F-80AA-950C6C95E1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40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73D9E8-8452-407F-80AA-950C6C95E1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73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45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88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3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84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74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314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70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1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45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95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543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6912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120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71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04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714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3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18864-279F-49A5-AC6E-3B5C643B038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C7752-EAF9-4B37-9659-39BF73C61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6742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431C64-A408-FE69-6161-69407851B8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75039" y="1075400"/>
            <a:ext cx="8841921" cy="390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574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9179127-54CB-C158-4A12-AAF693393837}"/>
              </a:ext>
            </a:extLst>
          </p:cNvPr>
          <p:cNvGrpSpPr/>
          <p:nvPr/>
        </p:nvGrpSpPr>
        <p:grpSpPr>
          <a:xfrm>
            <a:off x="6896402" y="1340457"/>
            <a:ext cx="4686489" cy="5240767"/>
            <a:chOff x="7302350" y="1413934"/>
            <a:chExt cx="4385581" cy="5240767"/>
          </a:xfrm>
        </p:grpSpPr>
        <p:sp>
          <p:nvSpPr>
            <p:cNvPr id="7" name="Rounded Rectangle 11">
              <a:extLst>
                <a:ext uri="{FF2B5EF4-FFF2-40B4-BE49-F238E27FC236}">
                  <a16:creationId xmlns:a16="http://schemas.microsoft.com/office/drawing/2014/main" id="{22388583-387C-BE0B-51BE-38984A0813D4}"/>
                </a:ext>
              </a:extLst>
            </p:cNvPr>
            <p:cNvSpPr/>
            <p:nvPr/>
          </p:nvSpPr>
          <p:spPr>
            <a:xfrm>
              <a:off x="7302350" y="1413934"/>
              <a:ext cx="4385581" cy="5240767"/>
            </a:xfrm>
            <a:prstGeom prst="roundRect">
              <a:avLst>
                <a:gd name="adj" fmla="val 2691"/>
              </a:avLst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800" b="1" dirty="0">
                <a:latin typeface="NikoshBAN" pitchFamily="2" charset="0"/>
                <a:cs typeface="NikoshBAN" pitchFamily="2" charset="0"/>
              </a:endParaRPr>
            </a:p>
            <a:p>
              <a:pPr algn="ctr">
                <a:defRPr/>
              </a:pPr>
              <a:endParaRPr lang="en-US" sz="2800" b="1" dirty="0">
                <a:latin typeface="NikoshBAN" pitchFamily="2" charset="0"/>
                <a:cs typeface="NikoshBAN" pitchFamily="2" charset="0"/>
              </a:endParaRPr>
            </a:p>
            <a:p>
              <a:pPr>
                <a:defRPr/>
              </a:pPr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        </a:t>
              </a:r>
            </a:p>
            <a:p>
              <a:pPr algn="ctr">
                <a:defRPr/>
              </a:pPr>
              <a:r>
                <a:rPr lang="en-US" sz="3600" b="1" dirty="0">
                  <a:latin typeface="NikoshBAN" pitchFamily="2" charset="0"/>
                  <a:cs typeface="NikoshBAN" pitchFamily="2" charset="0"/>
                </a:rPr>
                <a:t>     </a:t>
              </a:r>
            </a:p>
            <a:p>
              <a:pPr algn="ctr">
                <a:defRPr/>
              </a:pPr>
              <a:r>
                <a:rPr lang="en-US" sz="36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  <a:p>
              <a:pPr algn="ctr">
                <a:defRPr/>
              </a:pPr>
              <a:endParaRPr lang="en-US" sz="1400" b="1" dirty="0">
                <a:latin typeface="SutonnyMJ" pitchFamily="2" charset="0"/>
                <a:cs typeface="SutonnyMJ" pitchFamily="2" charset="0"/>
              </a:endParaRPr>
            </a:p>
            <a:p>
              <a:pPr algn="ctr">
                <a:defRPr/>
              </a:pPr>
              <a:endParaRPr lang="en-US" sz="1400" b="1" dirty="0">
                <a:latin typeface="SutonnyMJ" pitchFamily="2" charset="0"/>
                <a:cs typeface="SutonnyMJ" pitchFamily="2" charset="0"/>
              </a:endParaRPr>
            </a:p>
            <a:p>
              <a:pPr algn="ctr">
                <a:defRPr/>
              </a:pPr>
              <a:endParaRPr lang="en-US" sz="1400" b="1" dirty="0">
                <a:latin typeface="SutonnyMJ" pitchFamily="2" charset="0"/>
                <a:cs typeface="SutonnyMJ" pitchFamily="2" charset="0"/>
              </a:endParaRPr>
            </a:p>
            <a:p>
              <a:pPr algn="ctr">
                <a:defRPr/>
              </a:pPr>
              <a:endParaRPr lang="en-US" sz="1400" b="1" dirty="0">
                <a:latin typeface="SutonnyMJ" pitchFamily="2" charset="0"/>
                <a:cs typeface="SutonnyMJ" pitchFamily="2" charset="0"/>
              </a:endParaRPr>
            </a:p>
            <a:p>
              <a:pPr algn="ctr">
                <a:defRPr/>
              </a:pPr>
              <a:endParaRPr lang="en-US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>
                <a:defRPr/>
              </a:pPr>
              <a:r>
                <a:rPr lang="en-US" sz="24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Class: Seven</a:t>
              </a:r>
            </a:p>
            <a:p>
              <a:pPr algn="ctr">
                <a:defRPr/>
              </a:pPr>
              <a:r>
                <a:rPr lang="en-US" sz="24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Subject: English Grammar and Composition</a:t>
              </a:r>
            </a:p>
            <a:p>
              <a:pPr algn="ctr">
                <a:defRPr/>
              </a:pPr>
              <a:r>
                <a:rPr lang="en-US" sz="24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Unit: Sixteen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51EA7BA-E249-26C4-A781-1407B167C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947982" y="1498517"/>
              <a:ext cx="3374610" cy="363975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5881CF-ED26-0C84-C99B-FD6C37869BFF}"/>
              </a:ext>
            </a:extLst>
          </p:cNvPr>
          <p:cNvGrpSpPr/>
          <p:nvPr/>
        </p:nvGrpSpPr>
        <p:grpSpPr>
          <a:xfrm>
            <a:off x="539871" y="1340457"/>
            <a:ext cx="4940421" cy="5240767"/>
            <a:chOff x="655707" y="1413934"/>
            <a:chExt cx="4940421" cy="5240767"/>
          </a:xfrm>
        </p:grpSpPr>
        <p:sp>
          <p:nvSpPr>
            <p:cNvPr id="5" name="Rounded Rectangle 11">
              <a:extLst>
                <a:ext uri="{FF2B5EF4-FFF2-40B4-BE49-F238E27FC236}">
                  <a16:creationId xmlns:a16="http://schemas.microsoft.com/office/drawing/2014/main" id="{9DEFA7A0-9EBC-5595-93B0-394D9335F27A}"/>
                </a:ext>
              </a:extLst>
            </p:cNvPr>
            <p:cNvSpPr/>
            <p:nvPr/>
          </p:nvSpPr>
          <p:spPr>
            <a:xfrm>
              <a:off x="655707" y="1413934"/>
              <a:ext cx="4940421" cy="5240767"/>
            </a:xfrm>
            <a:prstGeom prst="roundRect">
              <a:avLst>
                <a:gd name="adj" fmla="val 2691"/>
              </a:avLst>
            </a:prstGeom>
            <a:noFill/>
            <a:ln w="57150">
              <a:solidFill>
                <a:srgbClr val="FF0000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2800" b="1" dirty="0">
                  <a:latin typeface="NikoshBAN" pitchFamily="2" charset="0"/>
                  <a:cs typeface="NikoshBAN" pitchFamily="2" charset="0"/>
                </a:rPr>
                <a:t>     </a:t>
              </a:r>
            </a:p>
            <a:p>
              <a:pPr algn="ctr">
                <a:defRPr/>
              </a:pPr>
              <a:endParaRPr lang="en-US" sz="3600" b="1" dirty="0">
                <a:latin typeface="NikoshBAN" pitchFamily="2" charset="0"/>
                <a:cs typeface="NikoshBAN" pitchFamily="2" charset="0"/>
              </a:endParaRPr>
            </a:p>
            <a:p>
              <a:pPr lvl="0" algn="ctr">
                <a:defRPr/>
              </a:pPr>
              <a:endParaRPr lang="en-US" kern="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endParaRPr>
            </a:p>
            <a:p>
              <a:pPr lvl="0" algn="ctr">
                <a:defRPr/>
              </a:pPr>
              <a:endParaRPr lang="en-US" sz="2800" kern="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endParaRPr>
            </a:p>
            <a:p>
              <a:pPr lvl="0" algn="ctr">
                <a:defRPr/>
              </a:pPr>
              <a:endParaRPr lang="en-US" sz="2000" kern="0" dirty="0">
                <a:solidFill>
                  <a:srgbClr val="7030A0"/>
                </a:solidFill>
                <a:latin typeface="SutonnyMJ" pitchFamily="2" charset="0"/>
                <a:cs typeface="Nikosh" pitchFamily="2" charset="0"/>
              </a:endParaRPr>
            </a:p>
            <a:p>
              <a:pPr lvl="0" algn="ctr">
                <a:defRPr/>
              </a:pPr>
              <a:endParaRPr lang="en-US" sz="20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utonnyMJ" pitchFamily="2" charset="0"/>
                <a:cs typeface="Nikosh" pitchFamily="2" charset="0"/>
              </a:endParaRPr>
            </a:p>
            <a:p>
              <a:pPr lvl="0" algn="ctr">
                <a:defRPr/>
              </a:pPr>
              <a:endParaRPr lang="en-US" sz="1200" b="1" kern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Md. Jewel Hasan</a:t>
              </a:r>
            </a:p>
            <a:p>
              <a:pPr lvl="0"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B.S.S (Govt. Rajendra College)</a:t>
              </a:r>
            </a:p>
            <a:p>
              <a:pPr lvl="0"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M.S.S (Dhaka College)</a:t>
              </a:r>
            </a:p>
            <a:p>
              <a:pPr lvl="0" algn="ctr">
                <a:defRPr/>
              </a:pPr>
              <a:r>
                <a:rPr lang="en-US" b="1" kern="0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B.Ed</a:t>
              </a: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(National University)</a:t>
              </a:r>
            </a:p>
            <a:p>
              <a:pPr lvl="0"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Assistant Teacher</a:t>
              </a:r>
            </a:p>
            <a:p>
              <a:pPr lvl="0"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Gunohar Sadek Mallik Memorial High School</a:t>
              </a:r>
            </a:p>
            <a:p>
              <a:pPr lvl="0" algn="ctr">
                <a:defRPr/>
              </a:pPr>
              <a:r>
                <a:rPr lang="en-US" b="1" kern="0" dirty="0" err="1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Muksudpur</a:t>
              </a: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, Gopalganj</a:t>
              </a:r>
            </a:p>
            <a:p>
              <a:pPr lvl="0"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Mobile: 01723738377</a:t>
              </a:r>
            </a:p>
            <a:p>
              <a:pPr algn="ctr">
                <a:defRPr/>
              </a:pPr>
              <a:r>
                <a:rPr lang="en-US" b="1" kern="0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E-mail:jewel01723@gmail.com</a:t>
              </a:r>
              <a:endParaRPr lang="en-US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666EDEA-3660-D1DA-53D8-E32719E8B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3853" y="1498517"/>
              <a:ext cx="2404127" cy="2452016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52783EA0-F4A4-9AA8-337E-F53B5C359E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752" y="1340457"/>
            <a:ext cx="1053192" cy="52407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9EE571-CA96-D4EB-38B2-6F4E8A894669}"/>
              </a:ext>
            </a:extLst>
          </p:cNvPr>
          <p:cNvSpPr>
            <a:spLocks noGrp="1"/>
          </p:cNvSpPr>
          <p:nvPr/>
        </p:nvSpPr>
        <p:spPr>
          <a:xfrm>
            <a:off x="4875278" y="188330"/>
            <a:ext cx="2878072" cy="9391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7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973421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42E33-7660-62E5-15D3-D7AF18EF143E}"/>
              </a:ext>
            </a:extLst>
          </p:cNvPr>
          <p:cNvSpPr>
            <a:spLocks noGrp="1"/>
          </p:cNvSpPr>
          <p:nvPr/>
        </p:nvSpPr>
        <p:spPr>
          <a:xfrm>
            <a:off x="3185847" y="580100"/>
            <a:ext cx="6530442" cy="999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After this lesson we will able to know 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0FEC683-37AE-36FC-FD37-E0170A937E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147893" y="2369671"/>
            <a:ext cx="6606349" cy="3698448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Reporting verb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Reported speech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Inverted comma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speech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Tense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 the sentence.</a:t>
            </a:r>
          </a:p>
        </p:txBody>
      </p:sp>
    </p:spTree>
    <p:extLst>
      <p:ext uri="{BB962C8B-B14F-4D97-AF65-F5344CB8AC3E}">
        <p14:creationId xmlns:p14="http://schemas.microsoft.com/office/powerpoint/2010/main" val="201330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">
            <a:extLst>
              <a:ext uri="{FF2B5EF4-FFF2-40B4-BE49-F238E27FC236}">
                <a16:creationId xmlns:a16="http://schemas.microsoft.com/office/drawing/2014/main" id="{E3BDB9BA-EC9E-9B33-140C-8906CA82EE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1275" y="2277203"/>
            <a:ext cx="5438774" cy="3184333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500" i="0" u="none" strike="noStrike" normalizeH="0" baseline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KINDS OF NARRATION</a:t>
            </a:r>
            <a:endParaRPr kumimoji="0" lang="en-US" altLang="en-US" sz="1600" i="0" u="none" strike="noStrike" normalizeH="0" baseline="0" dirty="0">
              <a:ln w="0"/>
              <a:solidFill>
                <a:srgbClr val="FFC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DIRECT NARRATION: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বক্তা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যখন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তার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উক্তি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নিজের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মত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Rakib said to Sajid, “I eat rice”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INDIRECT NARRATION: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বক্তা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যখন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অন্যের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বক্তব্য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তৃতীয়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কোনো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ব্যক্তির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নিকট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উপস্থাপন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Rakib told Sajid that he ate rice.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4F31A8-DB14-ECAC-E320-8FCAEC427C2E}"/>
              </a:ext>
            </a:extLst>
          </p:cNvPr>
          <p:cNvSpPr>
            <a:spLocks noGrp="1"/>
          </p:cNvSpPr>
          <p:nvPr/>
        </p:nvSpPr>
        <p:spPr>
          <a:xfrm>
            <a:off x="752817" y="459140"/>
            <a:ext cx="4515690" cy="999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KINDS OF NARRATION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96D1F0C-7FB5-2351-8D6E-341DE3F74F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5338" y="2236101"/>
            <a:ext cx="5642812" cy="3266535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 typeface="Arial" panose="020B0604020202020204" pitchFamily="34" charset="0"/>
              <a:buNone/>
            </a:pPr>
            <a:endParaRPr lang="en-US" altLang="en-US" sz="5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ARE TWO PARTS OF NARRATION.</a:t>
            </a:r>
            <a:endParaRPr lang="en-US" sz="1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5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 ARE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1.REPORTING VERB: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Sentence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শুরু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comma and inverted comma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পুর্ব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অংশ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Rakib said to Sajid, “How are you?”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‘said’ is a reporting verb </a:t>
            </a:r>
            <a:r>
              <a:rPr lang="en-US" sz="16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(shows who is speaking and to whom, Examples: </a:t>
            </a:r>
            <a:r>
              <a:rPr lang="en-US" sz="1600" b="1" i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said, told, asked, suggested, promised</a:t>
            </a:r>
            <a:r>
              <a:rPr lang="en-US" sz="16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REPORTED SPEECH: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Inverted comma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ভিতরের</a:t>
            </a:r>
            <a:r>
              <a:rPr lang="en-US" sz="1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latin typeface="Nikosh" panose="02000000000000000000" pitchFamily="2" charset="0"/>
                <a:cs typeface="Nikosh" panose="02000000000000000000" pitchFamily="2" charset="0"/>
              </a:rPr>
              <a:t>অংশ</a:t>
            </a:r>
            <a:endParaRPr lang="en-US" sz="1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 </a:t>
            </a: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Himi said to </a:t>
            </a:r>
            <a:r>
              <a:rPr lang="en-US" sz="1600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Tayeba</a:t>
            </a: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“How are you?”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Here _ “How are you?” is the reported speech </a:t>
            </a:r>
            <a:r>
              <a:rPr lang="en-US" sz="1600" b="1" dirty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(the actual words spoken inside the quotation marks)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EE21C70-AC23-9092-1115-285B023E887C}"/>
              </a:ext>
            </a:extLst>
          </p:cNvPr>
          <p:cNvSpPr>
            <a:spLocks noGrp="1"/>
          </p:cNvSpPr>
          <p:nvPr/>
        </p:nvSpPr>
        <p:spPr>
          <a:xfrm>
            <a:off x="6788899" y="459140"/>
            <a:ext cx="4515690" cy="999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PARTS OF NARRATION</a:t>
            </a:r>
          </a:p>
        </p:txBody>
      </p:sp>
    </p:spTree>
    <p:extLst>
      <p:ext uri="{BB962C8B-B14F-4D97-AF65-F5344CB8AC3E}">
        <p14:creationId xmlns:p14="http://schemas.microsoft.com/office/powerpoint/2010/main" val="167984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9B7BA39-D717-EEC4-5787-84C9F83E1792}"/>
              </a:ext>
            </a:extLst>
          </p:cNvPr>
          <p:cNvSpPr>
            <a:spLocks noGrp="1"/>
          </p:cNvSpPr>
          <p:nvPr/>
        </p:nvSpPr>
        <p:spPr>
          <a:xfrm>
            <a:off x="4443053" y="232439"/>
            <a:ext cx="3745155" cy="999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Tense </a:t>
            </a:r>
            <a:r>
              <a:rPr lang="en-US" sz="3000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30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000" dirty="0" err="1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r>
              <a:rPr lang="en-US" sz="30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ACD700C-F323-0E10-A560-B48BC39C28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67475" y="1592185"/>
            <a:ext cx="5576125" cy="4802020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Tense</a:t>
            </a:r>
            <a:r>
              <a:rPr lang="en-US" sz="2000" dirty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2000" dirty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 </a:t>
            </a:r>
            <a:r>
              <a:rPr lang="en-US" sz="2000" dirty="0" err="1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নিয়মঃ</a:t>
            </a:r>
            <a:r>
              <a:rPr lang="en-US" sz="2000" dirty="0">
                <a:solidFill>
                  <a:srgbClr val="FF0000"/>
                </a:solidFill>
                <a:latin typeface="Nikosh" pitchFamily="2" charset="0"/>
                <a:cs typeface="Nikosh" panose="020000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indefinite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indefinite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Present continuous 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continuous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Present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perfect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perfect.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Present perfect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continuous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perfect continuous.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indefinite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perfect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continuous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perfect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contious</a:t>
            </a:r>
            <a:endParaRPr lang="en-US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perfect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perfect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perfect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contionuous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past perfect continuous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Future in the past.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Shall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should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Will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would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Can</a:t>
            </a:r>
            <a:r>
              <a:rPr lang="en-US" sz="1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could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, </a:t>
            </a: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May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might</a:t>
            </a:r>
            <a:endParaRPr lang="en-US" sz="5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2FFBAD-7393-65CA-6B32-AC58592EBB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631" y="1592186"/>
            <a:ext cx="5509449" cy="4802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12044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>
            <a:extLst>
              <a:ext uri="{FF2B5EF4-FFF2-40B4-BE49-F238E27FC236}">
                <a16:creationId xmlns:a16="http://schemas.microsoft.com/office/drawing/2014/main" id="{3953F1B7-80ED-0055-57C6-0BC32CA960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79293" y="2437851"/>
            <a:ext cx="5783356" cy="4325800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sz="5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Structure: 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Reporting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subject+said+object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+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comma+inverted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comma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that+Reported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speech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subject+ tense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অনুযায়ী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verb+extension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He said to me,” I have done my duty”.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said to me that he had done his duty.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</a:t>
            </a:r>
            <a:r>
              <a:rPr lang="en-US" sz="16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said,”I</a:t>
            </a: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 am writing a letter”.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said that he was writing a letter.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</a:t>
            </a:r>
            <a:r>
              <a:rPr lang="en-US" sz="16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said,”The</a:t>
            </a: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 earth moves round the sun”.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said that the earth moves round the sun.</a:t>
            </a:r>
          </a:p>
          <a:p>
            <a:pPr marL="0" indent="0">
              <a:buNone/>
            </a:pPr>
            <a:endParaRPr lang="en-US" sz="600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FC449C-0D17-F07C-EB35-B7244725E63E}"/>
              </a:ext>
            </a:extLst>
          </p:cNvPr>
          <p:cNvSpPr>
            <a:spLocks noGrp="1"/>
          </p:cNvSpPr>
          <p:nvPr/>
        </p:nvSpPr>
        <p:spPr>
          <a:xfrm>
            <a:off x="411956" y="1315741"/>
            <a:ext cx="11368087" cy="999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Assertive sentence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যুক্ত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 direct narration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indirect narration এ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D6258-DD0E-505C-9BFA-44341BAD16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353" y="2437851"/>
            <a:ext cx="5459505" cy="4325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DFA9E3-E37C-400B-5E76-2BDDCF40775F}"/>
              </a:ext>
            </a:extLst>
          </p:cNvPr>
          <p:cNvSpPr>
            <a:spLocks noGrp="1"/>
          </p:cNvSpPr>
          <p:nvPr/>
        </p:nvSpPr>
        <p:spPr>
          <a:xfrm>
            <a:off x="3649359" y="150348"/>
            <a:ext cx="4893280" cy="10428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spcBef>
                <a:spcPts val="0"/>
              </a:spcBef>
              <a:defRPr/>
            </a:pPr>
            <a:endParaRPr lang="en-US" sz="1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Assertive sentence</a:t>
            </a:r>
            <a:endParaRPr lang="en-US" b="1" kern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05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5C2B5BE-9D5E-1630-4711-CBCAE6A2B73F}"/>
              </a:ext>
            </a:extLst>
          </p:cNvPr>
          <p:cNvSpPr>
            <a:spLocks noGrp="1"/>
          </p:cNvSpPr>
          <p:nvPr/>
        </p:nvSpPr>
        <p:spPr>
          <a:xfrm>
            <a:off x="173355" y="1056934"/>
            <a:ext cx="5760720" cy="13324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just"/>
            <a:r>
              <a:rPr lang="en-US" sz="24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Rule:01: Interrogative sentence </a:t>
            </a:r>
            <a:r>
              <a:rPr lang="en-US" sz="24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যুক্ত</a:t>
            </a:r>
            <a:r>
              <a:rPr lang="en-US" sz="24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direct narration </a:t>
            </a:r>
            <a:r>
              <a:rPr lang="en-US" sz="24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24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indirect narration এ </a:t>
            </a:r>
            <a:r>
              <a:rPr lang="en-US" sz="24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24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2400" dirty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413BDF89-2557-8E3D-0621-0063B9DD1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" y="2531905"/>
            <a:ext cx="5760720" cy="4268476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Structure: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 verb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subject + asked/enquired of + object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যদি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comma + inverted comma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if/whether + Reported speech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subject + tense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অনুযায়ী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verb + extension. (Sentence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assertive 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রুপান্তরিত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।)</a:t>
            </a:r>
          </a:p>
          <a:p>
            <a:pPr lvl="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1.The old man said to the maid,” Can you give me some food?”</a:t>
            </a:r>
          </a:p>
          <a:p>
            <a:pPr marL="0" lvl="0" indent="0">
              <a:buNone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The old man asked the maid if he give him some food.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2.Mehedi said to </a:t>
            </a:r>
            <a:r>
              <a:rPr lang="en-US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Sourav,”Will</a:t>
            </a: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you go to school?”</a:t>
            </a:r>
          </a:p>
          <a:p>
            <a:pPr marL="0" lvl="0" indent="0">
              <a:buNone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Mehedi asked Sourav if he would go to school.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3.He said to </a:t>
            </a:r>
            <a:r>
              <a:rPr lang="en-US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me,”Do</a:t>
            </a: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you like the late spring?”</a:t>
            </a:r>
          </a:p>
          <a:p>
            <a:pPr marL="0" lvl="0" indent="0">
              <a:buNone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He asked me if he liked the late spring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081A9-C8AF-D2BB-8164-5846AF2766E3}"/>
              </a:ext>
            </a:extLst>
          </p:cNvPr>
          <p:cNvSpPr>
            <a:spLocks noGrp="1"/>
          </p:cNvSpPr>
          <p:nvPr/>
        </p:nvSpPr>
        <p:spPr>
          <a:xfrm>
            <a:off x="6162675" y="1065615"/>
            <a:ext cx="5855970" cy="134250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just"/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Rule:02: Interrogative sentence এ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যদি</a:t>
            </a:r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interrogative pronoun (who, whom, which, what, which)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interrogative adverb (why, when, how, where 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তাহলে</a:t>
            </a:r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direct narration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indirect narration এ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72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72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7200" dirty="0">
              <a:solidFill>
                <a:prstClr val="black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4497026-FBF8-6216-6DB4-48E8A1329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2675" y="2559336"/>
            <a:ext cx="5922646" cy="4224362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endParaRPr lang="en-US" sz="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Structure: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Reporting verb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subject + asked/enquired of + object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যদি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থাকে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(comma + inverted comma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(if/whether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বসিয়ে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(why, when, how, where, who, whom, which, what) </a:t>
            </a:r>
            <a:r>
              <a:rPr lang="en-US" sz="16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বসে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Reported speech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subject + tense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অনুযায়ী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 + extension. (Sentence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assertive 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রুপান্তরিত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1600" dirty="0">
                <a:solidFill>
                  <a:prstClr val="black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।)</a:t>
            </a:r>
          </a:p>
          <a:p>
            <a:pPr lvl="0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The teacher said to </a:t>
            </a:r>
            <a:r>
              <a:rPr lang="en-US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Rahim,”Why</a:t>
            </a: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are you talking in the class?”</a:t>
            </a:r>
          </a:p>
          <a:p>
            <a:pPr marL="0" lvl="0" indent="0">
              <a:buNone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The teacher asked Rahim why he was talking in the class.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2.He said to me,” </a:t>
            </a:r>
            <a:r>
              <a:rPr lang="en-US" sz="1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wher</a:t>
            </a: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do you live?”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He asked me where I lived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3. He said to me,” which book do you want?’</a:t>
            </a:r>
          </a:p>
          <a:p>
            <a:pPr marL="0" lvl="0" indent="0">
              <a:buNone/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He asked me which book I wanted.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6B9E569-3443-6BE6-2B22-7C2159329EE6}"/>
              </a:ext>
            </a:extLst>
          </p:cNvPr>
          <p:cNvSpPr>
            <a:spLocks noGrp="1"/>
          </p:cNvSpPr>
          <p:nvPr/>
        </p:nvSpPr>
        <p:spPr>
          <a:xfrm>
            <a:off x="3712404" y="139915"/>
            <a:ext cx="4767192" cy="77448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spcBef>
                <a:spcPts val="0"/>
              </a:spcBef>
              <a:defRPr/>
            </a:pPr>
            <a:endParaRPr lang="en-US" sz="1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Interrogative sentence</a:t>
            </a:r>
            <a:endParaRPr lang="en-US" b="1" kern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79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2" grpId="0" animBg="1"/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606B15D-00AB-C552-66AD-EF911A6D16AA}"/>
              </a:ext>
            </a:extLst>
          </p:cNvPr>
          <p:cNvSpPr>
            <a:spLocks noGrp="1"/>
          </p:cNvSpPr>
          <p:nvPr/>
        </p:nvSpPr>
        <p:spPr>
          <a:xfrm>
            <a:off x="140017" y="1332551"/>
            <a:ext cx="5760720" cy="134474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3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55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Role: 01: Imperative sentence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যুক্ত</a:t>
            </a:r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  direct narration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 indirect  এ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F1565738-582C-1540-7A42-ACD4CAAA5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" y="2847010"/>
            <a:ext cx="5760720" cy="3777829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v"/>
            </a:pPr>
            <a:r>
              <a:rPr lang="en-US" sz="155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Structure: 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Reporting verb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+ requested (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অনুরোধ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)/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orderd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আদেশ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)/command/advise (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উপদেশ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+ object + (comma + inverted comma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to + Reported speech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verb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55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155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55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55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1.He said to me, "Please give me some food.”</a:t>
            </a:r>
          </a:p>
          <a:p>
            <a:pPr marL="0" indent="0">
              <a:buNone/>
            </a:pPr>
            <a:r>
              <a:rPr lang="en-US" sz="155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55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requested me to give him some food.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55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2.The teacher said to the students, "Always speak the truth.”</a:t>
            </a:r>
          </a:p>
          <a:p>
            <a:pPr marL="0" indent="0">
              <a:buNone/>
            </a:pPr>
            <a:r>
              <a:rPr lang="en-US" sz="155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55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The teacher advised the students to speak the truth always.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2C3A4FF-223F-7961-3EF2-15E7672BA1B2}"/>
              </a:ext>
            </a:extLst>
          </p:cNvPr>
          <p:cNvSpPr>
            <a:spLocks noGrp="1"/>
          </p:cNvSpPr>
          <p:nvPr/>
        </p:nvSpPr>
        <p:spPr>
          <a:xfrm>
            <a:off x="6129338" y="1332551"/>
            <a:ext cx="5855970" cy="134474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3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43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/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Role: 02: Imperative sentence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 negative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হলে</a:t>
            </a:r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  indirect  এ </a:t>
            </a:r>
          </a:p>
          <a:p>
            <a:pPr algn="just"/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8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8000" dirty="0" err="1"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8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2E1B95D8-AA57-E25C-176E-1906A13D5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857767"/>
            <a:ext cx="5922646" cy="3832268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sz="1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Structure: 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Reporting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+ requested (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অনুরোধ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/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orderd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আদেশ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/ command/advise (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উপদেশ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+ object + comma + inverted comma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not to + Reported speech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1.He said to me, "Never tell a lie.”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advised me not to tell a lie 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2.The teacher said to the students, "Don't make a noise.”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The teacher advised the students not to make a noise.</a:t>
            </a:r>
            <a:endParaRPr lang="en-US" sz="1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n-US" sz="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F67FFAA-E0EB-1A06-51F2-C20AE6DA29DE}"/>
              </a:ext>
            </a:extLst>
          </p:cNvPr>
          <p:cNvSpPr>
            <a:spLocks noGrp="1"/>
          </p:cNvSpPr>
          <p:nvPr/>
        </p:nvSpPr>
        <p:spPr>
          <a:xfrm>
            <a:off x="3414331" y="243918"/>
            <a:ext cx="5153597" cy="81995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3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endParaRPr lang="en-US" sz="3200" b="1" kern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96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Imperative  sentence</a:t>
            </a:r>
            <a:endParaRPr lang="en-US" sz="12000" b="1" kern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54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65D82D-C64D-4621-1BA8-D13F62791524}"/>
              </a:ext>
            </a:extLst>
          </p:cNvPr>
          <p:cNvSpPr>
            <a:spLocks noGrp="1"/>
          </p:cNvSpPr>
          <p:nvPr/>
        </p:nvSpPr>
        <p:spPr>
          <a:xfrm>
            <a:off x="2765107" y="185888"/>
            <a:ext cx="6378893" cy="10428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4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endParaRPr lang="en-US" sz="3200" b="1" kern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96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Imperative  sentence</a:t>
            </a:r>
            <a:endParaRPr lang="en-US" sz="12000" b="1" kern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1B214A5-4BA3-2A00-E4F3-5520B21A44AD}"/>
              </a:ext>
            </a:extLst>
          </p:cNvPr>
          <p:cNvSpPr>
            <a:spLocks noGrp="1"/>
          </p:cNvSpPr>
          <p:nvPr/>
        </p:nvSpPr>
        <p:spPr>
          <a:xfrm>
            <a:off x="420528" y="1456487"/>
            <a:ext cx="11068050" cy="104283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1300" dirty="0"/>
          </a:p>
          <a:p>
            <a:r>
              <a:rPr lang="en-US" sz="3100" dirty="0">
                <a:latin typeface="Nikosh" panose="02000000000000000000" pitchFamily="2" charset="0"/>
                <a:cs typeface="Nikosh" panose="02000000000000000000" pitchFamily="2" charset="0"/>
              </a:rPr>
              <a:t>Role:03: Imperative sentence </a:t>
            </a:r>
            <a:r>
              <a:rPr lang="en-US" sz="3100" dirty="0" err="1">
                <a:latin typeface="Nikosh" panose="02000000000000000000" pitchFamily="2" charset="0"/>
                <a:cs typeface="Nikosh" panose="02000000000000000000" pitchFamily="2" charset="0"/>
              </a:rPr>
              <a:t>টি</a:t>
            </a:r>
            <a:r>
              <a:rPr lang="en-US" sz="3100" dirty="0">
                <a:latin typeface="Nikosh" panose="02000000000000000000" pitchFamily="2" charset="0"/>
                <a:cs typeface="Nikosh" panose="02000000000000000000" pitchFamily="2" charset="0"/>
              </a:rPr>
              <a:t> Let </a:t>
            </a:r>
            <a:r>
              <a:rPr lang="en-US" sz="3100" dirty="0" err="1">
                <a:latin typeface="Nikosh" panose="02000000000000000000" pitchFamily="2" charset="0"/>
                <a:cs typeface="Nikosh" panose="02000000000000000000" pitchFamily="2" charset="0"/>
              </a:rPr>
              <a:t>দ্বারা</a:t>
            </a:r>
            <a:r>
              <a:rPr lang="en-US" sz="31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100" dirty="0" err="1">
                <a:latin typeface="Nikosh" panose="02000000000000000000" pitchFamily="2" charset="0"/>
                <a:cs typeface="Nikosh" panose="02000000000000000000" pitchFamily="2" charset="0"/>
              </a:rPr>
              <a:t>শুরূ</a:t>
            </a:r>
            <a:r>
              <a:rPr lang="en-US" sz="31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100" dirty="0" err="1">
                <a:latin typeface="Nikosh" panose="02000000000000000000" pitchFamily="2" charset="0"/>
                <a:cs typeface="Nikosh" panose="02000000000000000000" pitchFamily="2" charset="0"/>
              </a:rPr>
              <a:t>হলে</a:t>
            </a:r>
            <a:r>
              <a:rPr lang="en-US" sz="3100" dirty="0">
                <a:latin typeface="Nikosh" panose="02000000000000000000" pitchFamily="2" charset="0"/>
                <a:cs typeface="Nikosh" panose="02000000000000000000" pitchFamily="2" charset="0"/>
              </a:rPr>
              <a:t>  indirect  এ </a:t>
            </a:r>
            <a:r>
              <a:rPr lang="en-US" sz="31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31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100" dirty="0" err="1"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31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BEB32F7-3E85-3DC2-EC3D-FCFE7BA9B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2690" y="2739549"/>
            <a:ext cx="7246620" cy="3592202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Font typeface="Wingdings" panose="05000000000000000000" pitchFamily="2" charset="2"/>
              <a:buChar char="v"/>
            </a:pPr>
            <a:endParaRPr lang="en-US" sz="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Structure: 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Reporting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+  proposed / suggested + object (comma + inverted comma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) that + Reported speech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(we/they) + should + reported speech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1.He said to me, "Let us go out for a walk.”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proposed me that we should go out for a walk 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2.The teacher said to the students, "Let us write whatever they like.”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The teacher suggested the students that we should write whatever they like.</a:t>
            </a:r>
            <a:endParaRPr lang="en-US" sz="1600" dirty="0">
              <a:solidFill>
                <a:srgbClr val="0070C0"/>
              </a:solidFill>
            </a:endParaRPr>
          </a:p>
          <a:p>
            <a:pPr marL="0" lvl="0" indent="0">
              <a:buNone/>
            </a:pPr>
            <a:endParaRPr lang="en-US" sz="1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1074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20E8AB8-8CE2-0A86-A7B1-25162D8C2C39}"/>
              </a:ext>
            </a:extLst>
          </p:cNvPr>
          <p:cNvSpPr>
            <a:spLocks noGrp="1"/>
          </p:cNvSpPr>
          <p:nvPr/>
        </p:nvSpPr>
        <p:spPr>
          <a:xfrm>
            <a:off x="2765106" y="271613"/>
            <a:ext cx="6378893" cy="10428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4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endParaRPr lang="en-US" sz="3200" b="1" kern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Optative sentence</a:t>
            </a:r>
            <a:endParaRPr lang="en-US" sz="12000" b="1" kern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5A5492-0AB3-1CBD-DDB2-3303732D7C3D}"/>
              </a:ext>
            </a:extLst>
          </p:cNvPr>
          <p:cNvSpPr>
            <a:spLocks noGrp="1"/>
          </p:cNvSpPr>
          <p:nvPr/>
        </p:nvSpPr>
        <p:spPr>
          <a:xfrm>
            <a:off x="1036200" y="1653944"/>
            <a:ext cx="10252949" cy="104283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Optative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sentenceযুক্ত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 direct narration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indirect narration এ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পরিবর্তনের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নিয়মঃ</a:t>
            </a:r>
            <a:endParaRPr lang="en-US" sz="2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32CFA5B-94C2-023F-4A1F-F65F99971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1242" y="3115882"/>
            <a:ext cx="7246620" cy="3296736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Font typeface="Wingdings" panose="05000000000000000000" pitchFamily="2" charset="2"/>
              <a:buChar char="v"/>
            </a:pPr>
            <a:endParaRPr lang="en-US" sz="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Structure: 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Reporting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+ wished/prayed + (comma + inverted comma)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that + Reported speech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+ might +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শেষ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1.Father said to me, "May God blees you”.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Father prayed that God might bless 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2.Father said to his son, "May you pass the examination.”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Father wished that his son might pass the examination.</a:t>
            </a:r>
            <a:endParaRPr lang="en-US" sz="1600" dirty="0">
              <a:solidFill>
                <a:srgbClr val="0070C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lvl="0" indent="0">
              <a:buNone/>
            </a:pPr>
            <a:endParaRPr lang="en-US" sz="1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9444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A8B4C9F-7006-E2E4-9091-044AAA475D34}"/>
              </a:ext>
            </a:extLst>
          </p:cNvPr>
          <p:cNvSpPr>
            <a:spLocks noGrp="1"/>
          </p:cNvSpPr>
          <p:nvPr/>
        </p:nvSpPr>
        <p:spPr>
          <a:xfrm>
            <a:off x="2765103" y="233529"/>
            <a:ext cx="6378893" cy="10428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4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endParaRPr lang="en-US" sz="3200" b="1" kern="0" dirty="0">
              <a:ln w="11430"/>
              <a:solidFill>
                <a:srgbClr val="FFFF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>
              <a:spcBef>
                <a:spcPts val="0"/>
              </a:spcBef>
              <a:defRPr/>
            </a:pPr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Exclamatory sentence</a:t>
            </a:r>
            <a:endParaRPr lang="en-US" sz="12000" b="1" kern="0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C7416E-BA2B-91BA-29AF-C683E4A1F2CE}"/>
              </a:ext>
            </a:extLst>
          </p:cNvPr>
          <p:cNvSpPr>
            <a:spLocks noGrp="1"/>
          </p:cNvSpPr>
          <p:nvPr/>
        </p:nvSpPr>
        <p:spPr>
          <a:xfrm>
            <a:off x="828074" y="1568778"/>
            <a:ext cx="10252949" cy="104283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1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Exclamatory sentence এ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যদি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আনন্দ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বোঝায়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তাহলে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Exclaimed with joy that </a:t>
            </a:r>
          </a:p>
          <a:p>
            <a:pPr algn="ctr"/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দু:খ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বোঝালে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exclaimed with sorrow that </a:t>
            </a:r>
            <a:r>
              <a:rPr lang="en-US" sz="2200" dirty="0" err="1">
                <a:latin typeface="Nikosh" panose="02000000000000000000" pitchFamily="2" charset="0"/>
                <a:cs typeface="Nikosh" panose="02000000000000000000" pitchFamily="2" charset="0"/>
              </a:rPr>
              <a:t>বসে</a:t>
            </a:r>
            <a:r>
              <a:rPr lang="en-US" sz="2200" dirty="0">
                <a:latin typeface="Nikosh" panose="02000000000000000000" pitchFamily="2" charset="0"/>
                <a:cs typeface="Nikosh" panose="02000000000000000000" pitchFamily="2" charset="0"/>
              </a:rPr>
              <a:t> ।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77BFCFB7-4CCF-0E9E-F9AC-26A5B1F6C8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1238" y="2864831"/>
            <a:ext cx="7246620" cy="3720442"/>
          </a:xfrm>
          <a:prstGeom prst="rect">
            <a:avLst/>
          </a:prstGeom>
          <a:ln w="9525" cap="flat" cmpd="sng" algn="ctr">
            <a:solidFill>
              <a:srgbClr val="FF0000"/>
            </a:solidFill>
            <a:prstDash val="solid"/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buFont typeface="Wingdings" panose="05000000000000000000" pitchFamily="2" charset="2"/>
              <a:buChar char="v"/>
            </a:pPr>
            <a:endParaRPr lang="en-US" sz="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Structure: 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Reporting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 + exclaimed with joy that / exclaimed with sorrow that + (comma + inverted comma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গিয়ে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+ Reported speech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subject+  verb </a:t>
            </a:r>
            <a:r>
              <a:rPr lang="en-US" sz="1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1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past form + very / great + adjective + extension.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Example: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1.The man said, "How fine the bird is!”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The man exclaimed joy that the bird was very fine.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2. He said,” I am undone.”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 </a:t>
            </a:r>
            <a:r>
              <a:rPr lang="en-US" sz="1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  <a:sym typeface="Wingdings" panose="05000000000000000000" pitchFamily="2" charset="2"/>
              </a:rPr>
              <a:t>He exclaimed with sorrow that he was undone.</a:t>
            </a:r>
          </a:p>
          <a:p>
            <a:pPr marL="0" lvl="0" indent="0">
              <a:buNone/>
            </a:pPr>
            <a:endParaRPr lang="en-US" sz="1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1729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9B92087-9894-07A7-075C-BC63F24A93DA}"/>
              </a:ext>
            </a:extLst>
          </p:cNvPr>
          <p:cNvSpPr>
            <a:spLocks noGrp="1"/>
          </p:cNvSpPr>
          <p:nvPr/>
        </p:nvSpPr>
        <p:spPr>
          <a:xfrm>
            <a:off x="4407004" y="429768"/>
            <a:ext cx="3377992" cy="8597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spcBef>
                <a:spcPts val="0"/>
              </a:spcBef>
            </a:pPr>
            <a:endParaRPr lang="en-US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spcBef>
                <a:spcPts val="0"/>
              </a:spcBef>
            </a:pPr>
            <a:r>
              <a:rPr lang="en-US" sz="4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  <a:endParaRPr lang="as-IN" sz="4000" dirty="0">
              <a:solidFill>
                <a:srgbClr val="7030A0"/>
              </a:solidFill>
              <a:latin typeface="Times New Roman" panose="02020603050405020304" pitchFamily="18" charset="0"/>
              <a:cs typeface="Nikosh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3C1FDA-CA62-5085-8FDA-F7EEA74D065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0554" y="1938832"/>
            <a:ext cx="3610889" cy="2247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0E737994-89A7-9A22-004E-2E7C95A918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716089" y="4835342"/>
            <a:ext cx="8817800" cy="1075744"/>
          </a:xfrm>
          <a:prstGeom prst="rect">
            <a:avLst/>
          </a:prstGeom>
          <a:ln>
            <a:solidFill>
              <a:srgbClr val="FF0000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000" dirty="0">
                <a:highlight>
                  <a:srgbClr val="00808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Direct: The teacher said to Kamal, "Why are you talking in the class? You should behave yourself.” Kamal replied, "Sir, I am sorry. I am asking Rahim to lend me his pen. My pen has run out.” “Be attentive and listen to my lecture,” Said the teacher.</a:t>
            </a:r>
          </a:p>
        </p:txBody>
      </p:sp>
    </p:spTree>
    <p:extLst>
      <p:ext uri="{BB962C8B-B14F-4D97-AF65-F5344CB8AC3E}">
        <p14:creationId xmlns:p14="http://schemas.microsoft.com/office/powerpoint/2010/main" val="348202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7E499B-014D-C019-EFB5-30B6C8FC0DF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894" y="789336"/>
            <a:ext cx="10512212" cy="53524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9285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659</TotalTime>
  <Words>1407</Words>
  <Application>Microsoft Office PowerPoint</Application>
  <PresentationFormat>Widescreen</PresentationFormat>
  <Paragraphs>174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Aptos</vt:lpstr>
      <vt:lpstr>Arial</vt:lpstr>
      <vt:lpstr>Nikosh</vt:lpstr>
      <vt:lpstr>NikoshBAN</vt:lpstr>
      <vt:lpstr>SutonnyMJ</vt:lpstr>
      <vt:lpstr>Times New Roman</vt:lpstr>
      <vt:lpstr>Tw Cen MT</vt:lpstr>
      <vt:lpstr>Wingdings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Gunohar Sadek Mollik</dc:creator>
  <cp:lastModifiedBy>Gunohar Sadek Mollik</cp:lastModifiedBy>
  <cp:revision>679</cp:revision>
  <dcterms:created xsi:type="dcterms:W3CDTF">2026-09-21T01:20:31Z</dcterms:created>
  <dcterms:modified xsi:type="dcterms:W3CDTF">2026-10-07T23:33:06Z</dcterms:modified>
</cp:coreProperties>
</file>