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88GK032qOvHaHAavtsyYog==" hashData="oJ489r5gdQvtTHLzPSjjNJFSBKBnd43IhYA9T0q2IneLGZJL1VKMdkKj71zIhc7F3btcA7x0p1cgyzi+oAIn1A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68" d="100"/>
          <a:sy n="68" d="100"/>
        </p:scale>
        <p:origin x="7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Greet the students warmly. Say: ‘Today we will learn how to turn our ideas into a paragraph.’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Use the sports picture to activate students’ ideas. Ask 3–4 children to answer in one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State the lesson goals in simple language. Ask students to repeat the four-part structure once.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Ask students to open page 94. Connect the textbook example to the class demonstration.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Explain that a paragraph is organised, not random. Use the four coloured blocks as the structure.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Read each strip. Ask which one tells the topic, gives more information, adds examples, and ends the paragraph.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Help students see that the first sentence names the main topic.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Contrast supporting sentences with details. Let students identify them orally.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Explain that the last sentence should finish the idea, not introduce a new topic.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 not reveal the answer immediately. Let groups decide first, then show the correct order.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Give 5–7 minutes. Monitor groups. Invite 2 groups to present their paragraph.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Use this after group work or for struggling groups. Highlight the four-part structure.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Give about 6 minutes for individual writing. Encourage original ideas instead of copying.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Invite 2–3 students to read. Let the class identify the four parts. Give supportive feedback.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Use this as quick oral assessment. Ask students to answer before revealing each label.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Ask: ‘What have we learnt today?’ Let students say: ‘We have learnt how to write a paragraph.’ End with praise.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11480" y="365760"/>
            <a:ext cx="11365992" cy="1005840"/>
          </a:xfrm>
          <a:prstGeom prst="roundRect">
            <a:avLst/>
          </a:prstGeom>
          <a:solidFill>
            <a:srgbClr val="1E486E"/>
          </a:solidFill>
          <a:ln>
            <a:solidFill>
              <a:srgbClr val="1E48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12064"/>
            <a:ext cx="107899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100" b="1">
                <a:solidFill>
                  <a:srgbClr val="FFFFFF"/>
                </a:solidFill>
              </a:defRPr>
            </a:pPr>
            <a:r>
              <a:t>Paragraph Writing</a:t>
            </a:r>
          </a:p>
          <a:p>
            <a:pPr algn="ctr">
              <a:defRPr sz="1800">
                <a:solidFill>
                  <a:srgbClr val="DCEBF8"/>
                </a:solidFill>
              </a:defRPr>
            </a:pPr>
            <a:r>
              <a:t>Class Five English • Unit 17: The Air We Share • Session 85</a:t>
            </a:r>
          </a:p>
        </p:txBody>
      </p:sp>
      <p:pic>
        <p:nvPicPr>
          <p:cNvPr id="4" name="Picture 3" descr="wide_colorful_cartoon_illustration_of_a_sunny_sc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600200"/>
            <a:ext cx="5715000" cy="416052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629400" y="1691640"/>
            <a:ext cx="4892040" cy="749808"/>
          </a:xfrm>
          <a:prstGeom prst="roundRect">
            <a:avLst/>
          </a:prstGeom>
          <a:solidFill>
            <a:srgbClr val="E9F8E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766560" y="1801368"/>
            <a:ext cx="4617720" cy="682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343A40"/>
                </a:solidFill>
              </a:defRPr>
            </a:pPr>
            <a:r>
              <a:rPr dirty="0"/>
              <a:t>Teacher</a:t>
            </a:r>
          </a:p>
          <a:p>
            <a:pPr>
              <a:spcBef>
                <a:spcPts val="400"/>
              </a:spcBef>
              <a:defRPr sz="1800">
                <a:solidFill>
                  <a:srgbClr val="343A40"/>
                </a:solidFill>
              </a:defRPr>
            </a:pPr>
            <a:r>
              <a:rPr b="1" dirty="0"/>
              <a:t>Mubarak Miah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629400" y="2578608"/>
            <a:ext cx="4892040" cy="841248"/>
          </a:xfrm>
          <a:prstGeom prst="roundRect">
            <a:avLst/>
          </a:prstGeom>
          <a:solidFill>
            <a:srgbClr val="FFF5E6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766560" y="2603928"/>
            <a:ext cx="5134708" cy="651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343A40"/>
                </a:solidFill>
              </a:defRPr>
            </a:pPr>
            <a:r>
              <a:rPr dirty="0"/>
              <a:t>School</a:t>
            </a:r>
          </a:p>
          <a:p>
            <a:pPr>
              <a:spcBef>
                <a:spcPts val="400"/>
              </a:spcBef>
              <a:defRPr sz="1600">
                <a:solidFill>
                  <a:srgbClr val="343A40"/>
                </a:solidFill>
              </a:defRPr>
            </a:pPr>
            <a:r>
              <a:rPr dirty="0" err="1"/>
              <a:t>Julekhanagar</a:t>
            </a:r>
            <a:r>
              <a:rPr dirty="0"/>
              <a:t> Tea Garden Govt. Primary School, </a:t>
            </a:r>
            <a:r>
              <a:rPr dirty="0" err="1"/>
              <a:t>Sreemangal</a:t>
            </a:r>
            <a:endParaRPr dirty="0"/>
          </a:p>
        </p:txBody>
      </p:sp>
      <p:sp>
        <p:nvSpPr>
          <p:cNvPr id="9" name="Rounded Rectangle 8"/>
          <p:cNvSpPr/>
          <p:nvPr/>
        </p:nvSpPr>
        <p:spPr>
          <a:xfrm>
            <a:off x="6629400" y="3547872"/>
            <a:ext cx="2331720" cy="841248"/>
          </a:xfrm>
          <a:prstGeom prst="roundRect">
            <a:avLst/>
          </a:prstGeom>
          <a:solidFill>
            <a:srgbClr val="DEF1FC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766560" y="3657600"/>
            <a:ext cx="20574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343A40"/>
                </a:solidFill>
              </a:defRPr>
            </a:pPr>
            <a:r>
              <a:t>Class</a:t>
            </a:r>
          </a:p>
          <a:p>
            <a:pPr>
              <a:spcBef>
                <a:spcPts val="400"/>
              </a:spcBef>
              <a:defRPr sz="2000">
                <a:solidFill>
                  <a:srgbClr val="343A40"/>
                </a:solidFill>
              </a:defRPr>
            </a:pPr>
            <a:r>
              <a:t>Five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89720" y="3547872"/>
            <a:ext cx="2331720" cy="841248"/>
          </a:xfrm>
          <a:prstGeom prst="roundRect">
            <a:avLst/>
          </a:prstGeom>
          <a:solidFill>
            <a:srgbClr val="F5D6E6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326880" y="3657600"/>
            <a:ext cx="20574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343A40"/>
                </a:solidFill>
              </a:defRPr>
            </a:pPr>
            <a:r>
              <a:t>Date</a:t>
            </a:r>
          </a:p>
          <a:p>
            <a:pPr>
              <a:spcBef>
                <a:spcPts val="400"/>
              </a:spcBef>
              <a:defRPr sz="1900">
                <a:solidFill>
                  <a:srgbClr val="343A40"/>
                </a:solidFill>
              </a:defRPr>
            </a:pPr>
            <a:r>
              <a:t>06/10/2026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75120" y="4709160"/>
            <a:ext cx="4800600" cy="6400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200" b="1">
                <a:solidFill>
                  <a:srgbClr val="379D6F"/>
                </a:solidFill>
              </a:defRPr>
            </a:pPr>
            <a:r>
              <a:t>Talk → Think → Build → Write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5349240"/>
            <a:ext cx="493776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400" b="1">
                <a:solidFill>
                  <a:srgbClr val="F48E36"/>
                </a:solidFill>
              </a:defRPr>
            </a:pPr>
            <a:r>
              <a:t>Today, we become WRITERS!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28600" y="6565392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666D"/>
                </a:solidFill>
              </a:defRPr>
            </a:pPr>
            <a:r>
              <a:t>Class Five English | Unit 17: The Air We Share | Session 85 | Paragraph Writing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47120" y="6556248"/>
            <a:ext cx="5486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66D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58368"/>
          </a:xfrm>
          <a:prstGeom prst="roundRect">
            <a:avLst/>
          </a:prstGeom>
          <a:solidFill>
            <a:srgbClr val="1E486E"/>
          </a:solidFill>
          <a:ln>
            <a:solidFill>
              <a:srgbClr val="1E48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56032"/>
            <a:ext cx="11201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Warm-Up: What Is Your Favourite Sport?</a:t>
            </a:r>
          </a:p>
        </p:txBody>
      </p:sp>
      <p:pic>
        <p:nvPicPr>
          <p:cNvPr id="4" name="Picture 3" descr="wide_colorful_cartoon_illustration_of_a_sunny_sc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280160"/>
            <a:ext cx="5669280" cy="452628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446520" y="1417320"/>
            <a:ext cx="2194560" cy="777240"/>
          </a:xfrm>
          <a:prstGeom prst="roundRect">
            <a:avLst/>
          </a:prstGeom>
          <a:solidFill>
            <a:srgbClr val="E9F8E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0" y="1527048"/>
            <a:ext cx="1920240" cy="557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343A40"/>
                </a:solidFill>
              </a:defRPr>
            </a:pPr>
            <a:r>
              <a:rPr dirty="0"/>
              <a:t>Football</a:t>
            </a:r>
          </a:p>
          <a:p>
            <a:pPr>
              <a:spcBef>
                <a:spcPts val="400"/>
              </a:spcBef>
              <a:defRPr sz="1600">
                <a:solidFill>
                  <a:srgbClr val="343A40"/>
                </a:solidFill>
              </a:defRPr>
            </a:pPr>
            <a:r>
              <a:rPr dirty="0"/>
              <a:t>Do you like it?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69680" y="1417320"/>
            <a:ext cx="2194560" cy="777240"/>
          </a:xfrm>
          <a:prstGeom prst="roundRect">
            <a:avLst/>
          </a:prstGeom>
          <a:solidFill>
            <a:srgbClr val="DEF1FC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006840" y="1527048"/>
            <a:ext cx="1920240" cy="557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343A40"/>
                </a:solidFill>
              </a:defRPr>
            </a:pPr>
            <a:r>
              <a:t>Cricket</a:t>
            </a:r>
          </a:p>
          <a:p>
            <a:pPr>
              <a:spcBef>
                <a:spcPts val="400"/>
              </a:spcBef>
              <a:defRPr sz="1600">
                <a:solidFill>
                  <a:srgbClr val="343A40"/>
                </a:solidFill>
              </a:defRPr>
            </a:pPr>
            <a:r>
              <a:t>Do you like it?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46520" y="2423160"/>
            <a:ext cx="2194560" cy="777240"/>
          </a:xfrm>
          <a:prstGeom prst="roundRect">
            <a:avLst/>
          </a:prstGeom>
          <a:solidFill>
            <a:srgbClr val="FFF5E6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83680" y="2532888"/>
            <a:ext cx="1920240" cy="557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343A40"/>
                </a:solidFill>
              </a:defRPr>
            </a:pPr>
            <a:r>
              <a:rPr dirty="0"/>
              <a:t>Badminton</a:t>
            </a:r>
          </a:p>
          <a:p>
            <a:pPr>
              <a:spcBef>
                <a:spcPts val="400"/>
              </a:spcBef>
              <a:defRPr sz="1600">
                <a:solidFill>
                  <a:srgbClr val="343A40"/>
                </a:solidFill>
              </a:defRPr>
            </a:pPr>
            <a:r>
              <a:rPr dirty="0"/>
              <a:t>Do you like it?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869680" y="2423160"/>
            <a:ext cx="2194560" cy="777240"/>
          </a:xfrm>
          <a:prstGeom prst="roundRect">
            <a:avLst/>
          </a:prstGeom>
          <a:solidFill>
            <a:srgbClr val="F5D6E6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006840" y="2532888"/>
            <a:ext cx="1920240" cy="557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343A40"/>
                </a:solidFill>
              </a:defRPr>
            </a:pPr>
            <a:r>
              <a:t>Kabaddi</a:t>
            </a:r>
          </a:p>
          <a:p>
            <a:pPr>
              <a:spcBef>
                <a:spcPts val="400"/>
              </a:spcBef>
              <a:defRPr sz="1600">
                <a:solidFill>
                  <a:srgbClr val="343A40"/>
                </a:solidFill>
              </a:defRPr>
            </a:pPr>
            <a:r>
              <a:t>Do you like it?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46520" y="3474720"/>
            <a:ext cx="48463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611112" y="3584448"/>
            <a:ext cx="4517136" cy="1609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E486E"/>
                </a:solidFill>
              </a:defRPr>
            </a:pPr>
            <a:r>
              <a:rPr dirty="0"/>
              <a:t>Talk to Your Partner</a:t>
            </a:r>
          </a:p>
          <a:p>
            <a:pPr>
              <a:spcAft>
                <a:spcPts val="500"/>
              </a:spcAft>
              <a:defRPr sz="1900">
                <a:solidFill>
                  <a:srgbClr val="343A40"/>
                </a:solidFill>
              </a:defRPr>
            </a:pPr>
            <a:r>
              <a:rPr dirty="0"/>
              <a:t>• What is your </a:t>
            </a:r>
            <a:r>
              <a:rPr dirty="0" err="1"/>
              <a:t>favourite</a:t>
            </a:r>
            <a:r>
              <a:rPr dirty="0"/>
              <a:t> sport?</a:t>
            </a:r>
          </a:p>
          <a:p>
            <a:pPr>
              <a:spcAft>
                <a:spcPts val="500"/>
              </a:spcAft>
              <a:defRPr sz="1900">
                <a:solidFill>
                  <a:srgbClr val="343A40"/>
                </a:solidFill>
              </a:defRPr>
            </a:pPr>
            <a:r>
              <a:rPr dirty="0"/>
              <a:t>• Why do you like it?</a:t>
            </a:r>
          </a:p>
          <a:p>
            <a:pPr>
              <a:spcAft>
                <a:spcPts val="500"/>
              </a:spcAft>
              <a:defRPr sz="1900">
                <a:solidFill>
                  <a:srgbClr val="343A40"/>
                </a:solidFill>
              </a:defRPr>
            </a:pPr>
            <a:r>
              <a:rPr dirty="0"/>
              <a:t>• Say one sentence about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0" y="5577840"/>
            <a:ext cx="45720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900" b="1">
                <a:solidFill>
                  <a:srgbClr val="379D6F"/>
                </a:solidFill>
              </a:defRPr>
            </a:pPr>
            <a:r>
              <a:t>One idea → one sentence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28600" y="6565392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666D"/>
                </a:solidFill>
              </a:defRPr>
            </a:pPr>
            <a:r>
              <a:t>Class Five English | Unit 17: The Air We Share | Session 85 | Paragraph Writing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47120" y="6556248"/>
            <a:ext cx="5486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66D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8" grpId="0"/>
      <p:bldP spid="8" grpId="1"/>
      <p:bldP spid="10" grpId="0"/>
      <p:bldP spid="10" grpId="1"/>
      <p:bldP spid="12" grpId="0"/>
      <p:bldP spid="12" grpId="1"/>
      <p:bldP spid="14" grpId="0"/>
      <p:bldP spid="1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58368"/>
          </a:xfrm>
          <a:prstGeom prst="roundRect">
            <a:avLst/>
          </a:prstGeom>
          <a:solidFill>
            <a:srgbClr val="1E486E"/>
          </a:solidFill>
          <a:ln>
            <a:solidFill>
              <a:srgbClr val="1E48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56032"/>
            <a:ext cx="11201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Learning Outcomes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400" b="1">
                <a:solidFill>
                  <a:srgbClr val="1E486E"/>
                </a:solidFill>
              </a:defRPr>
            </a:pPr>
            <a:r>
              <a:t>By the end of the lesson, I can…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3337560" cy="1463040"/>
          </a:xfrm>
          <a:prstGeom prst="roundRect">
            <a:avLst/>
          </a:prstGeom>
          <a:solidFill>
            <a:srgbClr val="E9F8E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938528"/>
            <a:ext cx="3063240" cy="1243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343A40"/>
                </a:solidFill>
              </a:defRPr>
            </a:pPr>
            <a:r>
              <a:rPr dirty="0"/>
              <a:t>1. Identify</a:t>
            </a:r>
          </a:p>
          <a:p>
            <a:pPr>
              <a:spcBef>
                <a:spcPts val="400"/>
              </a:spcBef>
              <a:defRPr sz="1800">
                <a:solidFill>
                  <a:srgbClr val="343A40"/>
                </a:solidFill>
              </a:defRPr>
            </a:pPr>
            <a:r>
              <a:rPr dirty="0"/>
              <a:t>the four main parts of a paragraph.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34840" y="1828800"/>
            <a:ext cx="3337560" cy="1463040"/>
          </a:xfrm>
          <a:prstGeom prst="roundRect">
            <a:avLst/>
          </a:prstGeom>
          <a:solidFill>
            <a:srgbClr val="DEF1FC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72000" y="1938528"/>
            <a:ext cx="3063240" cy="1243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343A40"/>
                </a:solidFill>
              </a:defRPr>
            </a:pPr>
            <a:r>
              <a:rPr dirty="0"/>
              <a:t>2. </a:t>
            </a:r>
            <a:r>
              <a:rPr dirty="0" err="1"/>
              <a:t>Organise</a:t>
            </a:r>
            <a:endParaRPr dirty="0"/>
          </a:p>
          <a:p>
            <a:pPr>
              <a:spcBef>
                <a:spcPts val="400"/>
              </a:spcBef>
              <a:defRPr sz="1800">
                <a:solidFill>
                  <a:srgbClr val="343A40"/>
                </a:solidFill>
              </a:defRPr>
            </a:pPr>
            <a:r>
              <a:rPr dirty="0"/>
              <a:t>my ideas in the correct order.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38160" y="1828800"/>
            <a:ext cx="3337560" cy="1463040"/>
          </a:xfrm>
          <a:prstGeom prst="roundRect">
            <a:avLst/>
          </a:prstGeom>
          <a:solidFill>
            <a:srgbClr val="FFF5E6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75320" y="1938528"/>
            <a:ext cx="3063240" cy="1243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343A40"/>
                </a:solidFill>
              </a:defRPr>
            </a:pPr>
            <a:r>
              <a:rPr dirty="0"/>
              <a:t>3. Write</a:t>
            </a:r>
          </a:p>
          <a:p>
            <a:pPr>
              <a:spcBef>
                <a:spcPts val="400"/>
              </a:spcBef>
              <a:defRPr sz="1800">
                <a:solidFill>
                  <a:srgbClr val="343A40"/>
                </a:solidFill>
              </a:defRPr>
            </a:pPr>
            <a:r>
              <a:rPr dirty="0"/>
              <a:t>a short, clear and legible paragraph.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011680" y="3886200"/>
            <a:ext cx="3474720" cy="1417320"/>
          </a:xfrm>
          <a:prstGeom prst="roundRect">
            <a:avLst/>
          </a:prstGeom>
          <a:solidFill>
            <a:srgbClr val="F5D6E6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148840" y="3995928"/>
            <a:ext cx="3200400" cy="119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343A40"/>
                </a:solidFill>
              </a:defRPr>
            </a:pPr>
            <a:r>
              <a:rPr dirty="0"/>
              <a:t>4. Use</a:t>
            </a:r>
          </a:p>
          <a:p>
            <a:pPr>
              <a:spcBef>
                <a:spcPts val="400"/>
              </a:spcBef>
              <a:defRPr sz="1800">
                <a:solidFill>
                  <a:srgbClr val="343A40"/>
                </a:solidFill>
              </a:defRPr>
            </a:pPr>
            <a:r>
              <a:rPr dirty="0"/>
              <a:t>useful words and phrases in my writing.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0" y="3886200"/>
            <a:ext cx="3474720" cy="1417320"/>
          </a:xfrm>
          <a:prstGeom prst="roundRect">
            <a:avLst/>
          </a:prstGeom>
          <a:solidFill>
            <a:srgbClr val="E9F8E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720840" y="3995928"/>
            <a:ext cx="3200400" cy="119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343A40"/>
                </a:solidFill>
              </a:defRPr>
            </a:pPr>
            <a:r>
              <a:rPr dirty="0"/>
              <a:t>5. Share</a:t>
            </a:r>
          </a:p>
          <a:p>
            <a:pPr>
              <a:spcBef>
                <a:spcPts val="400"/>
              </a:spcBef>
              <a:defRPr sz="1800">
                <a:solidFill>
                  <a:srgbClr val="343A40"/>
                </a:solidFill>
              </a:defRPr>
            </a:pPr>
            <a:r>
              <a:rPr dirty="0"/>
              <a:t>my ideas with confidence.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48840" y="5715000"/>
            <a:ext cx="7955279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300" b="1">
                <a:solidFill>
                  <a:srgbClr val="815DB1"/>
                </a:solidFill>
              </a:defRPr>
            </a:pPr>
            <a:r>
              <a:t>Topic • Support • Details • Closing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28600" y="6565392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666D"/>
                </a:solidFill>
              </a:defRPr>
            </a:pPr>
            <a:r>
              <a:t>Class Five English | Unit 17: The Air We Share | Session 85 | Paragraph Writing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47120" y="6556248"/>
            <a:ext cx="5486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66D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58368"/>
          </a:xfrm>
          <a:prstGeom prst="roundRect">
            <a:avLst/>
          </a:prstGeom>
          <a:solidFill>
            <a:srgbClr val="1E486E"/>
          </a:solidFill>
          <a:ln>
            <a:solidFill>
              <a:srgbClr val="1E48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56032"/>
            <a:ext cx="11201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Textbook Connection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877824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66D"/>
                </a:solidFill>
              </a:defRPr>
            </a:pPr>
            <a:r>
              <a:t>Activity 3.1 • Page 94</a:t>
            </a:r>
          </a:p>
        </p:txBody>
      </p:sp>
      <p:pic>
        <p:nvPicPr>
          <p:cNvPr id="5" name="Picture 4" descr="image(20261003-172324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234440"/>
            <a:ext cx="4800600" cy="521208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806440" y="1417320"/>
            <a:ext cx="5623560" cy="2057400"/>
          </a:xfrm>
          <a:prstGeom prst="roundRect">
            <a:avLst/>
          </a:prstGeom>
          <a:solidFill>
            <a:srgbClr val="E9F8E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71031" y="1527048"/>
            <a:ext cx="5294376" cy="1837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1E486E"/>
                </a:solidFill>
              </a:defRPr>
            </a:pPr>
            <a:r>
              <a:t>Look Carefully</a:t>
            </a:r>
          </a:p>
          <a:p>
            <a:pPr>
              <a:spcAft>
                <a:spcPts val="500"/>
              </a:spcAft>
              <a:defRPr sz="2000">
                <a:solidFill>
                  <a:srgbClr val="343A40"/>
                </a:solidFill>
              </a:defRPr>
            </a:pPr>
            <a:r>
              <a:t>• What is the title?</a:t>
            </a:r>
          </a:p>
          <a:p>
            <a:pPr>
              <a:spcAft>
                <a:spcPts val="500"/>
              </a:spcAft>
              <a:defRPr sz="2000">
                <a:solidFill>
                  <a:srgbClr val="343A40"/>
                </a:solidFill>
              </a:defRPr>
            </a:pPr>
            <a:r>
              <a:t>• What sport is the example about?</a:t>
            </a:r>
          </a:p>
          <a:p>
            <a:pPr>
              <a:spcAft>
                <a:spcPts val="500"/>
              </a:spcAft>
              <a:defRPr sz="2000">
                <a:solidFill>
                  <a:srgbClr val="343A40"/>
                </a:solidFill>
              </a:defRPr>
            </a:pPr>
            <a:r>
              <a:t>• How many steps can you see?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6440" y="3749039"/>
            <a:ext cx="5623560" cy="1783080"/>
          </a:xfrm>
          <a:prstGeom prst="roundRect">
            <a:avLst/>
          </a:prstGeom>
          <a:solidFill>
            <a:srgbClr val="FFF5E6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971031" y="3858768"/>
            <a:ext cx="5294376" cy="1563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F48E36"/>
                </a:solidFill>
              </a:defRPr>
            </a:pPr>
            <a:r>
              <a:rPr dirty="0"/>
              <a:t>Today’s Discovery</a:t>
            </a:r>
          </a:p>
          <a:p>
            <a:pPr>
              <a:spcAft>
                <a:spcPts val="500"/>
              </a:spcAft>
              <a:defRPr sz="1900">
                <a:solidFill>
                  <a:srgbClr val="343A40"/>
                </a:solidFill>
              </a:defRPr>
            </a:pPr>
            <a:r>
              <a:rPr dirty="0"/>
              <a:t>• A paragraph is not just a group of random sentences.</a:t>
            </a:r>
          </a:p>
          <a:p>
            <a:pPr>
              <a:spcAft>
                <a:spcPts val="500"/>
              </a:spcAft>
              <a:defRPr sz="1900">
                <a:solidFill>
                  <a:srgbClr val="343A40"/>
                </a:solidFill>
              </a:defRPr>
            </a:pPr>
            <a:r>
              <a:rPr dirty="0"/>
              <a:t>• The sentences work together in an </a:t>
            </a:r>
            <a:r>
              <a:rPr dirty="0" err="1"/>
              <a:t>organised</a:t>
            </a:r>
            <a:r>
              <a:rPr dirty="0"/>
              <a:t> way.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35040" y="5715000"/>
            <a:ext cx="5212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300" b="1">
                <a:solidFill>
                  <a:srgbClr val="379D6F"/>
                </a:solidFill>
              </a:defRPr>
            </a:pPr>
            <a:r>
              <a:rPr dirty="0"/>
              <a:t>Let’s build one together!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8600" y="6565392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666D"/>
                </a:solidFill>
              </a:defRPr>
            </a:pPr>
            <a:r>
              <a:t>Class Five English | Unit 17: The Air We Share | Session 85 | Paragraph Writing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47120" y="6556248"/>
            <a:ext cx="5486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66D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58368"/>
          </a:xfrm>
          <a:prstGeom prst="roundRect">
            <a:avLst/>
          </a:prstGeom>
          <a:solidFill>
            <a:srgbClr val="1E486E"/>
          </a:solidFill>
          <a:ln>
            <a:solidFill>
              <a:srgbClr val="1E48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56032"/>
            <a:ext cx="11201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What Is a Paragraph?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188720"/>
            <a:ext cx="1033272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700" b="1">
                <a:solidFill>
                  <a:srgbClr val="1E486E"/>
                </a:solidFill>
              </a:defRPr>
            </a:pPr>
            <a:r>
              <a:t>A paragraph is a group of connected sentences about ONE topic.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423160"/>
            <a:ext cx="2103120" cy="1143000"/>
          </a:xfrm>
          <a:prstGeom prst="roundRect">
            <a:avLst/>
          </a:prstGeom>
          <a:solidFill>
            <a:srgbClr val="E9F8E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2532888"/>
            <a:ext cx="1828799" cy="923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379D6F"/>
                </a:solidFill>
              </a:defRPr>
            </a:pPr>
            <a:r>
              <a:rPr dirty="0"/>
              <a:t>Topic Sentence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971800" y="2788920"/>
            <a:ext cx="411480" cy="320040"/>
          </a:xfrm>
          <a:prstGeom prst="rightArrow">
            <a:avLst/>
          </a:prstGeom>
          <a:solidFill>
            <a:srgbClr val="1E486E"/>
          </a:solidFill>
          <a:ln>
            <a:solidFill>
              <a:srgbClr val="1E48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611880" y="2423160"/>
            <a:ext cx="2103120" cy="1143000"/>
          </a:xfrm>
          <a:prstGeom prst="roundRect">
            <a:avLst/>
          </a:prstGeom>
          <a:solidFill>
            <a:srgbClr val="DEF1FC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749040" y="2532888"/>
            <a:ext cx="1828799" cy="923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4883C0"/>
                </a:solidFill>
              </a:defRPr>
            </a:pPr>
            <a:r>
              <a:rPr dirty="0"/>
              <a:t>Supporting Sentences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5852160" y="2788920"/>
            <a:ext cx="411480" cy="320040"/>
          </a:xfrm>
          <a:prstGeom prst="rightArrow">
            <a:avLst/>
          </a:prstGeom>
          <a:solidFill>
            <a:srgbClr val="1E486E"/>
          </a:solidFill>
          <a:ln>
            <a:solidFill>
              <a:srgbClr val="1E48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492240" y="2423160"/>
            <a:ext cx="2103120" cy="1143000"/>
          </a:xfrm>
          <a:prstGeom prst="roundRect">
            <a:avLst/>
          </a:prstGeom>
          <a:solidFill>
            <a:srgbClr val="FFF5E6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29400" y="2532888"/>
            <a:ext cx="1828799" cy="923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F48E36"/>
                </a:solidFill>
              </a:defRPr>
            </a:pPr>
            <a:r>
              <a:rPr dirty="0"/>
              <a:t>Details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8732520" y="2788920"/>
            <a:ext cx="411480" cy="320040"/>
          </a:xfrm>
          <a:prstGeom prst="rightArrow">
            <a:avLst/>
          </a:prstGeom>
          <a:solidFill>
            <a:srgbClr val="1E486E"/>
          </a:solidFill>
          <a:ln>
            <a:solidFill>
              <a:srgbClr val="1E48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9372600" y="2423160"/>
            <a:ext cx="2103120" cy="1143000"/>
          </a:xfrm>
          <a:prstGeom prst="roundRect">
            <a:avLst/>
          </a:prstGeom>
          <a:solidFill>
            <a:srgbClr val="F5D6E6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509760" y="2532888"/>
            <a:ext cx="1828799" cy="923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815DB1"/>
                </a:solidFill>
              </a:defRPr>
            </a:pPr>
            <a:r>
              <a:rPr dirty="0"/>
              <a:t>Closing Sentence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4069080"/>
            <a:ext cx="10241280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300" b="1">
                <a:solidFill>
                  <a:srgbClr val="343A40"/>
                </a:solidFill>
              </a:defRPr>
            </a:pPr>
            <a:r>
              <a:rPr dirty="0"/>
              <a:t>A good paragraph has a beginning, a middle, and an ending.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4754880"/>
            <a:ext cx="10241280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100" b="0">
                <a:solidFill>
                  <a:srgbClr val="5F666D"/>
                </a:solidFill>
              </a:defRPr>
            </a:pPr>
            <a:r>
              <a:rPr dirty="0"/>
              <a:t>Think of it like a small story about one idea.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20240" y="5486400"/>
            <a:ext cx="832104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500" b="1">
                <a:solidFill>
                  <a:srgbClr val="815DB1"/>
                </a:solidFill>
              </a:defRPr>
            </a:pPr>
            <a:r>
              <a:rPr dirty="0"/>
              <a:t>Topic → Support → Details → Closing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28600" y="6565392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666D"/>
                </a:solidFill>
              </a:defRPr>
            </a:pPr>
            <a:r>
              <a:t>Class Five English | Unit 17: The Air We Share | Session 85 | Paragraph Writing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47120" y="6556248"/>
            <a:ext cx="5486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66D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2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58368"/>
          </a:xfrm>
          <a:prstGeom prst="roundRect">
            <a:avLst/>
          </a:prstGeom>
          <a:solidFill>
            <a:srgbClr val="1E486E"/>
          </a:solidFill>
          <a:ln>
            <a:solidFill>
              <a:srgbClr val="1E48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56032"/>
            <a:ext cx="11201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Let’s Build a Paragraph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877824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66D"/>
                </a:solidFill>
              </a:defRPr>
            </a:pPr>
            <a:r>
              <a:t>Topic: My Favourite Sport</a:t>
            </a:r>
          </a:p>
        </p:txBody>
      </p:sp>
      <p:sp>
        <p:nvSpPr>
          <p:cNvPr id="5" name="Oval 4"/>
          <p:cNvSpPr/>
          <p:nvPr/>
        </p:nvSpPr>
        <p:spPr>
          <a:xfrm>
            <a:off x="594360" y="1444752"/>
            <a:ext cx="475488" cy="475488"/>
          </a:xfrm>
          <a:prstGeom prst="ellipse">
            <a:avLst/>
          </a:prstGeom>
          <a:solidFill>
            <a:srgbClr val="379D6F"/>
          </a:solidFill>
          <a:ln>
            <a:solidFill>
              <a:srgbClr val="379D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1453895"/>
            <a:ext cx="475488" cy="43891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34440" y="1325880"/>
            <a:ext cx="10058400" cy="987552"/>
          </a:xfrm>
          <a:prstGeom prst="roundRect">
            <a:avLst/>
          </a:prstGeom>
          <a:solidFill>
            <a:srgbClr val="E9F8E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71600" y="1435607"/>
            <a:ext cx="9784080" cy="768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379D6F"/>
                </a:solidFill>
              </a:defRPr>
            </a:pPr>
            <a:r>
              <a:rPr dirty="0"/>
              <a:t>Topic Sentence</a:t>
            </a:r>
          </a:p>
          <a:p>
            <a:pPr>
              <a:spcBef>
                <a:spcPts val="400"/>
              </a:spcBef>
              <a:defRPr sz="1700">
                <a:solidFill>
                  <a:srgbClr val="343A40"/>
                </a:solidFill>
              </a:defRPr>
            </a:pPr>
            <a:r>
              <a:rPr dirty="0"/>
              <a:t>I love playing football.</a:t>
            </a:r>
          </a:p>
        </p:txBody>
      </p:sp>
      <p:sp>
        <p:nvSpPr>
          <p:cNvPr id="9" name="Oval 8"/>
          <p:cNvSpPr/>
          <p:nvPr/>
        </p:nvSpPr>
        <p:spPr>
          <a:xfrm>
            <a:off x="594360" y="2660904"/>
            <a:ext cx="475488" cy="475488"/>
          </a:xfrm>
          <a:prstGeom prst="ellipse">
            <a:avLst/>
          </a:prstGeom>
          <a:solidFill>
            <a:srgbClr val="4883C0"/>
          </a:solidFill>
          <a:ln>
            <a:solidFill>
              <a:srgbClr val="4883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94360" y="2670048"/>
            <a:ext cx="475488" cy="43891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234440" y="2542032"/>
            <a:ext cx="10058400" cy="987552"/>
          </a:xfrm>
          <a:prstGeom prst="roundRect">
            <a:avLst/>
          </a:prstGeom>
          <a:solidFill>
            <a:srgbClr val="DEF1FC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71600" y="2651760"/>
            <a:ext cx="9784080" cy="768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4883C0"/>
                </a:solidFill>
              </a:defRPr>
            </a:pPr>
            <a:r>
              <a:t>Supporting Sentences</a:t>
            </a:r>
          </a:p>
          <a:p>
            <a:pPr>
              <a:spcBef>
                <a:spcPts val="400"/>
              </a:spcBef>
              <a:defRPr sz="1700">
                <a:solidFill>
                  <a:srgbClr val="343A40"/>
                </a:solidFill>
              </a:defRPr>
            </a:pPr>
            <a:r>
              <a:t>Football is a fun sport. We get to run around and kick a ball.</a:t>
            </a:r>
          </a:p>
        </p:txBody>
      </p:sp>
      <p:sp>
        <p:nvSpPr>
          <p:cNvPr id="13" name="Oval 12"/>
          <p:cNvSpPr/>
          <p:nvPr/>
        </p:nvSpPr>
        <p:spPr>
          <a:xfrm>
            <a:off x="594360" y="3877056"/>
            <a:ext cx="475488" cy="475488"/>
          </a:xfrm>
          <a:prstGeom prst="ellipse">
            <a:avLst/>
          </a:prstGeom>
          <a:solidFill>
            <a:srgbClr val="F48E36"/>
          </a:solidFill>
          <a:ln>
            <a:solidFill>
              <a:srgbClr val="F48E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94360" y="3886200"/>
            <a:ext cx="475488" cy="43891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234440" y="3758184"/>
            <a:ext cx="10058400" cy="987552"/>
          </a:xfrm>
          <a:prstGeom prst="roundRect">
            <a:avLst/>
          </a:prstGeom>
          <a:solidFill>
            <a:srgbClr val="FFF5E6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371600" y="3867912"/>
            <a:ext cx="9784080" cy="768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F48E36"/>
                </a:solidFill>
              </a:defRPr>
            </a:pPr>
            <a:r>
              <a:t>Details</a:t>
            </a:r>
          </a:p>
          <a:p>
            <a:pPr>
              <a:spcBef>
                <a:spcPts val="400"/>
              </a:spcBef>
              <a:defRPr sz="1700">
                <a:solidFill>
                  <a:srgbClr val="343A40"/>
                </a:solidFill>
              </a:defRPr>
            </a:pPr>
            <a:r>
              <a:t>Playing football is teamwork. We pass the ball to our teammates. All players try to score goals.</a:t>
            </a:r>
          </a:p>
        </p:txBody>
      </p:sp>
      <p:sp>
        <p:nvSpPr>
          <p:cNvPr id="17" name="Oval 16"/>
          <p:cNvSpPr/>
          <p:nvPr/>
        </p:nvSpPr>
        <p:spPr>
          <a:xfrm>
            <a:off x="594360" y="5093208"/>
            <a:ext cx="475488" cy="475488"/>
          </a:xfrm>
          <a:prstGeom prst="ellipse">
            <a:avLst/>
          </a:prstGeom>
          <a:solidFill>
            <a:srgbClr val="815DB1"/>
          </a:solidFill>
          <a:ln>
            <a:solidFill>
              <a:srgbClr val="815DB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94360" y="5102352"/>
            <a:ext cx="475488" cy="43891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234440" y="4974336"/>
            <a:ext cx="10058400" cy="987552"/>
          </a:xfrm>
          <a:prstGeom prst="roundRect">
            <a:avLst/>
          </a:prstGeom>
          <a:solidFill>
            <a:srgbClr val="F5D6E6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371600" y="5084064"/>
            <a:ext cx="9784080" cy="768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815DB1"/>
                </a:solidFill>
              </a:defRPr>
            </a:pPr>
            <a:r>
              <a:t>Closing Sentence</a:t>
            </a:r>
          </a:p>
          <a:p>
            <a:pPr>
              <a:spcBef>
                <a:spcPts val="400"/>
              </a:spcBef>
              <a:defRPr sz="1700">
                <a:solidFill>
                  <a:srgbClr val="343A40"/>
                </a:solidFill>
              </a:defRPr>
            </a:pPr>
            <a:r>
              <a:t>That is why I like football the most.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228600" y="6565392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666D"/>
                </a:solidFill>
              </a:defRPr>
            </a:pPr>
            <a:r>
              <a:t>Class Five English | Unit 17: The Air We Share | Session 85 | Paragraph Writing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47120" y="6556248"/>
            <a:ext cx="5486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66D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9" grpId="0" animBg="1"/>
      <p:bldP spid="12" grpId="0"/>
      <p:bldP spid="14" grpId="0"/>
      <p:bldP spid="16" grpId="0"/>
      <p:bldP spid="18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58368"/>
          </a:xfrm>
          <a:prstGeom prst="roundRect">
            <a:avLst/>
          </a:prstGeom>
          <a:solidFill>
            <a:srgbClr val="1E486E"/>
          </a:solidFill>
          <a:ln>
            <a:solidFill>
              <a:srgbClr val="1E48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56032"/>
            <a:ext cx="11201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Part 1: Topic Sentence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241280" cy="6400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500" b="1">
                <a:solidFill>
                  <a:srgbClr val="379D6F"/>
                </a:solidFill>
              </a:defRPr>
            </a:pPr>
            <a:r>
              <a:t>The topic sentence tells us what the paragraph is about.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2377440"/>
            <a:ext cx="9966960" cy="1280160"/>
          </a:xfrm>
          <a:prstGeom prst="roundRect">
            <a:avLst/>
          </a:prstGeom>
          <a:solidFill>
            <a:srgbClr val="E9F8E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234439" y="2487168"/>
            <a:ext cx="9692640" cy="1060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379D6F"/>
                </a:solidFill>
              </a:defRPr>
            </a:pPr>
            <a:r>
              <a:rPr dirty="0"/>
              <a:t>Example</a:t>
            </a:r>
          </a:p>
          <a:p>
            <a:pPr>
              <a:spcBef>
                <a:spcPts val="400"/>
              </a:spcBef>
              <a:defRPr sz="2500">
                <a:solidFill>
                  <a:srgbClr val="343A40"/>
                </a:solidFill>
              </a:defRPr>
            </a:pPr>
            <a:r>
              <a:rPr dirty="0"/>
              <a:t>I love playing football.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97280" y="4069080"/>
            <a:ext cx="466344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61872" y="4178808"/>
            <a:ext cx="4334255" cy="1289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E486E"/>
                </a:solidFill>
              </a:defRPr>
            </a:pPr>
            <a:r>
              <a:rPr dirty="0"/>
              <a:t>Ask</a:t>
            </a:r>
          </a:p>
          <a:p>
            <a:pPr>
              <a:spcAft>
                <a:spcPts val="500"/>
              </a:spcAft>
              <a:defRPr sz="1900">
                <a:solidFill>
                  <a:srgbClr val="343A40"/>
                </a:solidFill>
              </a:defRPr>
            </a:pPr>
            <a:r>
              <a:rPr dirty="0"/>
              <a:t>• What is the paragraph about?</a:t>
            </a:r>
          </a:p>
          <a:p>
            <a:pPr>
              <a:spcAft>
                <a:spcPts val="500"/>
              </a:spcAft>
              <a:defRPr sz="1900">
                <a:solidFill>
                  <a:srgbClr val="343A40"/>
                </a:solidFill>
              </a:defRPr>
            </a:pPr>
            <a:r>
              <a:rPr dirty="0"/>
              <a:t>• Which word gives us the topic?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4069080"/>
            <a:ext cx="466344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82512" y="4178808"/>
            <a:ext cx="4334255" cy="1289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E486E"/>
                </a:solidFill>
              </a:defRPr>
            </a:pPr>
            <a:r>
              <a:t>Quick Try</a:t>
            </a:r>
          </a:p>
          <a:p>
            <a:pPr>
              <a:spcAft>
                <a:spcPts val="500"/>
              </a:spcAft>
              <a:defRPr sz="1900">
                <a:solidFill>
                  <a:srgbClr val="343A40"/>
                </a:solidFill>
              </a:defRPr>
            </a:pPr>
            <a:r>
              <a:t>• I love playing cricket.</a:t>
            </a:r>
          </a:p>
          <a:p>
            <a:pPr>
              <a:spcAft>
                <a:spcPts val="500"/>
              </a:spcAft>
              <a:defRPr sz="1900">
                <a:solidFill>
                  <a:srgbClr val="343A40"/>
                </a:solidFill>
              </a:defRPr>
            </a:pPr>
            <a:r>
              <a:t>• My favourite sport is badminton.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63240" y="5806440"/>
            <a:ext cx="603504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200" b="1">
                <a:solidFill>
                  <a:srgbClr val="F48E36"/>
                </a:solidFill>
              </a:defRPr>
            </a:pPr>
            <a:r>
              <a:rPr dirty="0"/>
              <a:t>Start clear. Start strong.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28600" y="6565392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666D"/>
                </a:solidFill>
              </a:defRPr>
            </a:pPr>
            <a:r>
              <a:t>Class Five English | Unit 17: The Air We Share | Session 85 | Paragraph Writing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47120" y="6556248"/>
            <a:ext cx="5486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66D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58368"/>
          </a:xfrm>
          <a:prstGeom prst="roundRect">
            <a:avLst/>
          </a:prstGeom>
          <a:solidFill>
            <a:srgbClr val="1E486E"/>
          </a:solidFill>
          <a:ln>
            <a:solidFill>
              <a:srgbClr val="1E48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56032"/>
            <a:ext cx="11201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Parts 2 &amp; 3: Support + Details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5394960" cy="1920240"/>
          </a:xfrm>
          <a:prstGeom prst="roundRect">
            <a:avLst/>
          </a:prstGeom>
          <a:solidFill>
            <a:srgbClr val="DEF1FC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68680" y="1481328"/>
            <a:ext cx="5120640" cy="1700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4883C0"/>
                </a:solidFill>
              </a:defRPr>
            </a:pPr>
            <a:r>
              <a:rPr dirty="0"/>
              <a:t>Supporting Sentences</a:t>
            </a:r>
          </a:p>
          <a:p>
            <a:pPr>
              <a:spcBef>
                <a:spcPts val="400"/>
              </a:spcBef>
              <a:defRPr sz="1800">
                <a:solidFill>
                  <a:srgbClr val="343A40"/>
                </a:solidFill>
              </a:defRPr>
            </a:pPr>
            <a:r>
              <a:rPr dirty="0"/>
              <a:t>Tell us more about the topic.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Football is a fun sport. We get to run around and kick a ball.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55080" y="1371600"/>
            <a:ext cx="5074920" cy="1920240"/>
          </a:xfrm>
          <a:prstGeom prst="roundRect">
            <a:avLst/>
          </a:prstGeom>
          <a:solidFill>
            <a:srgbClr val="FFF5E6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92240" y="1481328"/>
            <a:ext cx="4800600" cy="1700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48E36"/>
                </a:solidFill>
              </a:defRPr>
            </a:pPr>
            <a:r>
              <a:rPr dirty="0"/>
              <a:t>Details</a:t>
            </a:r>
          </a:p>
          <a:p>
            <a:pPr>
              <a:spcBef>
                <a:spcPts val="400"/>
              </a:spcBef>
              <a:defRPr sz="1800">
                <a:solidFill>
                  <a:srgbClr val="343A40"/>
                </a:solidFill>
              </a:defRPr>
            </a:pPr>
            <a:r>
              <a:rPr dirty="0"/>
              <a:t>Give examples and make the idea clearer.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We pass the ball to our teammates. All players try to score goals.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749039"/>
            <a:ext cx="53035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200" b="1">
                <a:solidFill>
                  <a:srgbClr val="4883C0"/>
                </a:solidFill>
              </a:defRPr>
            </a:pPr>
            <a:r>
              <a:rPr dirty="0"/>
              <a:t>Support = more information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5080" y="3749039"/>
            <a:ext cx="50292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200" b="1">
                <a:solidFill>
                  <a:srgbClr val="F48E36"/>
                </a:solidFill>
              </a:defRPr>
            </a:pPr>
            <a:r>
              <a:rPr dirty="0"/>
              <a:t>Details = examples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828800" y="4617720"/>
            <a:ext cx="8595360" cy="1051560"/>
          </a:xfrm>
          <a:prstGeom prst="roundRect">
            <a:avLst/>
          </a:prstGeom>
          <a:solidFill>
            <a:srgbClr val="E9F8E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993392" y="4727448"/>
            <a:ext cx="8266176" cy="83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379D6F"/>
                </a:solidFill>
              </a:defRPr>
            </a:pPr>
            <a:r>
              <a:rPr dirty="0"/>
              <a:t>Teacher Challenge</a:t>
            </a:r>
          </a:p>
          <a:p>
            <a:pPr>
              <a:spcAft>
                <a:spcPts val="500"/>
              </a:spcAft>
              <a:defRPr sz="2000">
                <a:solidFill>
                  <a:srgbClr val="343A40"/>
                </a:solidFill>
              </a:defRPr>
            </a:pPr>
            <a:r>
              <a:rPr dirty="0"/>
              <a:t>• Which sentence gives extra information? Which sentence gives an example?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28600" y="6565392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666D"/>
                </a:solidFill>
              </a:defRPr>
            </a:pPr>
            <a:r>
              <a:rPr dirty="0"/>
              <a:t>Class Five English | Unit 17: The Air We Share | Session 85 | Paragraph Writing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47120" y="6556248"/>
            <a:ext cx="5486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66D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58368"/>
          </a:xfrm>
          <a:prstGeom prst="roundRect">
            <a:avLst/>
          </a:prstGeom>
          <a:solidFill>
            <a:srgbClr val="1E486E"/>
          </a:solidFill>
          <a:ln>
            <a:solidFill>
              <a:srgbClr val="1E48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56032"/>
            <a:ext cx="11201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Part 4: Closing Sentence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325880"/>
            <a:ext cx="1024128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500" b="1">
                <a:solidFill>
                  <a:srgbClr val="815DB1"/>
                </a:solidFill>
              </a:defRPr>
            </a:pPr>
            <a:r>
              <a:rPr dirty="0"/>
              <a:t>The closing sentence ends the paragraph neatly.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80160" y="2331720"/>
            <a:ext cx="9601200" cy="1234440"/>
          </a:xfrm>
          <a:prstGeom prst="roundRect">
            <a:avLst/>
          </a:prstGeom>
          <a:solidFill>
            <a:srgbClr val="F5D6E6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417319" y="2441448"/>
            <a:ext cx="9326880" cy="101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815DB1"/>
                </a:solidFill>
              </a:defRPr>
            </a:pPr>
            <a:r>
              <a:rPr dirty="0"/>
              <a:t>Example</a:t>
            </a:r>
          </a:p>
          <a:p>
            <a:pPr>
              <a:spcBef>
                <a:spcPts val="400"/>
              </a:spcBef>
              <a:defRPr sz="2500">
                <a:solidFill>
                  <a:srgbClr val="343A40"/>
                </a:solidFill>
              </a:defRPr>
            </a:pPr>
            <a:r>
              <a:rPr dirty="0"/>
              <a:t>That is why I like football the most.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80160" y="4023360"/>
            <a:ext cx="448056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444751" y="4133088"/>
            <a:ext cx="4151376" cy="1289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E486E"/>
                </a:solidFill>
              </a:defRPr>
            </a:pPr>
            <a:r>
              <a:rPr dirty="0"/>
              <a:t>A Good Closing...</a:t>
            </a:r>
          </a:p>
          <a:p>
            <a:pPr>
              <a:spcAft>
                <a:spcPts val="500"/>
              </a:spcAft>
              <a:defRPr sz="1900">
                <a:solidFill>
                  <a:srgbClr val="343A40"/>
                </a:solidFill>
              </a:defRPr>
            </a:pPr>
            <a:r>
              <a:rPr dirty="0"/>
              <a:t>• reminds us of the main idea.</a:t>
            </a:r>
          </a:p>
          <a:p>
            <a:pPr>
              <a:spcAft>
                <a:spcPts val="500"/>
              </a:spcAft>
              <a:defRPr sz="1900">
                <a:solidFill>
                  <a:srgbClr val="343A40"/>
                </a:solidFill>
              </a:defRPr>
            </a:pPr>
            <a:r>
              <a:rPr dirty="0"/>
              <a:t>• makes the paragraph feel complete.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4023360"/>
            <a:ext cx="470916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36792" y="4133088"/>
            <a:ext cx="4379976" cy="1289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1E486E"/>
                </a:solidFill>
              </a:defRPr>
            </a:pPr>
            <a:r>
              <a:rPr dirty="0"/>
              <a:t>Try Another</a:t>
            </a:r>
          </a:p>
          <a:p>
            <a:pPr>
              <a:spcAft>
                <a:spcPts val="500"/>
              </a:spcAft>
              <a:defRPr sz="1800">
                <a:solidFill>
                  <a:srgbClr val="343A40"/>
                </a:solidFill>
              </a:defRPr>
            </a:pPr>
            <a:r>
              <a:rPr dirty="0"/>
              <a:t>• That is why cricket is my </a:t>
            </a:r>
            <a:r>
              <a:rPr dirty="0" err="1"/>
              <a:t>favourite</a:t>
            </a:r>
            <a:r>
              <a:rPr dirty="0"/>
              <a:t> sport.</a:t>
            </a:r>
          </a:p>
          <a:p>
            <a:pPr>
              <a:spcAft>
                <a:spcPts val="500"/>
              </a:spcAft>
              <a:defRPr sz="1800">
                <a:solidFill>
                  <a:srgbClr val="343A40"/>
                </a:solidFill>
              </a:defRPr>
            </a:pPr>
            <a:r>
              <a:rPr dirty="0"/>
              <a:t>• So I enjoy badminton very much.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8600" y="6565392"/>
            <a:ext cx="8382423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666D"/>
                </a:solidFill>
              </a:defRPr>
            </a:pPr>
            <a:r>
              <a:rPr dirty="0"/>
              <a:t>Class Five English | Unit 17: The Air We Share | Session 85 | Paragraph </a:t>
            </a:r>
            <a:r>
              <a:rPr dirty="0" smtClean="0"/>
              <a:t>Writing</a:t>
            </a:r>
            <a:r>
              <a:rPr lang="en-US" dirty="0"/>
              <a:t> </a:t>
            </a:r>
            <a:r>
              <a:rPr lang="en-US" dirty="0" smtClean="0"/>
              <a:t>| Mubarak Miah, Assistant Teacher, </a:t>
            </a:r>
            <a:r>
              <a:rPr lang="en-US" dirty="0" err="1" smtClean="0"/>
              <a:t>Julekhanagar</a:t>
            </a:r>
            <a:r>
              <a:rPr lang="en-US" dirty="0" smtClean="0"/>
              <a:t> Tea Garden Govt. Primary School, </a:t>
            </a:r>
            <a:r>
              <a:rPr lang="en-US" dirty="0" err="1" smtClean="0"/>
              <a:t>Sreemangal</a:t>
            </a:r>
            <a:r>
              <a:rPr lang="en-US" dirty="0" smtClean="0"/>
              <a:t>. </a:t>
            </a:r>
            <a:endParaRPr dirty="0"/>
          </a:p>
        </p:txBody>
      </p:sp>
      <p:sp>
        <p:nvSpPr>
          <p:cNvPr id="13" name="TextBox 12"/>
          <p:cNvSpPr txBox="1"/>
          <p:nvPr/>
        </p:nvSpPr>
        <p:spPr>
          <a:xfrm>
            <a:off x="11247120" y="6556248"/>
            <a:ext cx="5486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66D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58368"/>
          </a:xfrm>
          <a:prstGeom prst="roundRect">
            <a:avLst/>
          </a:prstGeom>
          <a:solidFill>
            <a:srgbClr val="1E486E"/>
          </a:solidFill>
          <a:ln>
            <a:solidFill>
              <a:srgbClr val="1E48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56032"/>
            <a:ext cx="11201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Paragraph Puzzle: Put the Sentences in Order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51560"/>
            <a:ext cx="1078992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200" b="1">
                <a:solidFill>
                  <a:srgbClr val="1E486E"/>
                </a:solidFill>
              </a:defRPr>
            </a:pPr>
            <a:r>
              <a:t>Work with your group. Which sentence comes first? Which comes last?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011680"/>
            <a:ext cx="4937760" cy="1463040"/>
          </a:xfrm>
          <a:prstGeom prst="roundRect">
            <a:avLst/>
          </a:prstGeom>
          <a:solidFill>
            <a:srgbClr val="F5D6E6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60120" y="2148840"/>
            <a:ext cx="502920" cy="502920"/>
          </a:xfrm>
          <a:prstGeom prst="ellipse">
            <a:avLst/>
          </a:prstGeom>
          <a:solidFill>
            <a:srgbClr val="1E486E"/>
          </a:solidFill>
          <a:ln>
            <a:solidFill>
              <a:srgbClr val="1E48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157984"/>
            <a:ext cx="502920" cy="47548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82713" y="2466648"/>
            <a:ext cx="4521174" cy="46166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800" b="0">
                <a:solidFill>
                  <a:srgbClr val="343A40"/>
                </a:solidFill>
              </a:defRPr>
            </a:pPr>
            <a:r>
              <a:rPr sz="2400" dirty="0"/>
              <a:t>That is why I like football the most.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2011680"/>
            <a:ext cx="4937760" cy="1463040"/>
          </a:xfrm>
          <a:prstGeom prst="roundRect">
            <a:avLst/>
          </a:prstGeom>
          <a:solidFill>
            <a:srgbClr val="DEF1FC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446520" y="2148840"/>
            <a:ext cx="502920" cy="502920"/>
          </a:xfrm>
          <a:prstGeom prst="ellipse">
            <a:avLst/>
          </a:prstGeom>
          <a:solidFill>
            <a:srgbClr val="1E486E"/>
          </a:solidFill>
          <a:ln>
            <a:solidFill>
              <a:srgbClr val="1E48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46520" y="2157984"/>
            <a:ext cx="502920" cy="47548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9440" y="2343537"/>
            <a:ext cx="4009239" cy="70788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800" b="0">
                <a:solidFill>
                  <a:srgbClr val="343A40"/>
                </a:solidFill>
              </a:defRPr>
            </a:pPr>
            <a:r>
              <a:rPr sz="2000" dirty="0"/>
              <a:t>Football is a fun sport. </a:t>
            </a:r>
            <a:endParaRPr lang="en-US" sz="2000" dirty="0" smtClean="0"/>
          </a:p>
          <a:p>
            <a:pPr algn="ctr">
              <a:defRPr sz="1800" b="0">
                <a:solidFill>
                  <a:srgbClr val="343A40"/>
                </a:solidFill>
              </a:defRPr>
            </a:pPr>
            <a:r>
              <a:rPr sz="2000" dirty="0" smtClean="0"/>
              <a:t>We </a:t>
            </a:r>
            <a:r>
              <a:rPr sz="2000" dirty="0"/>
              <a:t>get to run around and kick a ball.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3977639"/>
            <a:ext cx="4937760" cy="1463040"/>
          </a:xfrm>
          <a:prstGeom prst="roundRect">
            <a:avLst/>
          </a:prstGeom>
          <a:solidFill>
            <a:srgbClr val="E9F8E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60120" y="4114800"/>
            <a:ext cx="502920" cy="502920"/>
          </a:xfrm>
          <a:prstGeom prst="ellipse">
            <a:avLst/>
          </a:prstGeom>
          <a:solidFill>
            <a:srgbClr val="1E486E"/>
          </a:solidFill>
          <a:ln>
            <a:solidFill>
              <a:srgbClr val="1E48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60120" y="4123944"/>
            <a:ext cx="502920" cy="47548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54440" y="4401831"/>
            <a:ext cx="3377720" cy="5232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800" b="0">
                <a:solidFill>
                  <a:srgbClr val="343A40"/>
                </a:solidFill>
              </a:defRPr>
            </a:pPr>
            <a:r>
              <a:rPr sz="2800" dirty="0"/>
              <a:t>I love playing football.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60" y="3977639"/>
            <a:ext cx="4937760" cy="1463040"/>
          </a:xfrm>
          <a:prstGeom prst="roundRect">
            <a:avLst/>
          </a:prstGeom>
          <a:solidFill>
            <a:srgbClr val="FFF5E6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6446520" y="4114800"/>
            <a:ext cx="502920" cy="502920"/>
          </a:xfrm>
          <a:prstGeom prst="ellipse">
            <a:avLst/>
          </a:prstGeom>
          <a:solidFill>
            <a:srgbClr val="1E486E"/>
          </a:solidFill>
          <a:ln>
            <a:solidFill>
              <a:srgbClr val="1E48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46520" y="4123944"/>
            <a:ext cx="502920" cy="47548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23523" y="4247942"/>
            <a:ext cx="4612352" cy="83099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800" b="0">
                <a:solidFill>
                  <a:srgbClr val="343A40"/>
                </a:solidFill>
              </a:defRPr>
            </a:pPr>
            <a:r>
              <a:rPr sz="2400" dirty="0"/>
              <a:t>Playing football is teamwork. </a:t>
            </a:r>
            <a:endParaRPr lang="en-US" sz="2400" dirty="0" smtClean="0"/>
          </a:p>
          <a:p>
            <a:pPr algn="ctr">
              <a:defRPr sz="1800" b="0">
                <a:solidFill>
                  <a:srgbClr val="343A40"/>
                </a:solidFill>
              </a:defRPr>
            </a:pPr>
            <a:r>
              <a:rPr sz="2400" dirty="0" smtClean="0"/>
              <a:t>We </a:t>
            </a:r>
            <a:r>
              <a:rPr sz="2400" dirty="0"/>
              <a:t>pass the ball to our teammates.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54680" y="5806440"/>
            <a:ext cx="585216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000" b="1">
                <a:solidFill>
                  <a:srgbClr val="379D6F"/>
                </a:solidFill>
              </a:defRPr>
            </a:pPr>
            <a:r>
              <a:t>Correct order: C → B → D → A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228600" y="6565392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666D"/>
                </a:solidFill>
              </a:defRPr>
            </a:pPr>
            <a:r>
              <a:t>Class Five English | Unit 17: The Air We Share | Session 85 | Paragraph Writing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47120" y="6556248"/>
            <a:ext cx="5486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66D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9" grpId="0" animBg="1"/>
      <p:bldP spid="12" grpId="0"/>
      <p:bldP spid="13" grpId="0" animBg="1"/>
      <p:bldP spid="16" grpId="0"/>
      <p:bldP spid="17" grpId="0" animBg="1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58368"/>
          </a:xfrm>
          <a:prstGeom prst="roundRect">
            <a:avLst/>
          </a:prstGeom>
          <a:solidFill>
            <a:srgbClr val="1E486E"/>
          </a:solidFill>
          <a:ln>
            <a:solidFill>
              <a:srgbClr val="1E48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56032"/>
            <a:ext cx="11201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Group Activity: Paragraph Builders</a:t>
            </a:r>
          </a:p>
        </p:txBody>
      </p:sp>
      <p:pic>
        <p:nvPicPr>
          <p:cNvPr id="4" name="Picture 3" descr="wide_colorful_cartoon_illustration_of_a_sunny_sc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25880"/>
            <a:ext cx="4846320" cy="452628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669280" y="1371600"/>
            <a:ext cx="5669280" cy="2103120"/>
          </a:xfrm>
          <a:prstGeom prst="roundRect">
            <a:avLst/>
          </a:prstGeom>
          <a:solidFill>
            <a:srgbClr val="E9F8E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833872" y="1481328"/>
            <a:ext cx="5340096" cy="1883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379D6F"/>
                </a:solidFill>
              </a:defRPr>
            </a:pPr>
            <a:r>
              <a:t>Your Mission</a:t>
            </a:r>
          </a:p>
          <a:p>
            <a:pPr>
              <a:spcAft>
                <a:spcPts val="500"/>
              </a:spcAft>
              <a:defRPr sz="2000">
                <a:solidFill>
                  <a:srgbClr val="343A40"/>
                </a:solidFill>
              </a:defRPr>
            </a:pPr>
            <a:r>
              <a:t>• Make 5–6 groups.</a:t>
            </a:r>
          </a:p>
          <a:p>
            <a:pPr>
              <a:spcAft>
                <a:spcPts val="500"/>
              </a:spcAft>
              <a:defRPr sz="2000">
                <a:solidFill>
                  <a:srgbClr val="343A40"/>
                </a:solidFill>
              </a:defRPr>
            </a:pPr>
            <a:r>
              <a:t>• Choose one sport.</a:t>
            </a:r>
          </a:p>
          <a:p>
            <a:pPr>
              <a:spcAft>
                <a:spcPts val="500"/>
              </a:spcAft>
              <a:defRPr sz="2000">
                <a:solidFill>
                  <a:srgbClr val="343A40"/>
                </a:solidFill>
              </a:defRPr>
            </a:pPr>
            <a:r>
              <a:t>• Write one sentence for each part.</a:t>
            </a:r>
          </a:p>
          <a:p>
            <a:pPr>
              <a:spcAft>
                <a:spcPts val="500"/>
              </a:spcAft>
              <a:defRPr sz="2000">
                <a:solidFill>
                  <a:srgbClr val="343A40"/>
                </a:solidFill>
              </a:defRPr>
            </a:pPr>
            <a:r>
              <a:t>• Build a short paragraph together.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6440" y="3794760"/>
            <a:ext cx="1143000" cy="411480"/>
          </a:xfrm>
          <a:prstGeom prst="roundRect">
            <a:avLst/>
          </a:prstGeom>
          <a:solidFill>
            <a:srgbClr val="379D6F"/>
          </a:solidFill>
          <a:ln>
            <a:solidFill>
              <a:srgbClr val="379D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852159" y="3858768"/>
            <a:ext cx="10515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Topic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78040" y="3794760"/>
            <a:ext cx="1325880" cy="411480"/>
          </a:xfrm>
          <a:prstGeom prst="roundRect">
            <a:avLst/>
          </a:prstGeom>
          <a:solidFill>
            <a:srgbClr val="4883C0"/>
          </a:solidFill>
          <a:ln>
            <a:solidFill>
              <a:srgbClr val="4883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223759" y="3858768"/>
            <a:ext cx="1234439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Support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732520" y="3794760"/>
            <a:ext cx="1234440" cy="411480"/>
          </a:xfrm>
          <a:prstGeom prst="roundRect">
            <a:avLst/>
          </a:prstGeom>
          <a:solidFill>
            <a:srgbClr val="F48E36"/>
          </a:solidFill>
          <a:ln>
            <a:solidFill>
              <a:srgbClr val="F48E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778240" y="3858768"/>
            <a:ext cx="1143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dirty="0"/>
              <a:t>Details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195560" y="3794760"/>
            <a:ext cx="1143000" cy="411480"/>
          </a:xfrm>
          <a:prstGeom prst="roundRect">
            <a:avLst/>
          </a:prstGeom>
          <a:solidFill>
            <a:srgbClr val="815DB1"/>
          </a:solidFill>
          <a:ln>
            <a:solidFill>
              <a:srgbClr val="815DB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241280" y="3858768"/>
            <a:ext cx="10515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Closing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0" y="4434840"/>
            <a:ext cx="5669280" cy="1234440"/>
          </a:xfrm>
          <a:prstGeom prst="roundRect">
            <a:avLst/>
          </a:prstGeom>
          <a:solidFill>
            <a:srgbClr val="FFF5E6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833872" y="4544568"/>
            <a:ext cx="5340096" cy="101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F48E36"/>
                </a:solidFill>
              </a:defRPr>
            </a:pPr>
            <a:r>
              <a:rPr dirty="0"/>
              <a:t>Possible Sports</a:t>
            </a:r>
          </a:p>
          <a:p>
            <a:pPr>
              <a:spcAft>
                <a:spcPts val="500"/>
              </a:spcAft>
              <a:defRPr sz="2000">
                <a:solidFill>
                  <a:srgbClr val="343A40"/>
                </a:solidFill>
              </a:defRPr>
            </a:pPr>
            <a:r>
              <a:rPr dirty="0"/>
              <a:t>• Football • Cricket • Badminton • Kabaddi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28600" y="6565392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666D"/>
                </a:solidFill>
              </a:defRPr>
            </a:pPr>
            <a:r>
              <a:t>Class Five English | Unit 17: The Air We Share | Session 85 | Paragraph Writing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7120" y="6556248"/>
            <a:ext cx="5486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66D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0" grpId="0"/>
      <p:bldP spid="12" grpId="0"/>
      <p:bldP spid="14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58368"/>
          </a:xfrm>
          <a:prstGeom prst="roundRect">
            <a:avLst/>
          </a:prstGeom>
          <a:solidFill>
            <a:srgbClr val="1E486E"/>
          </a:solidFill>
          <a:ln>
            <a:solidFill>
              <a:srgbClr val="1E48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56032"/>
            <a:ext cx="11201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Sample: My Favourite Sport — Cricket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106984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68680" y="1481328"/>
            <a:ext cx="10424159" cy="4169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E486E"/>
                </a:solidFill>
              </a:defRPr>
            </a:pPr>
            <a:r>
              <a:t>My Favourite Sport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51560" y="2103120"/>
            <a:ext cx="960120" cy="411480"/>
          </a:xfrm>
          <a:prstGeom prst="roundRect">
            <a:avLst/>
          </a:prstGeom>
          <a:solidFill>
            <a:srgbClr val="379D6F"/>
          </a:solidFill>
          <a:ln>
            <a:solidFill>
              <a:srgbClr val="379D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97280" y="2167127"/>
            <a:ext cx="868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dirty="0"/>
              <a:t>Topic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94560" y="2057400"/>
            <a:ext cx="8503920" cy="713232"/>
          </a:xfrm>
          <a:prstGeom prst="roundRect">
            <a:avLst/>
          </a:prstGeom>
          <a:solidFill>
            <a:srgbClr val="E9F8E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331720" y="2112264"/>
            <a:ext cx="8229600" cy="53035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900" b="0">
                <a:solidFill>
                  <a:srgbClr val="343A40"/>
                </a:solidFill>
              </a:defRPr>
            </a:pPr>
            <a:r>
              <a:t>I love playing cricket.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51560" y="2944368"/>
            <a:ext cx="960120" cy="411480"/>
          </a:xfrm>
          <a:prstGeom prst="roundRect">
            <a:avLst/>
          </a:prstGeom>
          <a:solidFill>
            <a:srgbClr val="4883C0"/>
          </a:solidFill>
          <a:ln>
            <a:solidFill>
              <a:srgbClr val="4883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97280" y="3008375"/>
            <a:ext cx="868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Support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194560" y="2898648"/>
            <a:ext cx="8503920" cy="713232"/>
          </a:xfrm>
          <a:prstGeom prst="roundRect">
            <a:avLst/>
          </a:prstGeom>
          <a:solidFill>
            <a:srgbClr val="DEF1FC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331720" y="2953512"/>
            <a:ext cx="8229600" cy="53035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900" b="0">
                <a:solidFill>
                  <a:srgbClr val="343A40"/>
                </a:solidFill>
              </a:defRPr>
            </a:pPr>
            <a:r>
              <a:rPr dirty="0"/>
              <a:t>Cricket is an exciting sport.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51560" y="3785615"/>
            <a:ext cx="960120" cy="411480"/>
          </a:xfrm>
          <a:prstGeom prst="roundRect">
            <a:avLst/>
          </a:prstGeom>
          <a:solidFill>
            <a:srgbClr val="F48E36"/>
          </a:solidFill>
          <a:ln>
            <a:solidFill>
              <a:srgbClr val="F48E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" y="3849624"/>
            <a:ext cx="868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Details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194560" y="3739896"/>
            <a:ext cx="8503920" cy="713232"/>
          </a:xfrm>
          <a:prstGeom prst="roundRect">
            <a:avLst/>
          </a:prstGeom>
          <a:solidFill>
            <a:srgbClr val="FFF5E6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331720" y="3794759"/>
            <a:ext cx="8229600" cy="53035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900" b="0">
                <a:solidFill>
                  <a:srgbClr val="343A40"/>
                </a:solidFill>
              </a:defRPr>
            </a:pPr>
            <a:r>
              <a:rPr dirty="0"/>
              <a:t>I play cricket with my friends. We bat, bowl and field together.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51560" y="4626864"/>
            <a:ext cx="960120" cy="411480"/>
          </a:xfrm>
          <a:prstGeom prst="roundRect">
            <a:avLst/>
          </a:prstGeom>
          <a:solidFill>
            <a:srgbClr val="815DB1"/>
          </a:solidFill>
          <a:ln>
            <a:solidFill>
              <a:srgbClr val="815DB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97280" y="4690872"/>
            <a:ext cx="868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Closing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194560" y="4581144"/>
            <a:ext cx="8503920" cy="713232"/>
          </a:xfrm>
          <a:prstGeom prst="roundRect">
            <a:avLst/>
          </a:prstGeom>
          <a:solidFill>
            <a:srgbClr val="F5D6E6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2331720" y="4636007"/>
            <a:ext cx="8229600" cy="53035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900" b="0">
                <a:solidFill>
                  <a:srgbClr val="343A40"/>
                </a:solidFill>
              </a:defRPr>
            </a:pPr>
            <a:r>
              <a:rPr dirty="0"/>
              <a:t>That is why cricket is my </a:t>
            </a:r>
            <a:r>
              <a:rPr dirty="0" err="1"/>
              <a:t>favourite</a:t>
            </a:r>
            <a:r>
              <a:rPr dirty="0"/>
              <a:t> sport.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28800" y="5943600"/>
            <a:ext cx="850392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100" b="1">
                <a:solidFill>
                  <a:srgbClr val="379D6F"/>
                </a:solidFill>
              </a:defRPr>
            </a:pPr>
            <a:r>
              <a:t>Notice: every sentence stays on ONE topic.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228600" y="6565392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666D"/>
                </a:solidFill>
              </a:defRPr>
            </a:pPr>
            <a:r>
              <a:t>Class Five English | Unit 17: The Air We Share | Session 85 | Paragraph Writing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47120" y="6556248"/>
            <a:ext cx="5486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66D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58368"/>
          </a:xfrm>
          <a:prstGeom prst="roundRect">
            <a:avLst/>
          </a:prstGeom>
          <a:solidFill>
            <a:srgbClr val="1E486E"/>
          </a:solidFill>
          <a:ln>
            <a:solidFill>
              <a:srgbClr val="1E48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56032"/>
            <a:ext cx="11201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Now You Are the Writer!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900" b="1">
                <a:solidFill>
                  <a:srgbClr val="1E486E"/>
                </a:solidFill>
              </a:defRPr>
            </a:pPr>
            <a:r>
              <a:t>Write: My Favourite Sport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2560320" cy="1143000"/>
          </a:xfrm>
          <a:prstGeom prst="roundRect">
            <a:avLst/>
          </a:prstGeom>
          <a:solidFill>
            <a:srgbClr val="E9F8E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984248"/>
            <a:ext cx="2286000" cy="923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79D6F"/>
                </a:solidFill>
              </a:defRPr>
            </a:pPr>
            <a:r>
              <a:t>1. Topic</a:t>
            </a:r>
          </a:p>
          <a:p>
            <a:pPr>
              <a:spcBef>
                <a:spcPts val="400"/>
              </a:spcBef>
              <a:defRPr sz="1800">
                <a:solidFill>
                  <a:srgbClr val="343A40"/>
                </a:solidFill>
              </a:defRPr>
            </a:pPr>
            <a:r>
              <a:t>What sport do you like?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566160" y="1874519"/>
            <a:ext cx="2560320" cy="1143000"/>
          </a:xfrm>
          <a:prstGeom prst="roundRect">
            <a:avLst/>
          </a:prstGeom>
          <a:solidFill>
            <a:srgbClr val="DEF1FC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703320" y="1984248"/>
            <a:ext cx="2286000" cy="923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4883C0"/>
                </a:solidFill>
              </a:defRPr>
            </a:pPr>
            <a:r>
              <a:t>2. Support</a:t>
            </a:r>
          </a:p>
          <a:p>
            <a:pPr>
              <a:spcBef>
                <a:spcPts val="400"/>
              </a:spcBef>
              <a:defRPr sz="1800">
                <a:solidFill>
                  <a:srgbClr val="343A40"/>
                </a:solidFill>
              </a:defRPr>
            </a:pPr>
            <a:r>
              <a:t>Why is it fun?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1874519"/>
            <a:ext cx="2560320" cy="1143000"/>
          </a:xfrm>
          <a:prstGeom prst="roundRect">
            <a:avLst/>
          </a:prstGeom>
          <a:solidFill>
            <a:srgbClr val="FFF5E6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92240" y="1984248"/>
            <a:ext cx="2286000" cy="923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F48E36"/>
                </a:solidFill>
              </a:defRPr>
            </a:pPr>
            <a:r>
              <a:t>3. Details</a:t>
            </a:r>
          </a:p>
          <a:p>
            <a:pPr>
              <a:spcBef>
                <a:spcPts val="400"/>
              </a:spcBef>
              <a:defRPr sz="1800">
                <a:solidFill>
                  <a:srgbClr val="343A40"/>
                </a:solidFill>
              </a:defRPr>
            </a:pPr>
            <a:r>
              <a:t>How do you play it?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0" y="1874519"/>
            <a:ext cx="2240280" cy="1143000"/>
          </a:xfrm>
          <a:prstGeom prst="roundRect">
            <a:avLst/>
          </a:prstGeom>
          <a:solidFill>
            <a:srgbClr val="F5D6E6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281160" y="1984248"/>
            <a:ext cx="1965960" cy="923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815DB1"/>
                </a:solidFill>
              </a:defRPr>
            </a:pPr>
            <a:r>
              <a:t>4. Closing</a:t>
            </a:r>
          </a:p>
          <a:p>
            <a:pPr>
              <a:spcBef>
                <a:spcPts val="400"/>
              </a:spcBef>
              <a:defRPr sz="1700">
                <a:solidFill>
                  <a:srgbClr val="343A40"/>
                </a:solidFill>
              </a:defRPr>
            </a:pPr>
            <a:r>
              <a:t>Why do you like it?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60120" y="3429000"/>
            <a:ext cx="10241280" cy="2103120"/>
          </a:xfrm>
          <a:prstGeom prst="roundRect">
            <a:avLst/>
          </a:prstGeom>
          <a:solidFill>
            <a:srgbClr val="FFFFFF"/>
          </a:solidFill>
          <a:ln>
            <a:solidFill>
              <a:srgbClr val="BECD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325880" y="3840480"/>
            <a:ext cx="9509760" cy="9144"/>
          </a:xfrm>
          <a:prstGeom prst="rect">
            <a:avLst/>
          </a:prstGeom>
          <a:solidFill>
            <a:srgbClr val="D2D7DC"/>
          </a:solidFill>
          <a:ln>
            <a:solidFill>
              <a:srgbClr val="D2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325880" y="4169664"/>
            <a:ext cx="9509760" cy="9144"/>
          </a:xfrm>
          <a:prstGeom prst="rect">
            <a:avLst/>
          </a:prstGeom>
          <a:solidFill>
            <a:srgbClr val="D2D7DC"/>
          </a:solidFill>
          <a:ln>
            <a:solidFill>
              <a:srgbClr val="D2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1325880" y="4498848"/>
            <a:ext cx="9509760" cy="9144"/>
          </a:xfrm>
          <a:prstGeom prst="rect">
            <a:avLst/>
          </a:prstGeom>
          <a:solidFill>
            <a:srgbClr val="D2D7DC"/>
          </a:solidFill>
          <a:ln>
            <a:solidFill>
              <a:srgbClr val="D2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1325880" y="4828032"/>
            <a:ext cx="9509760" cy="9144"/>
          </a:xfrm>
          <a:prstGeom prst="rect">
            <a:avLst/>
          </a:prstGeom>
          <a:solidFill>
            <a:srgbClr val="D2D7DC"/>
          </a:solidFill>
          <a:ln>
            <a:solidFill>
              <a:srgbClr val="D2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1325880" y="5157216"/>
            <a:ext cx="9509760" cy="9144"/>
          </a:xfrm>
          <a:prstGeom prst="rect">
            <a:avLst/>
          </a:prstGeom>
          <a:solidFill>
            <a:srgbClr val="D2D7DC"/>
          </a:solidFill>
          <a:ln>
            <a:solidFill>
              <a:srgbClr val="D2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3200400" y="5806440"/>
            <a:ext cx="585216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100" b="1">
                <a:solidFill>
                  <a:srgbClr val="F48E36"/>
                </a:solidFill>
              </a:defRPr>
            </a:pPr>
            <a:r>
              <a:t>Write clearly. Use your own ideas.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228600" y="6565392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666D"/>
                </a:solidFill>
              </a:defRPr>
            </a:pPr>
            <a:r>
              <a:t>Class Five English | Unit 17: The Air We Share | Session 85 | Paragraph Writing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47120" y="6556248"/>
            <a:ext cx="5486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66D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58368"/>
          </a:xfrm>
          <a:prstGeom prst="roundRect">
            <a:avLst/>
          </a:prstGeom>
          <a:solidFill>
            <a:srgbClr val="1E486E"/>
          </a:solidFill>
          <a:ln>
            <a:solidFill>
              <a:srgbClr val="1E48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56032"/>
            <a:ext cx="11201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Paragraph Detective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300" b="1">
                <a:solidFill>
                  <a:srgbClr val="1E486E"/>
                </a:solidFill>
              </a:defRPr>
            </a:pPr>
            <a:r>
              <a:t>Listen to a classmate’s paragraph. Can you find the four parts?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011680"/>
            <a:ext cx="2240280" cy="1280160"/>
          </a:xfrm>
          <a:prstGeom prst="roundRect">
            <a:avLst/>
          </a:prstGeom>
          <a:solidFill>
            <a:srgbClr val="E9F8E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2121408"/>
            <a:ext cx="1965960" cy="1060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79D6F"/>
                </a:solidFill>
              </a:defRPr>
            </a:pPr>
            <a:r>
              <a:t>Topic Sentence</a:t>
            </a:r>
          </a:p>
          <a:p>
            <a:pPr>
              <a:spcBef>
                <a:spcPts val="400"/>
              </a:spcBef>
              <a:defRPr sz="1700">
                <a:solidFill>
                  <a:srgbClr val="343A40"/>
                </a:solidFill>
              </a:defRPr>
            </a:pPr>
            <a:r>
              <a:t>What is the paragraph about?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11880" y="2011680"/>
            <a:ext cx="2240280" cy="1280160"/>
          </a:xfrm>
          <a:prstGeom prst="roundRect">
            <a:avLst/>
          </a:prstGeom>
          <a:solidFill>
            <a:srgbClr val="DEF1FC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749040" y="2121408"/>
            <a:ext cx="1965960" cy="1060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4883C0"/>
                </a:solidFill>
              </a:defRPr>
            </a:pPr>
            <a:r>
              <a:t>Support</a:t>
            </a:r>
          </a:p>
          <a:p>
            <a:pPr>
              <a:spcBef>
                <a:spcPts val="400"/>
              </a:spcBef>
              <a:defRPr sz="1700">
                <a:solidFill>
                  <a:srgbClr val="343A40"/>
                </a:solidFill>
              </a:defRPr>
            </a:pPr>
            <a:r>
              <a:t>What tells us more?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2011680"/>
            <a:ext cx="2240280" cy="1280160"/>
          </a:xfrm>
          <a:prstGeom prst="roundRect">
            <a:avLst/>
          </a:prstGeom>
          <a:solidFill>
            <a:srgbClr val="FFF5E6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46520" y="2121408"/>
            <a:ext cx="1965960" cy="1060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F48E36"/>
                </a:solidFill>
              </a:defRPr>
            </a:pPr>
            <a:r>
              <a:t>Details</a:t>
            </a:r>
          </a:p>
          <a:p>
            <a:pPr>
              <a:spcBef>
                <a:spcPts val="400"/>
              </a:spcBef>
              <a:defRPr sz="1700">
                <a:solidFill>
                  <a:srgbClr val="343A40"/>
                </a:solidFill>
              </a:defRPr>
            </a:pPr>
            <a:r>
              <a:t>What examples are given?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006840" y="2011680"/>
            <a:ext cx="2240280" cy="1280160"/>
          </a:xfrm>
          <a:prstGeom prst="roundRect">
            <a:avLst/>
          </a:prstGeom>
          <a:solidFill>
            <a:srgbClr val="F5D6E6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44000" y="2121408"/>
            <a:ext cx="1965960" cy="1060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815DB1"/>
                </a:solidFill>
              </a:defRPr>
            </a:pPr>
            <a:r>
              <a:t>Closing</a:t>
            </a:r>
          </a:p>
          <a:p>
            <a:pPr>
              <a:spcBef>
                <a:spcPts val="400"/>
              </a:spcBef>
              <a:defRPr sz="1700">
                <a:solidFill>
                  <a:srgbClr val="343A40"/>
                </a:solidFill>
              </a:defRPr>
            </a:pPr>
            <a:r>
              <a:t>How does it end?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28800" y="3977639"/>
            <a:ext cx="850392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993392" y="4087368"/>
            <a:ext cx="8174736" cy="1335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379D6F"/>
                </a:solidFill>
              </a:defRPr>
            </a:pPr>
            <a:r>
              <a:t>Kind Feedback</a:t>
            </a:r>
          </a:p>
          <a:p>
            <a:pPr>
              <a:spcAft>
                <a:spcPts val="500"/>
              </a:spcAft>
              <a:defRPr sz="2000">
                <a:solidFill>
                  <a:srgbClr val="343A40"/>
                </a:solidFill>
              </a:defRPr>
            </a:pPr>
            <a:r>
              <a:t>• “Your ideas are good.”</a:t>
            </a:r>
          </a:p>
          <a:p>
            <a:pPr>
              <a:spcAft>
                <a:spcPts val="500"/>
              </a:spcAft>
              <a:defRPr sz="2000">
                <a:solidFill>
                  <a:srgbClr val="343A40"/>
                </a:solidFill>
              </a:defRPr>
            </a:pPr>
            <a:r>
              <a:t>• “Let’s organise them.”</a:t>
            </a:r>
          </a:p>
          <a:p>
            <a:pPr>
              <a:spcAft>
                <a:spcPts val="500"/>
              </a:spcAft>
              <a:defRPr sz="2000">
                <a:solidFill>
                  <a:srgbClr val="343A40"/>
                </a:solidFill>
              </a:defRPr>
            </a:pPr>
            <a:r>
              <a:t>• “Which sentence should come first?”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28600" y="6565392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666D"/>
                </a:solidFill>
              </a:defRPr>
            </a:pPr>
            <a:r>
              <a:t>Class Five English | Unit 17: The Air We Share | Session 85 | Paragraph Writing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47120" y="6556248"/>
            <a:ext cx="5486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66D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58368"/>
          </a:xfrm>
          <a:prstGeom prst="roundRect">
            <a:avLst/>
          </a:prstGeom>
          <a:solidFill>
            <a:srgbClr val="1E486E"/>
          </a:solidFill>
          <a:ln>
            <a:solidFill>
              <a:srgbClr val="1E48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56032"/>
            <a:ext cx="11201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Quick Final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6984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700" b="1">
                <a:solidFill>
                  <a:srgbClr val="1E486E"/>
                </a:solidFill>
              </a:defRPr>
            </a:pPr>
            <a:r>
              <a:t>Which part is it?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6766560" cy="868680"/>
          </a:xfrm>
          <a:prstGeom prst="roundRect">
            <a:avLst/>
          </a:prstGeom>
          <a:solidFill>
            <a:srgbClr val="E9F8E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" y="1911095"/>
            <a:ext cx="640080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900" b="0">
                <a:solidFill>
                  <a:srgbClr val="343A40"/>
                </a:solidFill>
              </a:defRPr>
            </a:pPr>
            <a:r>
              <a:t>I love playing football.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46720" y="1828800"/>
            <a:ext cx="333756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183880" y="1938528"/>
            <a:ext cx="3063240" cy="6492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379D6F"/>
                </a:solidFill>
              </a:defRPr>
            </a:pPr>
            <a:r>
              <a:t>Topic Sentence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2880360"/>
            <a:ext cx="6766560" cy="868680"/>
          </a:xfrm>
          <a:prstGeom prst="roundRect">
            <a:avLst/>
          </a:prstGeom>
          <a:solidFill>
            <a:srgbClr val="DEF1FC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05840" y="2962656"/>
            <a:ext cx="640080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900" b="0">
                <a:solidFill>
                  <a:srgbClr val="343A40"/>
                </a:solidFill>
              </a:defRPr>
            </a:pPr>
            <a:r>
              <a:t>Football is a fun sport.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20" y="2880360"/>
            <a:ext cx="333756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183880" y="2990088"/>
            <a:ext cx="3063240" cy="6492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4883C0"/>
                </a:solidFill>
              </a:defRPr>
            </a:pPr>
            <a:r>
              <a:t>Supporting Sentence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3931920"/>
            <a:ext cx="6766560" cy="868680"/>
          </a:xfrm>
          <a:prstGeom prst="roundRect">
            <a:avLst/>
          </a:prstGeom>
          <a:solidFill>
            <a:srgbClr val="FFF5E6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05840" y="4014215"/>
            <a:ext cx="640080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900" b="0">
                <a:solidFill>
                  <a:srgbClr val="343A40"/>
                </a:solidFill>
              </a:defRPr>
            </a:pPr>
            <a:r>
              <a:t>We pass the ball to our teammates.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3931920"/>
            <a:ext cx="333756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183880" y="4041648"/>
            <a:ext cx="3063240" cy="6492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F48E36"/>
                </a:solidFill>
              </a:defRPr>
            </a:pPr>
            <a:r>
              <a:t>Detail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4983479"/>
            <a:ext cx="6766560" cy="868680"/>
          </a:xfrm>
          <a:prstGeom prst="roundRect">
            <a:avLst/>
          </a:prstGeom>
          <a:solidFill>
            <a:srgbClr val="F5D6E6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05840" y="5065775"/>
            <a:ext cx="640080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900" b="0">
                <a:solidFill>
                  <a:srgbClr val="343A40"/>
                </a:solidFill>
              </a:defRPr>
            </a:pPr>
            <a:r>
              <a:t>That is why I like football the most.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46720" y="4983479"/>
            <a:ext cx="333756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183880" y="5093207"/>
            <a:ext cx="3063240" cy="6492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815DB1"/>
                </a:solidFill>
              </a:defRPr>
            </a:pPr>
            <a:r>
              <a:t>Closing Sentence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03120" y="5989320"/>
            <a:ext cx="804672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300" b="1">
                <a:solidFill>
                  <a:srgbClr val="815DB1"/>
                </a:solidFill>
              </a:defRPr>
            </a:pPr>
            <a:r>
              <a:t>Topic → Support → Details → Closing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228600" y="6565392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666D"/>
                </a:solidFill>
              </a:defRPr>
            </a:pPr>
            <a:r>
              <a:t>Class Five English | Unit 17: The Air We Share | Session 85 | Paragraph Writing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47120" y="6556248"/>
            <a:ext cx="5486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66D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58368"/>
          </a:xfrm>
          <a:prstGeom prst="roundRect">
            <a:avLst/>
          </a:prstGeom>
          <a:solidFill>
            <a:srgbClr val="379D6F"/>
          </a:solidFill>
          <a:ln>
            <a:solidFill>
              <a:srgbClr val="379D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256032"/>
            <a:ext cx="11201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Summary &amp; Closing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33272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700" b="1">
                <a:solidFill>
                  <a:srgbClr val="1E486E"/>
                </a:solidFill>
              </a:defRPr>
            </a:pPr>
            <a:r>
              <a:t>Today we learned how to build a paragraph.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286000"/>
            <a:ext cx="18288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400" b="1">
                <a:solidFill>
                  <a:srgbClr val="379D6F"/>
                </a:solidFill>
              </a:defRPr>
            </a:pPr>
            <a:r>
              <a:t>Topic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743200" y="2423160"/>
            <a:ext cx="502920" cy="320040"/>
          </a:xfrm>
          <a:prstGeom prst="rightArrow">
            <a:avLst/>
          </a:prstGeom>
          <a:solidFill>
            <a:srgbClr val="1E486E"/>
          </a:solidFill>
          <a:ln>
            <a:solidFill>
              <a:srgbClr val="1E48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383280" y="2286000"/>
            <a:ext cx="18288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400" b="1">
                <a:solidFill>
                  <a:srgbClr val="4883C0"/>
                </a:solidFill>
              </a:defRPr>
            </a:pPr>
            <a:r>
              <a:t>Support</a:t>
            </a:r>
          </a:p>
        </p:txBody>
      </p:sp>
      <p:sp>
        <p:nvSpPr>
          <p:cNvPr id="8" name="Right Arrow 7"/>
          <p:cNvSpPr/>
          <p:nvPr/>
        </p:nvSpPr>
        <p:spPr>
          <a:xfrm>
            <a:off x="5257800" y="2423160"/>
            <a:ext cx="502920" cy="320040"/>
          </a:xfrm>
          <a:prstGeom prst="rightArrow">
            <a:avLst/>
          </a:prstGeom>
          <a:solidFill>
            <a:srgbClr val="1E486E"/>
          </a:solidFill>
          <a:ln>
            <a:solidFill>
              <a:srgbClr val="1E48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897880" y="2286000"/>
            <a:ext cx="18288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400" b="1">
                <a:solidFill>
                  <a:srgbClr val="F48E36"/>
                </a:solidFill>
              </a:defRPr>
            </a:pPr>
            <a:r>
              <a:t>Details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7818120" y="2423160"/>
            <a:ext cx="502920" cy="320040"/>
          </a:xfrm>
          <a:prstGeom prst="rightArrow">
            <a:avLst/>
          </a:prstGeom>
          <a:solidFill>
            <a:srgbClr val="1E486E"/>
          </a:solidFill>
          <a:ln>
            <a:solidFill>
              <a:srgbClr val="1E48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458200" y="2286000"/>
            <a:ext cx="18288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400" b="1">
                <a:solidFill>
                  <a:srgbClr val="815DB1"/>
                </a:solidFill>
              </a:defRPr>
            </a:pPr>
            <a:r>
              <a:t>Closing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54480" y="3657600"/>
            <a:ext cx="4160520" cy="1188720"/>
          </a:xfrm>
          <a:prstGeom prst="roundRect">
            <a:avLst/>
          </a:prstGeom>
          <a:solidFill>
            <a:srgbClr val="FFF5E6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691639" y="3767328"/>
            <a:ext cx="3886200" cy="969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48E36"/>
                </a:solidFill>
              </a:defRPr>
            </a:pPr>
            <a:r>
              <a:t>Homework</a:t>
            </a:r>
          </a:p>
          <a:p>
            <a:pPr>
              <a:spcBef>
                <a:spcPts val="400"/>
              </a:spcBef>
              <a:defRPr sz="1800">
                <a:solidFill>
                  <a:srgbClr val="343A40"/>
                </a:solidFill>
              </a:defRPr>
            </a:pPr>
            <a:r>
              <a:t>Improve your paragraph and rewrite it neatly.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46520" y="3657600"/>
            <a:ext cx="4160520" cy="1188720"/>
          </a:xfrm>
          <a:prstGeom prst="roundRect">
            <a:avLst/>
          </a:prstGeom>
          <a:solidFill>
            <a:srgbClr val="E9F8E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83680" y="3767328"/>
            <a:ext cx="3886200" cy="969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379D6F"/>
                </a:solidFill>
              </a:defRPr>
            </a:pPr>
            <a:r>
              <a:t>Remember</a:t>
            </a:r>
          </a:p>
          <a:p>
            <a:pPr>
              <a:spcBef>
                <a:spcPts val="400"/>
              </a:spcBef>
              <a:defRPr sz="1800">
                <a:solidFill>
                  <a:srgbClr val="343A40"/>
                </a:solidFill>
              </a:defRPr>
            </a:pPr>
            <a:r>
              <a:t>Good writing = clear ideas + good order.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349240"/>
            <a:ext cx="1033272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500" b="1">
                <a:solidFill>
                  <a:srgbClr val="1E486E"/>
                </a:solidFill>
              </a:defRPr>
            </a:pPr>
            <a:r>
              <a:t>Today you were not only students — you were WRITERS!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897880"/>
            <a:ext cx="1033272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900" b="0">
                <a:solidFill>
                  <a:srgbClr val="5F666D"/>
                </a:solidFill>
              </a:defRPr>
            </a:pPr>
            <a:r>
              <a:t>Have a great day. See you again in the next class!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EFF3F0"/>
          </a:solidFill>
          <a:ln>
            <a:solidFill>
              <a:srgbClr val="EFF3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28600" y="6565392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666D"/>
                </a:solidFill>
              </a:defRPr>
            </a:pPr>
            <a:r>
              <a:t>Class Five English | Unit 17: The Air We Share | Session 85 | Paragraph Writing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247120" y="6556248"/>
            <a:ext cx="5486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66D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1527</Words>
  <Application>Microsoft Office PowerPoint</Application>
  <PresentationFormat>Widescreen</PresentationFormat>
  <Paragraphs>234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Julekha_GPS</dc:creator>
  <dc:description>generated using python-pptx</dc:description>
  <cp:lastModifiedBy>Julekha_GPS</cp:lastModifiedBy>
  <cp:revision>13</cp:revision>
  <dcterms:created xsi:type="dcterms:W3CDTF">2013-01-27T09:14:00Z</dcterms:created>
  <dcterms:modified xsi:type="dcterms:W3CDTF">2026-10-08T16:35:01Z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239F8ECB16914F4D81EED5F390A854BF_13</vt:lpwstr>
  </property>
  <property fmtid="{D5CDD505-2E9C-101B-9397-08002B2CF9AE}" pid="3" name="KSOProductBuildVer">
    <vt:lpwstr>1033-12.1.0.28485</vt:lpwstr>
  </property>
</Properties>
</file>