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61" r:id="rId5"/>
    <p:sldId id="260" r:id="rId6"/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575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209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929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837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7771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9900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316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053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225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2480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03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1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568404"/>
            <a:ext cx="2971800" cy="110799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dirty="0" err="1" smtClean="0"/>
              <a:t>স্বাগতম</a:t>
            </a:r>
            <a:endParaRPr lang="en-US" sz="6600" dirty="0"/>
          </a:p>
        </p:txBody>
      </p:sp>
      <p:sp>
        <p:nvSpPr>
          <p:cNvPr id="3" name="TextBox 2"/>
          <p:cNvSpPr txBox="1"/>
          <p:nvPr/>
        </p:nvSpPr>
        <p:spPr>
          <a:xfrm>
            <a:off x="1143000" y="2209800"/>
            <a:ext cx="4343400" cy="19389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আজিমদ্দিন</a:t>
            </a:r>
            <a:endParaRPr lang="en-US" sz="3600" dirty="0"/>
          </a:p>
          <a:p>
            <a:pPr algn="ctr"/>
            <a:r>
              <a:rPr lang="en-US" sz="2800" dirty="0" err="1"/>
              <a:t>প্রভাষক,হিঃবিঃ</a:t>
            </a:r>
            <a:endParaRPr lang="en-US" sz="2800" dirty="0"/>
          </a:p>
          <a:p>
            <a:pPr algn="ctr"/>
            <a:r>
              <a:rPr lang="en-US" sz="2800" dirty="0" err="1"/>
              <a:t>গোপালনগর</a:t>
            </a:r>
            <a:r>
              <a:rPr lang="en-US" sz="2800" dirty="0"/>
              <a:t> </a:t>
            </a:r>
            <a:r>
              <a:rPr lang="en-US" sz="2800" dirty="0" err="1"/>
              <a:t>আদর্শ</a:t>
            </a:r>
            <a:r>
              <a:rPr lang="en-US" sz="2800" dirty="0"/>
              <a:t> </a:t>
            </a:r>
            <a:r>
              <a:rPr lang="en-US" sz="2800" dirty="0" err="1"/>
              <a:t>কলেজ</a:t>
            </a:r>
            <a:r>
              <a:rPr lang="en-US" sz="2800" dirty="0"/>
              <a:t> </a:t>
            </a:r>
            <a:r>
              <a:rPr lang="en-US" sz="2800" dirty="0" err="1"/>
              <a:t>ব্রাহ্মণপাড়া</a:t>
            </a:r>
            <a:r>
              <a:rPr lang="en-US" sz="2800" dirty="0"/>
              <a:t>, </a:t>
            </a:r>
            <a:r>
              <a:rPr lang="en-US" sz="2800" dirty="0" err="1"/>
              <a:t>কুমিল্লা</a:t>
            </a:r>
            <a:endParaRPr lang="en-US" sz="2800" dirty="0"/>
          </a:p>
        </p:txBody>
      </p:sp>
      <p:sp>
        <p:nvSpPr>
          <p:cNvPr id="6" name="5-Point Star 5"/>
          <p:cNvSpPr/>
          <p:nvPr/>
        </p:nvSpPr>
        <p:spPr>
          <a:xfrm>
            <a:off x="5486400" y="685800"/>
            <a:ext cx="2819400" cy="225299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D:\17390779079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914400"/>
            <a:ext cx="21336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144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9800" y="914400"/>
            <a:ext cx="281940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প্রাপ্য</a:t>
            </a:r>
            <a:r>
              <a:rPr lang="en-US" sz="4000" dirty="0" smtClean="0"/>
              <a:t> </a:t>
            </a:r>
            <a:r>
              <a:rPr lang="en-US" sz="4000" dirty="0" err="1" smtClean="0"/>
              <a:t>হিসাব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677180"/>
            <a:ext cx="20574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শিখন</a:t>
            </a:r>
            <a:r>
              <a:rPr lang="en-US" sz="2800" dirty="0" smtClean="0"/>
              <a:t> </a:t>
            </a:r>
            <a:r>
              <a:rPr lang="en-US" sz="2800" dirty="0" err="1" smtClean="0"/>
              <a:t>ফলঃ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3714452"/>
            <a:ext cx="8610600" cy="200054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১। </a:t>
            </a:r>
            <a:r>
              <a:rPr lang="en-US" sz="2400" dirty="0" err="1" smtClean="0"/>
              <a:t>শিক্ষার্থীরা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প্রাপ্য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হিসাব</a:t>
            </a:r>
            <a:r>
              <a:rPr lang="en-US" sz="2400" dirty="0" smtClean="0"/>
              <a:t> </a:t>
            </a:r>
            <a:r>
              <a:rPr lang="en-US" sz="2400" dirty="0" err="1" smtClean="0"/>
              <a:t>সম্পর্কে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ধারণা</a:t>
            </a:r>
            <a:r>
              <a:rPr lang="en-US" sz="2400" dirty="0" smtClean="0"/>
              <a:t> </a:t>
            </a:r>
            <a:r>
              <a:rPr lang="en-US" sz="2400" dirty="0" err="1" smtClean="0"/>
              <a:t>লাভ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endParaRPr lang="en-US" sz="2400" dirty="0" smtClean="0"/>
          </a:p>
          <a:p>
            <a:r>
              <a:rPr lang="en-US" sz="2400" dirty="0" smtClean="0"/>
              <a:t>২। </a:t>
            </a:r>
            <a:r>
              <a:rPr lang="en-US" sz="2400" dirty="0" err="1" smtClean="0"/>
              <a:t>নতুন</a:t>
            </a:r>
            <a:r>
              <a:rPr lang="en-US" sz="2400" dirty="0" smtClean="0"/>
              <a:t> </a:t>
            </a:r>
            <a:r>
              <a:rPr lang="en-US" sz="2400" dirty="0" err="1" smtClean="0"/>
              <a:t>অনাদায়ী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পাওনা</a:t>
            </a:r>
            <a:r>
              <a:rPr lang="en-US" sz="2400" dirty="0" smtClean="0"/>
              <a:t> ও </a:t>
            </a:r>
            <a:r>
              <a:rPr lang="en-US" sz="2400" dirty="0" err="1" smtClean="0"/>
              <a:t>পুরাতন</a:t>
            </a:r>
            <a:r>
              <a:rPr lang="en-US" sz="2400" dirty="0" smtClean="0"/>
              <a:t> </a:t>
            </a:r>
            <a:r>
              <a:rPr lang="en-US" sz="2400" dirty="0" err="1" smtClean="0"/>
              <a:t>অনাদায়ী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পাওনা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চিনতে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endParaRPr lang="en-US" sz="2400" dirty="0" smtClean="0"/>
          </a:p>
          <a:p>
            <a:r>
              <a:rPr lang="en-US" sz="2400" dirty="0" smtClean="0"/>
              <a:t>৩।  </a:t>
            </a:r>
            <a:r>
              <a:rPr lang="en-US" sz="2400" dirty="0" err="1" smtClean="0"/>
              <a:t>নতুন</a:t>
            </a:r>
            <a:r>
              <a:rPr lang="en-US" sz="2400" dirty="0" smtClean="0"/>
              <a:t> </a:t>
            </a:r>
            <a:r>
              <a:rPr lang="en-US" sz="2400" dirty="0" err="1" smtClean="0"/>
              <a:t>অনাদায়ী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পাওনা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সঞ্চিতি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নির্ণয়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endParaRPr lang="en-US" sz="2400" dirty="0" smtClean="0"/>
          </a:p>
          <a:p>
            <a:r>
              <a:rPr lang="en-US" sz="2400" dirty="0" smtClean="0"/>
              <a:t>৪। </a:t>
            </a:r>
            <a:r>
              <a:rPr lang="en-US" sz="2400" dirty="0" err="1" smtClean="0"/>
              <a:t>আর্থিক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অবস্থার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বিবরণীতে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প্রাপ্য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হিসাবের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উপস্থাপন</a:t>
            </a:r>
            <a:r>
              <a:rPr lang="en-US" sz="2400" dirty="0" smtClean="0"/>
              <a:t> </a:t>
            </a:r>
            <a:r>
              <a:rPr lang="en-US" sz="2400" dirty="0" err="1" smtClean="0"/>
              <a:t>শিখতে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r>
              <a:rPr lang="en-US" sz="2400" dirty="0" smtClean="0"/>
              <a:t>।</a:t>
            </a:r>
            <a:endParaRPr lang="en-US" sz="2400" dirty="0"/>
          </a:p>
        </p:txBody>
      </p:sp>
      <p:sp>
        <p:nvSpPr>
          <p:cNvPr id="6" name="5-Point Star 5"/>
          <p:cNvSpPr/>
          <p:nvPr/>
        </p:nvSpPr>
        <p:spPr>
          <a:xfrm>
            <a:off x="5486400" y="685800"/>
            <a:ext cx="2819400" cy="225299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D:\17390779079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914400"/>
            <a:ext cx="21336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907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762000"/>
            <a:ext cx="8610600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মেসার্স</a:t>
            </a:r>
            <a:r>
              <a:rPr lang="en-US" sz="2400" dirty="0" smtClean="0"/>
              <a:t> </a:t>
            </a:r>
            <a:r>
              <a:rPr lang="en-US" sz="2400" dirty="0" err="1" smtClean="0"/>
              <a:t>রায়হানের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হিসাব</a:t>
            </a:r>
            <a:r>
              <a:rPr lang="en-US" sz="2400" dirty="0" smtClean="0"/>
              <a:t> </a:t>
            </a:r>
            <a:r>
              <a:rPr lang="en-US" sz="2400" dirty="0" err="1" smtClean="0"/>
              <a:t>বই</a:t>
            </a:r>
            <a:r>
              <a:rPr lang="en-US" sz="2400" dirty="0" smtClean="0"/>
              <a:t> </a:t>
            </a:r>
            <a:r>
              <a:rPr lang="en-US" sz="2400" dirty="0" err="1" smtClean="0"/>
              <a:t>থেকে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নিম্নোক্ত</a:t>
            </a:r>
            <a:r>
              <a:rPr lang="en-US" sz="2400" dirty="0" smtClean="0"/>
              <a:t> </a:t>
            </a:r>
            <a:r>
              <a:rPr lang="en-US" sz="2400" dirty="0" err="1" smtClean="0"/>
              <a:t>তথ্যগুলো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পাওয়া</a:t>
            </a:r>
            <a:r>
              <a:rPr lang="en-US" sz="2400" dirty="0" smtClean="0"/>
              <a:t> </a:t>
            </a:r>
            <a:r>
              <a:rPr lang="en-US" sz="2400" dirty="0" err="1" smtClean="0"/>
              <a:t>যায়</a:t>
            </a:r>
            <a:r>
              <a:rPr lang="en-US" sz="2400" dirty="0" smtClean="0"/>
              <a:t>।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600200"/>
            <a:ext cx="7924800" cy="304698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২০২৪ </a:t>
            </a:r>
            <a:r>
              <a:rPr lang="en-US" sz="2400" dirty="0" err="1" smtClean="0"/>
              <a:t>জানুয়ারী</a:t>
            </a:r>
            <a:r>
              <a:rPr lang="en-US" sz="2400" dirty="0" smtClean="0"/>
              <a:t>, ০১: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</a:t>
            </a:r>
            <a:r>
              <a:rPr lang="en-US" sz="2400" dirty="0" err="1" smtClean="0"/>
              <a:t>অনাদায়ী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পাওনা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সঞ্চিতির</a:t>
            </a:r>
            <a:r>
              <a:rPr lang="en-US" sz="2400" dirty="0" smtClean="0"/>
              <a:t> </a:t>
            </a:r>
            <a:r>
              <a:rPr lang="en-US" sz="2400" dirty="0" err="1" smtClean="0"/>
              <a:t>জের</a:t>
            </a:r>
            <a:r>
              <a:rPr lang="en-US" sz="2400" dirty="0" smtClean="0"/>
              <a:t> 	             ৬,২০০/=</a:t>
            </a:r>
          </a:p>
          <a:p>
            <a:r>
              <a:rPr lang="en-US" sz="2400" dirty="0" smtClean="0"/>
              <a:t>	</a:t>
            </a:r>
            <a:r>
              <a:rPr lang="en-US" sz="2400" dirty="0" err="1" smtClean="0"/>
              <a:t>লিখিতব্য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অনাদায়ী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পাওনা</a:t>
            </a:r>
            <a:r>
              <a:rPr lang="en-US" sz="2400" dirty="0" smtClean="0"/>
              <a:t>			</a:t>
            </a:r>
            <a:r>
              <a:rPr lang="en-US" sz="2400" dirty="0"/>
              <a:t>১</a:t>
            </a:r>
            <a:r>
              <a:rPr lang="en-US" sz="2400" dirty="0" smtClean="0"/>
              <a:t>,০০০/=</a:t>
            </a:r>
          </a:p>
          <a:p>
            <a:r>
              <a:rPr lang="en-US" sz="2400" dirty="0" smtClean="0"/>
              <a:t>	</a:t>
            </a:r>
            <a:r>
              <a:rPr lang="en-US" sz="2400" dirty="0" err="1" smtClean="0"/>
              <a:t>লিখিত</a:t>
            </a:r>
            <a:r>
              <a:rPr lang="en-US" sz="2400" dirty="0" smtClean="0"/>
              <a:t> </a:t>
            </a:r>
            <a:r>
              <a:rPr lang="en-US" sz="2400" dirty="0" err="1" smtClean="0"/>
              <a:t>অনাদায়ী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পাওনা</a:t>
            </a:r>
            <a:r>
              <a:rPr lang="en-US" sz="2400" dirty="0" smtClean="0"/>
              <a:t>			৫,০০০</a:t>
            </a:r>
          </a:p>
          <a:p>
            <a:r>
              <a:rPr lang="en-US" sz="2400" dirty="0" smtClean="0"/>
              <a:t>	</a:t>
            </a:r>
            <a:r>
              <a:rPr lang="en-US" sz="2400" dirty="0" err="1" smtClean="0"/>
              <a:t>প্রাপ্য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হিসাবের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পরিমান</a:t>
            </a:r>
            <a:r>
              <a:rPr lang="en-US" sz="2400" dirty="0" smtClean="0"/>
              <a:t>		             ৯০,০০০/=</a:t>
            </a:r>
          </a:p>
          <a:p>
            <a:r>
              <a:rPr lang="en-US" sz="2400" dirty="0" smtClean="0"/>
              <a:t>	</a:t>
            </a:r>
            <a:r>
              <a:rPr lang="en-US" sz="2400" dirty="0" err="1" smtClean="0"/>
              <a:t>ধারে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বিক্রয়</a:t>
            </a:r>
            <a:r>
              <a:rPr lang="en-US" sz="2400" dirty="0" smtClean="0"/>
              <a:t>				            ৩০,০০০/=</a:t>
            </a:r>
          </a:p>
          <a:p>
            <a:r>
              <a:rPr lang="en-US" sz="2400" dirty="0" smtClean="0"/>
              <a:t>	</a:t>
            </a:r>
            <a:r>
              <a:rPr lang="en-US" sz="2400" dirty="0" err="1" smtClean="0"/>
              <a:t>বিক্রয়</a:t>
            </a:r>
            <a:r>
              <a:rPr lang="en-US" sz="2400" dirty="0" smtClean="0"/>
              <a:t> </a:t>
            </a:r>
            <a:r>
              <a:rPr lang="en-US" sz="2400" dirty="0" err="1" smtClean="0"/>
              <a:t>ফেরত</a:t>
            </a:r>
            <a:r>
              <a:rPr lang="en-US" sz="2400" dirty="0" smtClean="0"/>
              <a:t>				             ১০,০০০/=</a:t>
            </a:r>
          </a:p>
          <a:p>
            <a:r>
              <a:rPr lang="en-US" sz="2400" dirty="0" err="1" smtClean="0"/>
              <a:t>অনাদায়ী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পাওনা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সঞ্চিতি</a:t>
            </a:r>
            <a:r>
              <a:rPr lang="en-US" sz="2400" dirty="0" smtClean="0"/>
              <a:t> ১০% </a:t>
            </a:r>
            <a:r>
              <a:rPr lang="en-US" sz="2400" dirty="0" err="1" smtClean="0"/>
              <a:t>রাখতে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হবে</a:t>
            </a:r>
            <a:r>
              <a:rPr lang="en-US" sz="2400" dirty="0" smtClean="0"/>
              <a:t>।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49035" y="5562600"/>
            <a:ext cx="7308273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ক) </a:t>
            </a:r>
            <a:r>
              <a:rPr lang="en-US" dirty="0" err="1" smtClean="0"/>
              <a:t>নতুন</a:t>
            </a:r>
            <a:r>
              <a:rPr lang="en-US" dirty="0" smtClean="0"/>
              <a:t> </a:t>
            </a:r>
            <a:r>
              <a:rPr lang="en-US" dirty="0" err="1" smtClean="0"/>
              <a:t>অনাদায়ী</a:t>
            </a:r>
            <a:r>
              <a:rPr lang="en-US" dirty="0" smtClean="0"/>
              <a:t> </a:t>
            </a:r>
            <a:r>
              <a:rPr lang="en-US" dirty="0" err="1" smtClean="0"/>
              <a:t>পাওনা</a:t>
            </a:r>
            <a:r>
              <a:rPr lang="en-US" dirty="0" smtClean="0"/>
              <a:t> </a:t>
            </a:r>
            <a:r>
              <a:rPr lang="en-US" dirty="0" err="1" smtClean="0"/>
              <a:t>সঞ্চিতির</a:t>
            </a:r>
            <a:r>
              <a:rPr lang="en-US" dirty="0" smtClean="0"/>
              <a:t> </a:t>
            </a:r>
            <a:r>
              <a:rPr lang="en-US" dirty="0" err="1" smtClean="0"/>
              <a:t>পরিমান</a:t>
            </a:r>
            <a:r>
              <a:rPr lang="en-US" dirty="0" smtClean="0"/>
              <a:t> </a:t>
            </a:r>
            <a:r>
              <a:rPr lang="en-US" dirty="0" err="1" smtClean="0"/>
              <a:t>কত</a:t>
            </a:r>
            <a:r>
              <a:rPr lang="en-US" dirty="0" smtClean="0"/>
              <a:t>?</a:t>
            </a:r>
          </a:p>
          <a:p>
            <a:r>
              <a:rPr lang="en-US" dirty="0" smtClean="0"/>
              <a:t>খ) </a:t>
            </a:r>
            <a:r>
              <a:rPr lang="en-US" dirty="0" err="1" smtClean="0"/>
              <a:t>আয়</a:t>
            </a:r>
            <a:r>
              <a:rPr lang="en-US" dirty="0" smtClean="0"/>
              <a:t> </a:t>
            </a:r>
            <a:r>
              <a:rPr lang="en-US" dirty="0" err="1" smtClean="0"/>
              <a:t>বিবরণীতে</a:t>
            </a:r>
            <a:r>
              <a:rPr lang="en-US" dirty="0" smtClean="0"/>
              <a:t> </a:t>
            </a:r>
            <a:r>
              <a:rPr lang="en-US" dirty="0" err="1" smtClean="0"/>
              <a:t>পদর্শিত</a:t>
            </a:r>
            <a:r>
              <a:rPr lang="en-US" dirty="0" smtClean="0"/>
              <a:t> </a:t>
            </a:r>
            <a:r>
              <a:rPr lang="en-US" dirty="0" err="1" smtClean="0"/>
              <a:t>অনাদায়ী</a:t>
            </a:r>
            <a:r>
              <a:rPr lang="en-US" dirty="0" smtClean="0"/>
              <a:t> </a:t>
            </a:r>
            <a:r>
              <a:rPr lang="en-US" dirty="0" err="1" smtClean="0"/>
              <a:t>পাওনার</a:t>
            </a:r>
            <a:r>
              <a:rPr lang="en-US" dirty="0" smtClean="0"/>
              <a:t> </a:t>
            </a:r>
            <a:r>
              <a:rPr lang="en-US" dirty="0" err="1" smtClean="0"/>
              <a:t>পরিমান</a:t>
            </a:r>
            <a:r>
              <a:rPr lang="en-US" dirty="0" smtClean="0"/>
              <a:t> </a:t>
            </a:r>
            <a:r>
              <a:rPr lang="en-US" dirty="0" err="1" smtClean="0"/>
              <a:t>কত</a:t>
            </a:r>
            <a:r>
              <a:rPr lang="en-US" dirty="0" smtClean="0"/>
              <a:t>?</a:t>
            </a:r>
          </a:p>
          <a:p>
            <a:r>
              <a:rPr lang="en-US" dirty="0" smtClean="0"/>
              <a:t>গ) </a:t>
            </a:r>
            <a:r>
              <a:rPr lang="en-US" dirty="0" err="1" smtClean="0"/>
              <a:t>অনাদায়ী</a:t>
            </a:r>
            <a:r>
              <a:rPr lang="en-US" dirty="0" smtClean="0"/>
              <a:t> </a:t>
            </a:r>
            <a:r>
              <a:rPr lang="en-US" dirty="0" err="1" smtClean="0"/>
              <a:t>পাওনা</a:t>
            </a:r>
            <a:r>
              <a:rPr lang="en-US" dirty="0" smtClean="0"/>
              <a:t> </a:t>
            </a:r>
            <a:r>
              <a:rPr lang="en-US" dirty="0" err="1" smtClean="0"/>
              <a:t>হিসাব</a:t>
            </a:r>
            <a:r>
              <a:rPr lang="en-US" dirty="0" smtClean="0"/>
              <a:t> ও </a:t>
            </a:r>
            <a:r>
              <a:rPr lang="en-US" dirty="0" err="1" smtClean="0"/>
              <a:t>অনাদায়ী</a:t>
            </a:r>
            <a:r>
              <a:rPr lang="en-US" dirty="0" smtClean="0"/>
              <a:t> </a:t>
            </a:r>
            <a:r>
              <a:rPr lang="en-US" dirty="0" err="1" smtClean="0"/>
              <a:t>পাওনা</a:t>
            </a:r>
            <a:r>
              <a:rPr lang="en-US" dirty="0" smtClean="0"/>
              <a:t> </a:t>
            </a:r>
            <a:r>
              <a:rPr lang="en-US" dirty="0" err="1" smtClean="0"/>
              <a:t>সঞ্চিতি</a:t>
            </a:r>
            <a:r>
              <a:rPr lang="en-US" dirty="0" smtClean="0"/>
              <a:t> </a:t>
            </a:r>
            <a:r>
              <a:rPr lang="en-US" dirty="0" err="1" smtClean="0"/>
              <a:t>হিসাব</a:t>
            </a:r>
            <a:r>
              <a:rPr lang="en-US" dirty="0" smtClean="0"/>
              <a:t> </a:t>
            </a:r>
            <a:r>
              <a:rPr lang="en-US" dirty="0" err="1" smtClean="0"/>
              <a:t>প্রস্তুত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r>
              <a:rPr lang="en-US" dirty="0" smtClean="0"/>
              <a:t>।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189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833735"/>
            <a:ext cx="6553200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নতুন</a:t>
            </a:r>
            <a:r>
              <a:rPr lang="en-US" sz="2400" dirty="0" smtClean="0"/>
              <a:t> </a:t>
            </a:r>
            <a:r>
              <a:rPr lang="en-US" sz="2400" dirty="0" err="1" smtClean="0"/>
              <a:t>অনাদায়ী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পাওনা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সঞ্চিতির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পরিমান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নির্ণয়ঃ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440873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0587116"/>
                  </p:ext>
                </p:extLst>
              </p:nvPr>
            </p:nvGraphicFramePr>
            <p:xfrm>
              <a:off x="762000" y="1630680"/>
              <a:ext cx="7772400" cy="4846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419600"/>
                    <a:gridCol w="1752600"/>
                    <a:gridCol w="16002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dirty="0" err="1" smtClean="0"/>
                            <a:t>বিবরন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err="1" smtClean="0"/>
                            <a:t>টাকা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err="1" smtClean="0"/>
                            <a:t>টাকা</a:t>
                          </a:r>
                          <a:endParaRPr lang="en-US" sz="2400" dirty="0"/>
                        </a:p>
                      </a:txBody>
                      <a:tcPr/>
                    </a:tc>
                  </a:tr>
                  <a:tr h="594360">
                    <a:tc rowSpan="5">
                      <a:txBody>
                        <a:bodyPr/>
                        <a:lstStyle/>
                        <a:p>
                          <a:r>
                            <a:rPr lang="en-US" sz="2400" dirty="0" err="1" smtClean="0"/>
                            <a:t>প্রাপ্য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হিসাব</a:t>
                          </a:r>
                          <a:endParaRPr lang="en-US" sz="2400" baseline="0" dirty="0" smtClean="0"/>
                        </a:p>
                        <a:p>
                          <a:r>
                            <a:rPr lang="en-US" sz="2400" baseline="0" dirty="0" smtClean="0"/>
                            <a:t>(+) </a:t>
                          </a:r>
                          <a:r>
                            <a:rPr lang="en-US" sz="2400" baseline="0" dirty="0" err="1" smtClean="0"/>
                            <a:t>ধারে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বিক্রয়</a:t>
                          </a:r>
                          <a:endParaRPr lang="en-US" sz="2400" baseline="0" dirty="0" smtClean="0"/>
                        </a:p>
                        <a:p>
                          <a:endParaRPr lang="en-US" sz="2400" baseline="0" dirty="0" smtClean="0"/>
                        </a:p>
                        <a:p>
                          <a:r>
                            <a:rPr lang="en-US" sz="2400" baseline="0" dirty="0" smtClean="0"/>
                            <a:t>(-) </a:t>
                          </a:r>
                          <a:r>
                            <a:rPr lang="en-US" sz="2400" baseline="0" dirty="0" err="1" smtClean="0"/>
                            <a:t>বিক্রয়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ফেরত</a:t>
                          </a:r>
                          <a:endParaRPr lang="en-US" sz="2400" baseline="0" dirty="0" smtClean="0"/>
                        </a:p>
                        <a:p>
                          <a:endParaRPr lang="en-US" sz="2400" baseline="0" dirty="0" smtClean="0"/>
                        </a:p>
                        <a:p>
                          <a:endParaRPr lang="en-US" sz="2400" baseline="0" dirty="0" smtClean="0"/>
                        </a:p>
                        <a:p>
                          <a:r>
                            <a:rPr lang="en-US" sz="2400" baseline="0" dirty="0" smtClean="0"/>
                            <a:t>(-) </a:t>
                          </a:r>
                          <a:r>
                            <a:rPr lang="en-US" sz="2400" baseline="0" dirty="0" err="1" smtClean="0"/>
                            <a:t>নতুন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অনাদায়ী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পাওনা</a:t>
                          </a:r>
                          <a:endParaRPr lang="en-US" sz="2400" baseline="0" dirty="0" smtClean="0"/>
                        </a:p>
                        <a:p>
                          <a:endParaRPr lang="en-US" sz="2400" baseline="0" dirty="0" smtClean="0"/>
                        </a:p>
                        <a:p>
                          <a:endParaRPr lang="en-US" sz="2400" baseline="0" dirty="0" smtClean="0"/>
                        </a:p>
                        <a:p>
                          <a:r>
                            <a:rPr lang="en-US" sz="2400" baseline="0" dirty="0" err="1" smtClean="0"/>
                            <a:t>নতুন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অ.পা</a:t>
                          </a:r>
                          <a:r>
                            <a:rPr lang="en-US" sz="2400" baseline="0" dirty="0" smtClean="0"/>
                            <a:t>. </a:t>
                          </a:r>
                          <a:r>
                            <a:rPr lang="en-US" sz="2400" baseline="0" dirty="0" err="1" smtClean="0"/>
                            <a:t>সঞ্চিতি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smtClean="0"/>
                            <a:t>৯০,০০০</a:t>
                          </a:r>
                        </a:p>
                        <a:p>
                          <a:r>
                            <a:rPr lang="en-US" sz="2400" dirty="0" smtClean="0"/>
                            <a:t>৩০,০০০</a:t>
                          </a:r>
                          <a:endParaRPr lang="en-US" sz="2400" dirty="0"/>
                        </a:p>
                      </a:txBody>
                      <a:tcPr/>
                    </a:tc>
                    <a:tc rowSpan="4">
                      <a:txBody>
                        <a:bodyPr/>
                        <a:lstStyle/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/>
                            <a:t>১,০৯,০০০</a:t>
                          </a:r>
                        </a:p>
                      </a:txBody>
                      <a:tcPr/>
                    </a:tc>
                  </a:tr>
                  <a:tr h="61237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smtClean="0"/>
                            <a:t>১,২০,০০০</a:t>
                          </a:r>
                        </a:p>
                        <a:p>
                          <a:r>
                            <a:rPr lang="en-US" sz="2400" dirty="0" smtClean="0"/>
                            <a:t>১০,০০০</a:t>
                          </a:r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6576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smtClean="0"/>
                            <a:t>১,১০,০০০</a:t>
                          </a:r>
                        </a:p>
                        <a:p>
                          <a:r>
                            <a:rPr lang="en-US" sz="2400" dirty="0" smtClean="0"/>
                            <a:t>      ১,০০০</a:t>
                          </a:r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32973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aseline="0" dirty="0" smtClean="0"/>
                            <a:t>(১,০৯,০০০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aseline="0" smtClean="0">
                                  <a:latin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US" sz="2400" dirty="0" smtClean="0"/>
                            <a:t>১০%)</a:t>
                          </a:r>
                          <a:endParaRPr lang="en-US" sz="2400" dirty="0"/>
                        </a:p>
                        <a:p>
                          <a:endParaRPr lang="en-US" sz="2400" dirty="0" smtClean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89916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 smtClean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/>
                            <a:t>১০,৯০০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 smtClean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0587116"/>
                  </p:ext>
                </p:extLst>
              </p:nvPr>
            </p:nvGraphicFramePr>
            <p:xfrm>
              <a:off x="762000" y="1630680"/>
              <a:ext cx="7772400" cy="48463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419600"/>
                    <a:gridCol w="1752600"/>
                    <a:gridCol w="1600200"/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 err="1" smtClean="0"/>
                            <a:t>বিবরন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err="1" smtClean="0"/>
                            <a:t>টাকা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err="1" smtClean="0"/>
                            <a:t>টাকা</a:t>
                          </a:r>
                          <a:endParaRPr lang="en-US" sz="2400" dirty="0"/>
                        </a:p>
                      </a:txBody>
                      <a:tcPr/>
                    </a:tc>
                  </a:tr>
                  <a:tr h="822960">
                    <a:tc rowSpan="5">
                      <a:txBody>
                        <a:bodyPr/>
                        <a:lstStyle/>
                        <a:p>
                          <a:r>
                            <a:rPr lang="en-US" sz="2400" dirty="0" err="1" smtClean="0"/>
                            <a:t>প্রাপ্য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হিসাব</a:t>
                          </a:r>
                          <a:endParaRPr lang="en-US" sz="2400" baseline="0" dirty="0" smtClean="0"/>
                        </a:p>
                        <a:p>
                          <a:r>
                            <a:rPr lang="en-US" sz="2400" baseline="0" dirty="0" smtClean="0"/>
                            <a:t>(+) </a:t>
                          </a:r>
                          <a:r>
                            <a:rPr lang="en-US" sz="2400" baseline="0" dirty="0" err="1" smtClean="0"/>
                            <a:t>ধারে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বিক্রয়</a:t>
                          </a:r>
                          <a:endParaRPr lang="en-US" sz="2400" baseline="0" dirty="0" smtClean="0"/>
                        </a:p>
                        <a:p>
                          <a:endParaRPr lang="en-US" sz="2400" baseline="0" dirty="0" smtClean="0"/>
                        </a:p>
                        <a:p>
                          <a:r>
                            <a:rPr lang="en-US" sz="2400" baseline="0" dirty="0" smtClean="0"/>
                            <a:t>(-) </a:t>
                          </a:r>
                          <a:r>
                            <a:rPr lang="en-US" sz="2400" baseline="0" dirty="0" err="1" smtClean="0"/>
                            <a:t>বিক্রয়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ফেরত</a:t>
                          </a:r>
                          <a:endParaRPr lang="en-US" sz="2400" baseline="0" dirty="0" smtClean="0"/>
                        </a:p>
                        <a:p>
                          <a:endParaRPr lang="en-US" sz="2400" baseline="0" dirty="0" smtClean="0"/>
                        </a:p>
                        <a:p>
                          <a:endParaRPr lang="en-US" sz="2400" baseline="0" dirty="0" smtClean="0"/>
                        </a:p>
                        <a:p>
                          <a:r>
                            <a:rPr lang="en-US" sz="2400" baseline="0" dirty="0" smtClean="0"/>
                            <a:t>(-) </a:t>
                          </a:r>
                          <a:r>
                            <a:rPr lang="en-US" sz="2400" baseline="0" dirty="0" err="1" smtClean="0"/>
                            <a:t>নতুন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অনাদায়ী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পাওনা</a:t>
                          </a:r>
                          <a:endParaRPr lang="en-US" sz="2400" baseline="0" dirty="0" smtClean="0"/>
                        </a:p>
                        <a:p>
                          <a:endParaRPr lang="en-US" sz="2400" baseline="0" dirty="0" smtClean="0"/>
                        </a:p>
                        <a:p>
                          <a:endParaRPr lang="en-US" sz="2400" baseline="0" dirty="0" smtClean="0"/>
                        </a:p>
                        <a:p>
                          <a:r>
                            <a:rPr lang="en-US" sz="2400" baseline="0" dirty="0" err="1" smtClean="0"/>
                            <a:t>নতুন</a:t>
                          </a:r>
                          <a:r>
                            <a:rPr lang="en-US" sz="2400" baseline="0" dirty="0" smtClean="0"/>
                            <a:t> </a:t>
                          </a:r>
                          <a:r>
                            <a:rPr lang="en-US" sz="2400" baseline="0" dirty="0" err="1" smtClean="0"/>
                            <a:t>অ.পা</a:t>
                          </a:r>
                          <a:r>
                            <a:rPr lang="en-US" sz="2400" baseline="0" dirty="0" smtClean="0"/>
                            <a:t>. </a:t>
                          </a:r>
                          <a:r>
                            <a:rPr lang="en-US" sz="2400" baseline="0" dirty="0" err="1" smtClean="0"/>
                            <a:t>সঞ্চিতি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smtClean="0"/>
                            <a:t>৯০,০০০</a:t>
                          </a:r>
                        </a:p>
                        <a:p>
                          <a:r>
                            <a:rPr lang="en-US" sz="2400" dirty="0" smtClean="0"/>
                            <a:t>৩০,০০০</a:t>
                          </a:r>
                          <a:endParaRPr lang="en-US" sz="2400" dirty="0"/>
                        </a:p>
                      </a:txBody>
                      <a:tcPr/>
                    </a:tc>
                    <a:tc rowSpan="4">
                      <a:txBody>
                        <a:bodyPr/>
                        <a:lstStyle/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endParaRPr lang="en-US" sz="2400" dirty="0" smtClean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/>
                            <a:t>১,০৯,০০০</a:t>
                          </a:r>
                        </a:p>
                      </a:txBody>
                      <a:tcPr/>
                    </a:tc>
                  </a:tr>
                  <a:tr h="82296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smtClean="0"/>
                            <a:t>১,২০,০০০</a:t>
                          </a:r>
                        </a:p>
                        <a:p>
                          <a:r>
                            <a:rPr lang="en-US" sz="2400" dirty="0" smtClean="0"/>
                            <a:t>১০,০০০</a:t>
                          </a:r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82296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smtClean="0"/>
                            <a:t>১,১০,০০০</a:t>
                          </a:r>
                        </a:p>
                        <a:p>
                          <a:r>
                            <a:rPr lang="en-US" sz="2400" dirty="0" smtClean="0"/>
                            <a:t>      ১,০০০</a:t>
                          </a:r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54864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51736" t="-155238" r="-90972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</a:tr>
                  <a:tr h="1371600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 smtClean="0"/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/>
                            <a:t>১০,৯০০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400" dirty="0" smtClean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609600" y="304800"/>
            <a:ext cx="685800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ক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4595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180981"/>
            <a:ext cx="7772400" cy="8002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আয়</a:t>
            </a:r>
            <a:r>
              <a:rPr lang="en-US" sz="2800" dirty="0" smtClean="0"/>
              <a:t> </a:t>
            </a:r>
            <a:r>
              <a:rPr lang="en-US" sz="2800" dirty="0" err="1"/>
              <a:t>বিবরণীতে</a:t>
            </a:r>
            <a:r>
              <a:rPr lang="en-US" sz="2800" dirty="0"/>
              <a:t> </a:t>
            </a:r>
            <a:r>
              <a:rPr lang="en-US" sz="2800" dirty="0" err="1"/>
              <a:t>পদর্শিত</a:t>
            </a:r>
            <a:r>
              <a:rPr lang="en-US" sz="2800" dirty="0"/>
              <a:t> </a:t>
            </a:r>
            <a:r>
              <a:rPr lang="en-US" sz="2800" dirty="0" err="1"/>
              <a:t>অনাদায়ী</a:t>
            </a:r>
            <a:r>
              <a:rPr lang="en-US" sz="2800" dirty="0"/>
              <a:t> </a:t>
            </a:r>
            <a:r>
              <a:rPr lang="en-US" sz="2800" dirty="0" err="1"/>
              <a:t>পাওনার</a:t>
            </a:r>
            <a:r>
              <a:rPr lang="en-US" sz="2800" dirty="0"/>
              <a:t> </a:t>
            </a:r>
            <a:r>
              <a:rPr lang="en-US" sz="2800" dirty="0" err="1" smtClean="0"/>
              <a:t>পরিমানঃ</a:t>
            </a:r>
            <a:endParaRPr lang="en-US" sz="2800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1828800"/>
            <a:ext cx="8534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253527"/>
              </p:ext>
            </p:extLst>
          </p:nvPr>
        </p:nvGraphicFramePr>
        <p:xfrm>
          <a:off x="533400" y="2225040"/>
          <a:ext cx="8382000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10200"/>
                <a:gridCol w="1524000"/>
                <a:gridCol w="144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বিবরণ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টাকা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টাকা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পুরাতন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অনাদায়ী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পাওনা</a:t>
                      </a:r>
                      <a:endParaRPr lang="en-US" sz="2800" baseline="0" dirty="0" smtClean="0"/>
                    </a:p>
                    <a:p>
                      <a:r>
                        <a:rPr lang="en-US" sz="2800" baseline="0" dirty="0" smtClean="0"/>
                        <a:t>(+) </a:t>
                      </a:r>
                      <a:r>
                        <a:rPr lang="en-US" sz="2800" baseline="0" dirty="0" err="1" smtClean="0"/>
                        <a:t>নতুন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অনাদায়ী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পাওনা</a:t>
                      </a:r>
                      <a:endParaRPr lang="en-US" sz="2800" baseline="0" dirty="0" smtClean="0"/>
                    </a:p>
                    <a:p>
                      <a:endParaRPr lang="en-US" sz="2800" baseline="0" dirty="0" smtClean="0"/>
                    </a:p>
                    <a:p>
                      <a:r>
                        <a:rPr lang="en-US" sz="2800" baseline="0" dirty="0" smtClean="0"/>
                        <a:t>(+) </a:t>
                      </a:r>
                      <a:r>
                        <a:rPr lang="en-US" sz="2800" baseline="0" dirty="0" err="1" smtClean="0"/>
                        <a:t>নতুন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অনাদায়ী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পাওনা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সঞ্চিতি</a:t>
                      </a:r>
                      <a:endParaRPr lang="en-US" sz="2800" baseline="0" dirty="0" smtClean="0"/>
                    </a:p>
                    <a:p>
                      <a:endParaRPr lang="en-US" sz="2800" baseline="0" dirty="0" smtClean="0"/>
                    </a:p>
                    <a:p>
                      <a:r>
                        <a:rPr lang="en-US" sz="2800" baseline="0" dirty="0" smtClean="0"/>
                        <a:t>(-) </a:t>
                      </a:r>
                      <a:r>
                        <a:rPr lang="en-US" sz="2800" baseline="0" dirty="0" err="1" smtClean="0"/>
                        <a:t>পুরাতন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অনাদায়ী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পাওনা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সঞ্চিতি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৫,০০০</a:t>
                      </a:r>
                    </a:p>
                    <a:p>
                      <a:r>
                        <a:rPr lang="en-US" sz="2800" dirty="0" smtClean="0"/>
                        <a:t>১,০০০</a:t>
                      </a:r>
                    </a:p>
                    <a:p>
                      <a:r>
                        <a:rPr lang="en-US" sz="2800" dirty="0" smtClean="0"/>
                        <a:t>৬,০০০</a:t>
                      </a:r>
                    </a:p>
                    <a:p>
                      <a:r>
                        <a:rPr lang="en-US" sz="2800" dirty="0" smtClean="0"/>
                        <a:t>১০,৯০০</a:t>
                      </a:r>
                    </a:p>
                    <a:p>
                      <a:r>
                        <a:rPr lang="en-US" sz="2800" dirty="0" smtClean="0"/>
                        <a:t>১৬,৯০০</a:t>
                      </a:r>
                    </a:p>
                    <a:p>
                      <a:r>
                        <a:rPr lang="en-US" sz="2800" dirty="0" smtClean="0"/>
                        <a:t>৬,২০০</a:t>
                      </a:r>
                    </a:p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endParaRPr lang="en-US" sz="2800" dirty="0" smtClean="0"/>
                    </a:p>
                    <a:p>
                      <a:r>
                        <a:rPr lang="en-US" sz="2800" dirty="0" smtClean="0"/>
                        <a:t>১০,৭০০</a:t>
                      </a:r>
                    </a:p>
                    <a:p>
                      <a:endParaRPr lang="en-US" sz="2800" dirty="0" smtClean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6019800" y="2743200"/>
            <a:ext cx="1219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096000" y="3657600"/>
            <a:ext cx="1219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096000" y="4495800"/>
            <a:ext cx="1219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7543800" y="5715000"/>
            <a:ext cx="1219200" cy="76200"/>
            <a:chOff x="5943600" y="3733800"/>
            <a:chExt cx="1219200" cy="7620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943600" y="3733800"/>
              <a:ext cx="1219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943600" y="3810000"/>
              <a:ext cx="1219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838200" y="381000"/>
            <a:ext cx="685800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খ</a:t>
            </a:r>
            <a:endParaRPr lang="en-US" sz="32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6096000" y="5410200"/>
            <a:ext cx="1219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450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3716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751270"/>
              </p:ext>
            </p:extLst>
          </p:nvPr>
        </p:nvGraphicFramePr>
        <p:xfrm>
          <a:off x="381000" y="1364673"/>
          <a:ext cx="8305800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/>
                <a:gridCol w="2362200"/>
                <a:gridCol w="457200"/>
                <a:gridCol w="1066800"/>
                <a:gridCol w="1066800"/>
                <a:gridCol w="1066800"/>
                <a:gridCol w="114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তাং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বিবরণ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খ.পূ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ডেবিট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ক্রেডিট</a:t>
                      </a:r>
                      <a:endParaRPr lang="en-US" dirty="0" smtClean="0"/>
                    </a:p>
                    <a:p>
                      <a:r>
                        <a:rPr lang="en-US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           </a:t>
                      </a:r>
                      <a:r>
                        <a:rPr lang="en-US" dirty="0" err="1" smtClean="0"/>
                        <a:t>জের</a:t>
                      </a:r>
                      <a:endParaRPr lang="en-US" dirty="0" smtClean="0"/>
                    </a:p>
                    <a:p>
                      <a:r>
                        <a:rPr lang="en-US" dirty="0" err="1" smtClean="0"/>
                        <a:t>ডে</a:t>
                      </a:r>
                      <a:r>
                        <a:rPr lang="en-US" dirty="0" smtClean="0"/>
                        <a:t>. </a:t>
                      </a:r>
                      <a:r>
                        <a:rPr lang="en-US" dirty="0" err="1" smtClean="0"/>
                        <a:t>টাকা</a:t>
                      </a:r>
                      <a:r>
                        <a:rPr lang="en-US" dirty="0" smtClean="0"/>
                        <a:t>    </a:t>
                      </a:r>
                      <a:r>
                        <a:rPr lang="en-US" dirty="0" err="1" smtClean="0"/>
                        <a:t>ক্রে</a:t>
                      </a:r>
                      <a:r>
                        <a:rPr lang="en-US" dirty="0" smtClean="0"/>
                        <a:t>.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২০২৪</a:t>
                      </a:r>
                    </a:p>
                    <a:p>
                      <a:r>
                        <a:rPr lang="en-US" dirty="0" smtClean="0"/>
                        <a:t>ডিসে.৩১</a:t>
                      </a:r>
                    </a:p>
                    <a:p>
                      <a:r>
                        <a:rPr lang="en-US" dirty="0" err="1" smtClean="0"/>
                        <a:t>ডিসে</a:t>
                      </a:r>
                      <a:r>
                        <a:rPr lang="en-US" dirty="0" smtClean="0"/>
                        <a:t>. ৩১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অ.পা</a:t>
                      </a:r>
                      <a:r>
                        <a:rPr lang="en-US" dirty="0" smtClean="0"/>
                        <a:t>. </a:t>
                      </a:r>
                      <a:r>
                        <a:rPr lang="en-US" dirty="0" err="1" smtClean="0"/>
                        <a:t>সঞ্চিতি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হিসাব</a:t>
                      </a:r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আয়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বিবরণী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হিসাব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১০,৭০০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১০,৭০০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১০,৭০০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---------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6477000" y="1676400"/>
            <a:ext cx="228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543800" y="1676400"/>
            <a:ext cx="0" cy="3048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71800" y="457200"/>
            <a:ext cx="37338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অনাদায়ী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পাওনা</a:t>
            </a:r>
            <a:r>
              <a:rPr lang="en-US" sz="2800" dirty="0" smtClean="0"/>
              <a:t> </a:t>
            </a:r>
            <a:r>
              <a:rPr lang="en-US" sz="2800" dirty="0" err="1" smtClean="0"/>
              <a:t>হিসাব</a:t>
            </a:r>
            <a:endParaRPr lang="en-US" sz="2800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684159"/>
              </p:ext>
            </p:extLst>
          </p:nvPr>
        </p:nvGraphicFramePr>
        <p:xfrm>
          <a:off x="533400" y="4343400"/>
          <a:ext cx="830580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3000"/>
                <a:gridCol w="2362200"/>
                <a:gridCol w="457200"/>
                <a:gridCol w="1066800"/>
                <a:gridCol w="1066800"/>
                <a:gridCol w="1066800"/>
                <a:gridCol w="114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তাং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বিবরণ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খ.পূ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ডেবিট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ক্রেডিট</a:t>
                      </a:r>
                      <a:endParaRPr lang="en-US" dirty="0" smtClean="0"/>
                    </a:p>
                    <a:p>
                      <a:r>
                        <a:rPr lang="en-US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           </a:t>
                      </a:r>
                      <a:r>
                        <a:rPr lang="en-US" dirty="0" err="1" smtClean="0"/>
                        <a:t>জের</a:t>
                      </a:r>
                      <a:endParaRPr lang="en-US" dirty="0" smtClean="0"/>
                    </a:p>
                    <a:p>
                      <a:r>
                        <a:rPr lang="en-US" dirty="0" err="1" smtClean="0"/>
                        <a:t>ডে</a:t>
                      </a:r>
                      <a:r>
                        <a:rPr lang="en-US" dirty="0" smtClean="0"/>
                        <a:t>. </a:t>
                      </a:r>
                      <a:r>
                        <a:rPr lang="en-US" dirty="0" err="1" smtClean="0"/>
                        <a:t>টাকা</a:t>
                      </a:r>
                      <a:r>
                        <a:rPr lang="en-US" dirty="0" smtClean="0"/>
                        <a:t>    </a:t>
                      </a:r>
                      <a:r>
                        <a:rPr lang="en-US" dirty="0" err="1" smtClean="0"/>
                        <a:t>ক্রে</a:t>
                      </a:r>
                      <a:r>
                        <a:rPr lang="en-US" dirty="0" smtClean="0"/>
                        <a:t>.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২০২৪</a:t>
                      </a:r>
                    </a:p>
                    <a:p>
                      <a:r>
                        <a:rPr lang="en-US" dirty="0" err="1" smtClean="0"/>
                        <a:t>জানু</a:t>
                      </a:r>
                      <a:r>
                        <a:rPr lang="en-US" dirty="0" smtClean="0"/>
                        <a:t>.</a:t>
                      </a:r>
                      <a:r>
                        <a:rPr lang="en-US" baseline="0" dirty="0" smtClean="0"/>
                        <a:t> - ১</a:t>
                      </a:r>
                      <a:endParaRPr lang="en-US" dirty="0" smtClean="0"/>
                    </a:p>
                    <a:p>
                      <a:r>
                        <a:rPr lang="en-US" dirty="0" err="1" smtClean="0"/>
                        <a:t>ডিসে</a:t>
                      </a:r>
                      <a:r>
                        <a:rPr lang="en-US" dirty="0" smtClean="0"/>
                        <a:t>. ৩১</a:t>
                      </a:r>
                    </a:p>
                    <a:p>
                      <a:r>
                        <a:rPr lang="en-US" dirty="0" err="1" smtClean="0"/>
                        <a:t>ডিসে</a:t>
                      </a:r>
                      <a:r>
                        <a:rPr lang="en-US" dirty="0" smtClean="0"/>
                        <a:t>.</a:t>
                      </a:r>
                      <a:r>
                        <a:rPr lang="en-US" baseline="0" dirty="0" smtClean="0"/>
                        <a:t> ৩১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প্রারম্ভিক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জের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প্রাপ্য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হিসাব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অনাদায়ী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পাওনা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হিসাব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-------</a:t>
                      </a:r>
                    </a:p>
                    <a:p>
                      <a:r>
                        <a:rPr lang="en-US" dirty="0" smtClean="0"/>
                        <a:t>৬,০০০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-------</a:t>
                      </a:r>
                    </a:p>
                    <a:p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১০,৭০০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-------</a:t>
                      </a:r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৬,২০০</a:t>
                      </a:r>
                    </a:p>
                    <a:p>
                      <a:r>
                        <a:rPr lang="en-US" dirty="0" smtClean="0"/>
                        <a:t>২০০</a:t>
                      </a:r>
                    </a:p>
                    <a:p>
                      <a:r>
                        <a:rPr lang="en-US" dirty="0" smtClean="0"/>
                        <a:t>১০,৯০০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667000" y="3352800"/>
            <a:ext cx="4038600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অনাদায়ী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পাওনা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সঞ্চিতি</a:t>
            </a:r>
            <a:r>
              <a:rPr lang="en-US" sz="2400" dirty="0" smtClean="0"/>
              <a:t> </a:t>
            </a:r>
            <a:r>
              <a:rPr lang="en-US" sz="2400" dirty="0" err="1" smtClean="0"/>
              <a:t>হিসাব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09600" y="381000"/>
            <a:ext cx="76200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গ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2129745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261</Words>
  <Application>Microsoft Office PowerPoint</Application>
  <PresentationFormat>On-screen Show (4:3)</PresentationFormat>
  <Paragraphs>136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Office Theme</vt:lpstr>
      <vt:lpstr>Angles</vt:lpstr>
      <vt:lpstr>Austin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46</cp:revision>
  <dcterms:created xsi:type="dcterms:W3CDTF">2006-08-16T00:00:00Z</dcterms:created>
  <dcterms:modified xsi:type="dcterms:W3CDTF">2026-10-08T05:17:54Z</dcterms:modified>
</cp:coreProperties>
</file>