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7" r:id="rId2"/>
    <p:sldId id="266" r:id="rId3"/>
    <p:sldId id="256" r:id="rId4"/>
    <p:sldId id="257" r:id="rId5"/>
    <p:sldId id="268" r:id="rId6"/>
    <p:sldId id="261" r:id="rId7"/>
    <p:sldId id="262" r:id="rId8"/>
    <p:sldId id="263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3" autoAdjust="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78" y="10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16CB2-D22E-4C5A-B3B9-91D76AA8E7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5C27AE-625A-4E73-92D0-2CB27BD600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742539-BDB9-4482-8934-A10CA3FB4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766643-3E5B-499E-9851-A4A7DEB7F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5B6FB4-658E-40BF-BE64-C3309E035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783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62C30-3E94-442F-88AA-883B66620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D4949-81EF-4E0C-A992-5F394E777D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1CCF33-F6B6-4512-9213-B41642FD7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04EB7B-15BF-48D7-B931-00F897978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44530A-25A5-4214-92C3-B4A847E4B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447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285D0-5414-49B8-924B-AA022E182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AF9E83-9DE3-4FE5-A2BD-F82F24E02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1FD86-1E0B-464F-B6B1-2765A5953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E62C0-1076-42D2-AE3F-048C0716B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DC49D7-E089-4CF7-B9D1-19ABBE447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168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88249-7C78-4A35-8B36-2B54614C5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68C63-32BB-4C20-9C6C-F6F6E6D7CF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071D33-56B3-42E3-8919-B72EC4BFDA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557A17-F52F-4A93-A834-3047ABB59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BD7703-743D-4D76-B76A-DC41E472F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C59EF4-7453-4F39-ACAB-0FD25D320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198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1264D-FCCB-4E10-BC8E-6046D6243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EE45BF-B297-4284-9402-56B6AED9D6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20875B-2451-4305-B8F5-D21AA11CBE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ED880E-C370-45FC-A236-CFEB8BF2C4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07F43F-F2CC-46AB-B4A8-07B5E31C36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34166C-E48A-4BAA-A266-E28B5D9D0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51A2BE-E2C7-4FE4-9C3D-A0028CBFA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842E83-4B65-475B-AFC5-D5661277E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159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815AB-594B-4BAA-907C-D81A489CA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F32559-30BF-46C6-911D-4C7A2BE77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25C109-0BAD-4605-A40C-D5436AED5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0B8EEF-2C7E-4987-A496-E55E6E752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677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ED35F8-68C3-4F04-AA6B-E9F9CBB76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D2EB81-CBFE-4D1C-B617-383E43E5A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5CAC3C-A241-4ED6-928A-D22F78D13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340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737CD-4EDE-4987-A7F9-FB290EA13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5064C4-DE57-490E-88EB-908670B4D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C311F6-17F5-46F4-A5F5-3048B968A8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1C315E-5CAB-47E1-B729-B7CEF70A1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AF0E6E-859D-4797-BA52-F011EB142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18BD43-55A7-4EA1-B760-581AFBAFA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631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4F03D-CEBB-4B5B-81B5-093AA052D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8D6248-62C6-47FF-86F1-AAE7894076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6E1300-B5C9-46CD-944D-3AA3B4AF37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76AD9-AC23-4FCD-B1C1-1F2C0427C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C6D754-FD5F-4883-B215-7C218EF26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65011B-B36C-4BDA-AD82-21C3EBF55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944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36FC0-4343-452E-B61C-8457142B7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CAA967-A49E-44CF-8468-6C2E9999ED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ADCF6-6EEF-47BB-B4A5-98248E606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B0D63-E7F5-44FE-BB70-9DB5EFC0D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DFCD2-0CD1-42D1-A7DB-85188E4D4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339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B96B5D2-2445-4AEF-9095-F0BE4301C8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403579-5B8D-4A54-B90B-709954FF9A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AE713F-A656-47AE-AB54-275E14B28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DDC724-1631-4F5F-AEA6-8E6BCCF82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87E80A-53FD-4122-B80E-6AEE83C21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427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EB19BB-A93D-423D-9332-8C3F45E53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A2E4F6-12EF-4815-93CB-1402B0C5B4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1736F3-BD3D-4615-9482-1C78594C83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6489B-B910-4886-BCDA-18CF5A13C4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912BC2-2B55-4A90-AEC8-496A188610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009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hanacademy.org/" TargetMode="External"/><Relationship Id="rId2" Type="http://schemas.openxmlformats.org/officeDocument/2006/relationships/hyperlink" Target="http://www.wolframalpha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A26C42FE-B06C-482C-84AA-AC49178083E5}"/>
              </a:ext>
            </a:extLst>
          </p:cNvPr>
          <p:cNvGrpSpPr/>
          <p:nvPr/>
        </p:nvGrpSpPr>
        <p:grpSpPr>
          <a:xfrm>
            <a:off x="3024126" y="2505671"/>
            <a:ext cx="5644744" cy="3200400"/>
            <a:chOff x="3980749" y="1828800"/>
            <a:chExt cx="5644744" cy="3200400"/>
          </a:xfrm>
        </p:grpSpPr>
        <p:sp>
          <p:nvSpPr>
            <p:cNvPr id="9" name="Rectangle 8"/>
            <p:cNvSpPr/>
            <p:nvPr/>
          </p:nvSpPr>
          <p:spPr>
            <a:xfrm>
              <a:off x="3980749" y="1828800"/>
              <a:ext cx="73152" cy="3200400"/>
            </a:xfrm>
            <a:prstGeom prst="rect">
              <a:avLst/>
            </a:prstGeom>
            <a:solidFill>
              <a:srgbClr val="239D9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4" name="Round Single Corner Rectangle 4">
              <a:extLst>
                <a:ext uri="{FF2B5EF4-FFF2-40B4-BE49-F238E27FC236}">
                  <a16:creationId xmlns:a16="http://schemas.microsoft.com/office/drawing/2014/main" id="{DA713552-14BF-4B22-96FB-6A8184291B6A}"/>
                </a:ext>
              </a:extLst>
            </p:cNvPr>
            <p:cNvSpPr/>
            <p:nvPr/>
          </p:nvSpPr>
          <p:spPr bwMode="auto">
            <a:xfrm>
              <a:off x="4239090" y="2260807"/>
              <a:ext cx="5386403" cy="2480042"/>
            </a:xfrm>
            <a:prstGeom prst="round1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4000" b="1" dirty="0" err="1">
                  <a:solidFill>
                    <a:srgbClr val="000099"/>
                  </a:solidFill>
                  <a:latin typeface="NikoshBAN" pitchFamily="2" charset="0"/>
                  <a:cs typeface="NikoshBAN" pitchFamily="2" charset="0"/>
                </a:rPr>
                <a:t>এস.এম</a:t>
              </a:r>
              <a:r>
                <a:rPr lang="en-US" sz="4000" b="1" dirty="0">
                  <a:solidFill>
                    <a:srgbClr val="000099"/>
                  </a:solidFill>
                  <a:latin typeface="NikoshBAN" pitchFamily="2" charset="0"/>
                  <a:cs typeface="NikoshBAN" pitchFamily="2" charset="0"/>
                </a:rPr>
                <a:t>. </a:t>
              </a:r>
              <a:r>
                <a:rPr lang="en-US" sz="4000" b="1" dirty="0" err="1">
                  <a:solidFill>
                    <a:srgbClr val="000099"/>
                  </a:solidFill>
                  <a:latin typeface="NikoshBAN" pitchFamily="2" charset="0"/>
                  <a:cs typeface="NikoshBAN" pitchFamily="2" charset="0"/>
                </a:rPr>
                <a:t>মোজাম্মেল</a:t>
              </a:r>
              <a:r>
                <a:rPr lang="en-US" sz="4000" b="1" dirty="0">
                  <a:solidFill>
                    <a:srgbClr val="000099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000" b="1" dirty="0" err="1">
                  <a:solidFill>
                    <a:srgbClr val="000099"/>
                  </a:solidFill>
                  <a:latin typeface="NikoshBAN" pitchFamily="2" charset="0"/>
                  <a:cs typeface="NikoshBAN" pitchFamily="2" charset="0"/>
                </a:rPr>
                <a:t>কবির</a:t>
              </a:r>
              <a:endParaRPr lang="en-US" sz="4000" b="1" dirty="0">
                <a:solidFill>
                  <a:srgbClr val="000099"/>
                </a:solidFill>
                <a:latin typeface="NikoshBAN" pitchFamily="2" charset="0"/>
                <a:cs typeface="NikoshBAN" pitchFamily="2" charset="0"/>
              </a:endParaRPr>
            </a:p>
            <a:p>
              <a:pPr>
                <a:defRPr/>
              </a:pPr>
              <a:r>
                <a:rPr lang="en-US" b="1" dirty="0">
                  <a:solidFill>
                    <a:srgbClr val="C00000"/>
                  </a:solidFill>
                  <a:latin typeface="NikoshBAN" pitchFamily="2" charset="0"/>
                  <a:cs typeface="NikoshBAN" pitchFamily="2" charset="0"/>
                </a:rPr>
                <a:t>		</a:t>
              </a:r>
              <a:r>
                <a:rPr lang="en-US" sz="2400" b="1" dirty="0">
                  <a:solidFill>
                    <a:srgbClr val="C00000"/>
                  </a:solidFill>
                  <a:latin typeface="NikoshBAN" pitchFamily="2" charset="0"/>
                  <a:cs typeface="NikoshBAN" pitchFamily="2" charset="0"/>
                </a:rPr>
                <a:t>	</a:t>
              </a:r>
              <a:r>
                <a:rPr lang="en-US" sz="2400" b="1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প্রধান</a:t>
              </a:r>
              <a:r>
                <a:rPr lang="en-US" sz="24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শিক্ষক</a:t>
              </a:r>
              <a:r>
                <a:rPr lang="en-US" sz="24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 </a:t>
              </a:r>
              <a:endParaRPr lang="en-US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  <a:p>
              <a:pPr>
                <a:defRPr/>
              </a:pPr>
              <a:r>
                <a:rPr lang="en-US" sz="2800" b="1" dirty="0" err="1">
                  <a:solidFill>
                    <a:srgbClr val="003300"/>
                  </a:solidFill>
                  <a:latin typeface="NikoshBAN" pitchFamily="2" charset="0"/>
                  <a:cs typeface="NikoshBAN" pitchFamily="2" charset="0"/>
                </a:rPr>
                <a:t>রোহিতপুর</a:t>
              </a:r>
              <a:r>
                <a:rPr lang="en-US" sz="2800" b="1" dirty="0">
                  <a:solidFill>
                    <a:srgbClr val="0033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>
                  <a:solidFill>
                    <a:srgbClr val="003300"/>
                  </a:solidFill>
                  <a:latin typeface="NikoshBAN" pitchFamily="2" charset="0"/>
                  <a:cs typeface="NikoshBAN" pitchFamily="2" charset="0"/>
                </a:rPr>
                <a:t>উচ্চ</a:t>
              </a:r>
              <a:r>
                <a:rPr lang="en-US" sz="2800" b="1" dirty="0">
                  <a:solidFill>
                    <a:srgbClr val="0033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>
                  <a:solidFill>
                    <a:srgbClr val="003300"/>
                  </a:solidFill>
                  <a:latin typeface="NikoshBAN" pitchFamily="2" charset="0"/>
                  <a:cs typeface="NikoshBAN" pitchFamily="2" charset="0"/>
                </a:rPr>
                <a:t>বিদ্যালয়</a:t>
              </a:r>
              <a:endParaRPr lang="en-US" sz="2800" b="1" dirty="0">
                <a:solidFill>
                  <a:srgbClr val="003300"/>
                </a:solidFill>
                <a:latin typeface="NikoshBAN" pitchFamily="2" charset="0"/>
                <a:cs typeface="NikoshBAN" pitchFamily="2" charset="0"/>
              </a:endParaRPr>
            </a:p>
            <a:p>
              <a:pPr>
                <a:defRPr/>
              </a:pPr>
              <a:r>
                <a:rPr lang="en-US" sz="2400" b="1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কেরাণীগঞ্জ</a:t>
              </a:r>
              <a:r>
                <a:rPr lang="en-US" sz="24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, ঢাকা-1310</a:t>
              </a:r>
            </a:p>
            <a:p>
              <a:pPr>
                <a:defRPr/>
              </a:pPr>
              <a:r>
                <a:rPr lang="en-US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Mobile: </a:t>
              </a:r>
              <a:r>
                <a:rPr lang="en-US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01770633593</a:t>
              </a:r>
              <a:r>
                <a:rPr lang="en-US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</a:t>
              </a:r>
            </a:p>
            <a:p>
              <a:pPr indent="-274320">
                <a:buClr>
                  <a:srgbClr val="94C600"/>
                </a:buClr>
                <a:buSzPct val="76000"/>
                <a:defRPr/>
              </a:pPr>
              <a:r>
                <a:rPr 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E-mail:  mozammelkabir777@gmail.com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1E5B463-42C9-47D0-8F03-0814676E45E9}"/>
              </a:ext>
            </a:extLst>
          </p:cNvPr>
          <p:cNvSpPr/>
          <p:nvPr/>
        </p:nvSpPr>
        <p:spPr>
          <a:xfrm>
            <a:off x="2572870" y="659249"/>
            <a:ext cx="6096000" cy="2092881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defRPr sz="3400" b="1">
                <a:solidFill>
                  <a:srgbClr val="FFFFFF"/>
                </a:solidFill>
                <a:latin typeface="Noto Sans Bengali"/>
              </a:defRPr>
            </a:pPr>
            <a:r>
              <a:rPr lang="as-IN" b="1" dirty="0">
                <a:ln/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প্রযুক্তির দুনিয়ায় </a:t>
            </a:r>
          </a:p>
          <a:p>
            <a:pPr algn="ctr">
              <a:defRPr sz="3400" b="1">
                <a:solidFill>
                  <a:srgbClr val="FFFFFF"/>
                </a:solidFill>
                <a:latin typeface="Noto Sans Bengali"/>
              </a:defRPr>
            </a:pPr>
            <a:r>
              <a:rPr lang="as-IN" sz="96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as-IN" sz="8800" b="1" dirty="0">
              <a:ln/>
              <a:solidFill>
                <a:schemeClr val="accent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16A30EE-AF43-4F0E-8A28-8B756FBB3600}"/>
              </a:ext>
            </a:extLst>
          </p:cNvPr>
          <p:cNvGrpSpPr/>
          <p:nvPr/>
        </p:nvGrpSpPr>
        <p:grpSpPr>
          <a:xfrm>
            <a:off x="11104469" y="3260824"/>
            <a:ext cx="1051674" cy="3543386"/>
            <a:chOff x="11104469" y="3260824"/>
            <a:chExt cx="1051674" cy="354338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9A8B180-4BDE-4C84-8A92-E8BCCDC37E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104469" y="6416399"/>
              <a:ext cx="988919" cy="38781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4B65A0E-8186-493A-BFFD-989677F9D985}"/>
                </a:ext>
              </a:extLst>
            </p:cNvPr>
            <p:cNvSpPr/>
            <p:nvPr/>
          </p:nvSpPr>
          <p:spPr>
            <a:xfrm>
              <a:off x="12082991" y="3260824"/>
              <a:ext cx="73152" cy="3200400"/>
            </a:xfrm>
            <a:prstGeom prst="rect">
              <a:avLst/>
            </a:prstGeom>
            <a:solidFill>
              <a:srgbClr val="239D9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422B01BD-4EC5-4EAB-BB56-E3D86297FD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570" y="3042820"/>
            <a:ext cx="1701961" cy="21261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18205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5EBDFEE-3839-437C-9EA9-9D7E8FBD536D}"/>
              </a:ext>
            </a:extLst>
          </p:cNvPr>
          <p:cNvGrpSpPr/>
          <p:nvPr/>
        </p:nvGrpSpPr>
        <p:grpSpPr>
          <a:xfrm>
            <a:off x="0" y="0"/>
            <a:ext cx="12191695" cy="658368"/>
            <a:chOff x="0" y="0"/>
            <a:chExt cx="12191695" cy="658368"/>
          </a:xfrm>
        </p:grpSpPr>
        <p:sp>
          <p:nvSpPr>
            <p:cNvPr id="3" name="Rectangle 2"/>
            <p:cNvSpPr/>
            <p:nvPr/>
          </p:nvSpPr>
          <p:spPr>
            <a:xfrm>
              <a:off x="0" y="0"/>
              <a:ext cx="12191695" cy="658368"/>
            </a:xfrm>
            <a:prstGeom prst="rect">
              <a:avLst/>
            </a:prstGeom>
            <a:solidFill>
              <a:srgbClr val="132D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317697" y="140925"/>
              <a:ext cx="3556299" cy="4462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defRPr sz="2300" b="1">
                  <a:solidFill>
                    <a:srgbClr val="132D46"/>
                  </a:solidFill>
                  <a:latin typeface="Noto Sans Bengali"/>
                </a:defRPr>
              </a:pPr>
              <a:r>
                <a:rPr lang="en-US" dirty="0" err="1">
                  <a:solidFill>
                    <a:schemeClr val="bg1"/>
                  </a:solidFill>
                </a:rPr>
                <a:t>দেখো</a:t>
              </a:r>
              <a:r>
                <a:rPr lang="en-US" dirty="0">
                  <a:solidFill>
                    <a:schemeClr val="bg1"/>
                  </a:solidFill>
                </a:rPr>
                <a:t> </a:t>
              </a:r>
              <a:r>
                <a:rPr dirty="0" err="1">
                  <a:solidFill>
                    <a:schemeClr val="bg1"/>
                  </a:solidFill>
                </a:rPr>
                <a:t>ভাবো</a:t>
              </a:r>
              <a:r>
                <a:rPr dirty="0">
                  <a:solidFill>
                    <a:schemeClr val="bg1"/>
                  </a:solidFill>
                </a:rPr>
                <a:t> ও </a:t>
              </a:r>
              <a:r>
                <a:rPr dirty="0" err="1" smtClean="0">
                  <a:solidFill>
                    <a:schemeClr val="bg1"/>
                  </a:solidFill>
                </a:rPr>
                <a:t>বলো</a:t>
              </a:r>
              <a:r>
                <a:rPr lang="en-US" dirty="0" smtClean="0">
                  <a:solidFill>
                    <a:schemeClr val="bg1"/>
                  </a:solidFill>
                </a:rPr>
                <a:t>…</a:t>
              </a:r>
              <a:endParaRPr dirty="0">
                <a:solidFill>
                  <a:schemeClr val="bg1"/>
                </a:solidFill>
              </a:endParaRPr>
            </a:p>
          </p:txBody>
        </p:sp>
      </p:grpSp>
      <p:pic>
        <p:nvPicPr>
          <p:cNvPr id="13" name="Technology in our daily life">
            <a:hlinkClick r:id="" action="ppaction://media"/>
            <a:extLst>
              <a:ext uri="{FF2B5EF4-FFF2-40B4-BE49-F238E27FC236}">
                <a16:creationId xmlns:a16="http://schemas.microsoft.com/office/drawing/2014/main" id="{DFA98C34-11F6-4FCF-A4A6-C78A8E8B587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15034" y="728126"/>
            <a:ext cx="9501153" cy="534439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D95F78D2-4007-441E-9CB8-3BCDD1752937}"/>
              </a:ext>
            </a:extLst>
          </p:cNvPr>
          <p:cNvGrpSpPr/>
          <p:nvPr/>
        </p:nvGrpSpPr>
        <p:grpSpPr>
          <a:xfrm>
            <a:off x="11104469" y="3287719"/>
            <a:ext cx="1051674" cy="3516491"/>
            <a:chOff x="11104469" y="3287719"/>
            <a:chExt cx="1051674" cy="351649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A4DB1B2-4DE7-453A-98D1-EBA05C2485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104469" y="6416399"/>
              <a:ext cx="988919" cy="387811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13BC690-EF04-41A1-84A7-343E8A5D560C}"/>
                </a:ext>
              </a:extLst>
            </p:cNvPr>
            <p:cNvSpPr/>
            <p:nvPr/>
          </p:nvSpPr>
          <p:spPr>
            <a:xfrm>
              <a:off x="12082991" y="3287719"/>
              <a:ext cx="73152" cy="3200400"/>
            </a:xfrm>
            <a:prstGeom prst="rect">
              <a:avLst/>
            </a:prstGeom>
            <a:solidFill>
              <a:srgbClr val="239D9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642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1405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CB013F4C-95C3-4244-ACE9-12B2C74D2FD8}"/>
              </a:ext>
            </a:extLst>
          </p:cNvPr>
          <p:cNvGrpSpPr/>
          <p:nvPr/>
        </p:nvGrpSpPr>
        <p:grpSpPr>
          <a:xfrm>
            <a:off x="7461683" y="1914861"/>
            <a:ext cx="3106092" cy="3200400"/>
            <a:chOff x="7461683" y="2103120"/>
            <a:chExt cx="3106092" cy="3200400"/>
          </a:xfrm>
        </p:grpSpPr>
        <p:sp>
          <p:nvSpPr>
            <p:cNvPr id="10" name="TextBox 9"/>
            <p:cNvSpPr txBox="1"/>
            <p:nvPr/>
          </p:nvSpPr>
          <p:spPr>
            <a:xfrm>
              <a:off x="7665989" y="2147257"/>
              <a:ext cx="269748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defRPr sz="1600" b="1">
                  <a:solidFill>
                    <a:srgbClr val="239D93"/>
                  </a:solidFill>
                  <a:latin typeface="Noto Sans Bengali"/>
                </a:defRPr>
              </a:pPr>
              <a:r>
                <a:rPr sz="32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আজকের</a:t>
              </a:r>
              <a:r>
                <a:rPr lang="en-US" sz="3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as-IN" sz="3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</a:t>
              </a:r>
              <a:r>
                <a:rPr lang="en-US" sz="3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as-IN" sz="3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ঠ</a:t>
              </a:r>
              <a:r>
                <a:rPr lang="en-US" sz="3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-</a:t>
              </a:r>
              <a:r>
                <a:rPr sz="3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B83A15F-B880-43F4-B384-E103D15DABE6}"/>
                </a:ext>
              </a:extLst>
            </p:cNvPr>
            <p:cNvGrpSpPr/>
            <p:nvPr/>
          </p:nvGrpSpPr>
          <p:grpSpPr>
            <a:xfrm>
              <a:off x="7461683" y="2103120"/>
              <a:ext cx="3106092" cy="3200400"/>
              <a:chOff x="7387097" y="2103120"/>
              <a:chExt cx="3106092" cy="3200400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7387097" y="2103120"/>
                <a:ext cx="73152" cy="3200400"/>
              </a:xfrm>
              <a:prstGeom prst="rect">
                <a:avLst/>
              </a:prstGeom>
              <a:solidFill>
                <a:srgbClr val="239D93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7627979" y="2848241"/>
                <a:ext cx="2865210" cy="20621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>
                  <a:defRPr sz="1400" b="0">
                    <a:solidFill>
                      <a:srgbClr val="28323A"/>
                    </a:solidFill>
                    <a:latin typeface="Noto Sans Bengali"/>
                  </a:defRPr>
                </a:pPr>
                <a:r>
                  <a:rPr sz="3200" dirty="0" err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প্রযুক্তি</a:t>
                </a:r>
                <a:r>
                  <a:rPr sz="3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sz="3200" dirty="0" err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কী</a:t>
                </a:r>
                <a:r>
                  <a:rPr lang="en-US" sz="32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sz="3200" dirty="0" err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ভাবে</a:t>
                </a:r>
                <a:r>
                  <a:rPr sz="32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sz="3200" dirty="0" err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আমাদের</a:t>
                </a:r>
                <a:r>
                  <a:rPr sz="3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sz="3200" dirty="0" err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দৈনন্দিন</a:t>
                </a:r>
                <a:r>
                  <a:rPr sz="3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sz="3200" dirty="0" err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সমস্যা</a:t>
                </a:r>
                <a:r>
                  <a:rPr sz="3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sz="3200" dirty="0" err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দ্রুত</a:t>
                </a:r>
                <a:r>
                  <a:rPr sz="3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sz="3200" dirty="0" err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সমাধান</a:t>
                </a:r>
                <a:r>
                  <a:rPr sz="3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sz="3200" dirty="0" err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করতে</a:t>
                </a:r>
                <a:r>
                  <a:rPr sz="3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sz="3200" dirty="0" err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সাহায্য</a:t>
                </a:r>
                <a:r>
                  <a:rPr sz="3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sz="3200" dirty="0" err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করে</a:t>
                </a:r>
                <a:r>
                  <a:rPr sz="3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?</a:t>
                </a: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E840501-64D2-40FB-832C-BDA6CFC879AF}"/>
              </a:ext>
            </a:extLst>
          </p:cNvPr>
          <p:cNvGrpSpPr/>
          <p:nvPr/>
        </p:nvGrpSpPr>
        <p:grpSpPr>
          <a:xfrm>
            <a:off x="1025502" y="1268939"/>
            <a:ext cx="5762663" cy="4813420"/>
            <a:chOff x="1025502" y="1268939"/>
            <a:chExt cx="5762663" cy="4813420"/>
          </a:xfrm>
        </p:grpSpPr>
        <p:sp>
          <p:nvSpPr>
            <p:cNvPr id="7" name="TextBox 6"/>
            <p:cNvSpPr txBox="1"/>
            <p:nvPr/>
          </p:nvSpPr>
          <p:spPr>
            <a:xfrm>
              <a:off x="1198671" y="1268939"/>
              <a:ext cx="5589494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defRPr sz="1800" b="0">
                  <a:solidFill>
                    <a:srgbClr val="CDE6F0"/>
                  </a:solidFill>
                  <a:latin typeface="Noto Sans Bengali"/>
                </a:defRPr>
              </a:pP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অষ্টম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শ্রেণি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l">
                <a:defRPr sz="1800" b="0">
                  <a:solidFill>
                    <a:srgbClr val="CDE6F0"/>
                  </a:solidFill>
                  <a:latin typeface="Noto Sans Bengali"/>
                </a:defRPr>
              </a:pP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তথ্য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যোগাযোগ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প্রযুক্তি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l">
                <a:defRPr sz="1800" b="0">
                  <a:solidFill>
                    <a:srgbClr val="CDE6F0"/>
                  </a:solidFill>
                  <a:latin typeface="Noto Sans Bengali"/>
                </a:defRPr>
              </a:pPr>
              <a:r>
                <a:rPr sz="36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অধ্যায়</a:t>
              </a:r>
              <a:r>
                <a:rPr lang="en-US"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:</a:t>
              </a:r>
              <a:r>
                <a:rPr sz="3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</a:t>
              </a:r>
              <a:r>
                <a:rPr lang="en-US"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(পাঠ-46)</a:t>
              </a:r>
              <a:endParaRPr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C246453-DA06-43BE-9C86-E2DB7B903C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222274">
              <a:off x="1025502" y="3292131"/>
              <a:ext cx="5057288" cy="279022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52400" dist="12000" dir="900000" sy="98000" kx="110000" ky="200000" algn="tl" rotWithShape="0">
                <a:srgbClr val="000000">
                  <a:alpha val="30000"/>
                </a:srgbClr>
              </a:outerShdw>
            </a:effectLst>
            <a:scene3d>
              <a:camera prst="perspectiveRelaxed">
                <a:rot lat="19800000" lon="1200000" rev="20820000"/>
              </a:camera>
              <a:lightRig rig="threePt" dir="t"/>
            </a:scene3d>
            <a:sp3d contourW="6350" prstMaterial="matte">
              <a:bevelT w="101600" h="101600"/>
              <a:contourClr>
                <a:srgbClr val="969696"/>
              </a:contourClr>
            </a:sp3d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EA7C8FC-7F2B-455A-BCD2-C493510ECA78}"/>
              </a:ext>
            </a:extLst>
          </p:cNvPr>
          <p:cNvGrpSpPr/>
          <p:nvPr/>
        </p:nvGrpSpPr>
        <p:grpSpPr>
          <a:xfrm>
            <a:off x="11104469" y="3233929"/>
            <a:ext cx="1051674" cy="3570281"/>
            <a:chOff x="11104469" y="3233929"/>
            <a:chExt cx="1051674" cy="357028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7215432-AAF6-456E-AA30-38F366B5C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104469" y="6416399"/>
              <a:ext cx="988919" cy="38781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A61DAC2-DAAB-4BC1-91B8-363D7578CF16}"/>
                </a:ext>
              </a:extLst>
            </p:cNvPr>
            <p:cNvSpPr/>
            <p:nvPr/>
          </p:nvSpPr>
          <p:spPr>
            <a:xfrm>
              <a:off x="12082991" y="3233929"/>
              <a:ext cx="73152" cy="3200400"/>
            </a:xfrm>
            <a:prstGeom prst="rect">
              <a:avLst/>
            </a:prstGeom>
            <a:solidFill>
              <a:srgbClr val="239D9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67CCBC71-EEF8-43B1-9D9B-7D2EBAA656B9}"/>
              </a:ext>
            </a:extLst>
          </p:cNvPr>
          <p:cNvGrpSpPr/>
          <p:nvPr/>
        </p:nvGrpSpPr>
        <p:grpSpPr>
          <a:xfrm>
            <a:off x="0" y="-13277"/>
            <a:ext cx="12191695" cy="6858000"/>
            <a:chOff x="0" y="-13277"/>
            <a:chExt cx="12191695" cy="6858000"/>
          </a:xfrm>
        </p:grpSpPr>
        <p:sp>
          <p:nvSpPr>
            <p:cNvPr id="2" name="Rectangle 1"/>
            <p:cNvSpPr/>
            <p:nvPr/>
          </p:nvSpPr>
          <p:spPr>
            <a:xfrm>
              <a:off x="0" y="-13277"/>
              <a:ext cx="12191695" cy="6858000"/>
            </a:xfrm>
            <a:prstGeom prst="rect">
              <a:avLst/>
            </a:prstGeom>
            <a:solidFill>
              <a:srgbClr val="F6F9F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360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1C45F14D-337A-412F-B3AB-E6C4E20982E5}"/>
                </a:ext>
              </a:extLst>
            </p:cNvPr>
            <p:cNvGrpSpPr/>
            <p:nvPr/>
          </p:nvGrpSpPr>
          <p:grpSpPr>
            <a:xfrm>
              <a:off x="0" y="0"/>
              <a:ext cx="12191695" cy="659608"/>
              <a:chOff x="0" y="0"/>
              <a:chExt cx="12191695" cy="659608"/>
            </a:xfrm>
          </p:grpSpPr>
          <p:sp>
            <p:nvSpPr>
              <p:cNvPr id="3" name="Rectangle 2"/>
              <p:cNvSpPr/>
              <p:nvPr/>
            </p:nvSpPr>
            <p:spPr>
              <a:xfrm>
                <a:off x="0" y="0"/>
                <a:ext cx="12191695" cy="658368"/>
              </a:xfrm>
              <a:prstGeom prst="rect">
                <a:avLst/>
              </a:prstGeom>
              <a:solidFill>
                <a:srgbClr val="132D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360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4987968" y="13277"/>
                <a:ext cx="1481496" cy="64633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 sz="2500" b="1">
                    <a:solidFill>
                      <a:srgbClr val="FFFFFF"/>
                    </a:solidFill>
                    <a:latin typeface="Noto Sans Bengali"/>
                  </a:defRPr>
                </a:pPr>
                <a:r>
                  <a:rPr sz="36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শিখনফল</a:t>
                </a:r>
                <a:endParaRPr sz="36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  <p:sp>
        <p:nvSpPr>
          <p:cNvPr id="6" name="TextBox 5"/>
          <p:cNvSpPr txBox="1"/>
          <p:nvPr/>
        </p:nvSpPr>
        <p:spPr>
          <a:xfrm>
            <a:off x="594360" y="914400"/>
            <a:ext cx="5029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300" b="1">
                <a:solidFill>
                  <a:srgbClr val="132D46"/>
                </a:solidFill>
                <a:latin typeface="Noto Sans Bengali"/>
              </a:defRPr>
            </a:pPr>
            <a:r>
              <a:rPr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তুমি</a:t>
            </a:r>
            <a:endParaRPr sz="36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4A02533-E488-40C4-A15A-1C02C4CED6C6}"/>
              </a:ext>
            </a:extLst>
          </p:cNvPr>
          <p:cNvGrpSpPr/>
          <p:nvPr/>
        </p:nvGrpSpPr>
        <p:grpSpPr>
          <a:xfrm>
            <a:off x="713232" y="2037174"/>
            <a:ext cx="11256510" cy="3434283"/>
            <a:chOff x="640080" y="1600200"/>
            <a:chExt cx="11256510" cy="3434283"/>
          </a:xfrm>
        </p:grpSpPr>
        <p:sp>
          <p:nvSpPr>
            <p:cNvPr id="8" name="Rectangle 7"/>
            <p:cNvSpPr/>
            <p:nvPr/>
          </p:nvSpPr>
          <p:spPr>
            <a:xfrm>
              <a:off x="640080" y="1600200"/>
              <a:ext cx="73152" cy="141732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360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675422" y="3518647"/>
              <a:ext cx="5221168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defRPr sz="1400" b="0">
                  <a:solidFill>
                    <a:srgbClr val="28323A"/>
                  </a:solidFill>
                  <a:latin typeface="Noto Sans Bengali"/>
                </a:defRPr>
              </a:pP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দৈনন্দিন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জীবনে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ইন্টারনেটের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প্রয়োজনীয়তা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ব্যাখ্যা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করতে</a:t>
              </a:r>
              <a:r>
                <a:rPr lang="en-US"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as-IN"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পারবে</a:t>
              </a:r>
              <a:r>
                <a:rPr lang="en-US"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263640" y="1600200"/>
              <a:ext cx="73152" cy="141732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75597" y="1624884"/>
              <a:ext cx="5288043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defRPr sz="1400" b="0">
                  <a:solidFill>
                    <a:srgbClr val="28323A"/>
                  </a:solidFill>
                  <a:latin typeface="Noto Sans Bengali"/>
                </a:defRPr>
              </a:pP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জরুরি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মুহূর্তে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ইন্টারনেটের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মাধ্যমে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সাহায্য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নেওয়ার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উপায়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বলতে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পারবে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40080" y="3429000"/>
              <a:ext cx="73152" cy="1417320"/>
            </a:xfrm>
            <a:prstGeom prst="rect">
              <a:avLst/>
            </a:prstGeom>
            <a:solidFill>
              <a:srgbClr val="EB8E3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655401" y="1651427"/>
              <a:ext cx="484632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defRPr sz="1400" b="0">
                  <a:solidFill>
                    <a:srgbClr val="28323A"/>
                  </a:solidFill>
                  <a:latin typeface="Noto Sans Bengali"/>
                </a:defRPr>
              </a:pP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সার্চ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ইঞ্জিন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ব্যবহার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করে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সঠিক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তথ্য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খুঁজে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বের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করতে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পারবে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263640" y="3518647"/>
              <a:ext cx="73152" cy="141732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81384" y="3280157"/>
              <a:ext cx="4846320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defRPr sz="1400" b="0">
                  <a:solidFill>
                    <a:srgbClr val="28323A"/>
                  </a:solidFill>
                  <a:latin typeface="Noto Sans Bengali"/>
                </a:defRPr>
              </a:pP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সামাজিক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যোগাযোগ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মাধ্যম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বা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ব্লগের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মাধ্যমে</a:t>
              </a:r>
              <a:r>
                <a:rPr sz="360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সমস্যা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সমাধানে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ভূমিকা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রাখতে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পারবে</a:t>
              </a:r>
              <a:r>
                <a:rPr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AB367BC-953A-4777-82DF-7D17051369EA}"/>
              </a:ext>
            </a:extLst>
          </p:cNvPr>
          <p:cNvGrpSpPr/>
          <p:nvPr/>
        </p:nvGrpSpPr>
        <p:grpSpPr>
          <a:xfrm>
            <a:off x="11104469" y="3242894"/>
            <a:ext cx="1060639" cy="3561316"/>
            <a:chOff x="11104469" y="3242894"/>
            <a:chExt cx="1060639" cy="3561316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DD223F63-FE6F-4EF6-9632-1D0068CF3B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104469" y="6416399"/>
              <a:ext cx="988919" cy="387811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A2F5B32-AE6D-4BE8-8A14-4063D0C07C5C}"/>
                </a:ext>
              </a:extLst>
            </p:cNvPr>
            <p:cNvSpPr/>
            <p:nvPr/>
          </p:nvSpPr>
          <p:spPr>
            <a:xfrm>
              <a:off x="12091956" y="3242894"/>
              <a:ext cx="73152" cy="3200400"/>
            </a:xfrm>
            <a:prstGeom prst="rect">
              <a:avLst/>
            </a:prstGeom>
            <a:solidFill>
              <a:srgbClr val="239D9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CEAD44A-3A78-4929-B265-7AD98232FF3A}"/>
              </a:ext>
            </a:extLst>
          </p:cNvPr>
          <p:cNvGrpSpPr/>
          <p:nvPr/>
        </p:nvGrpSpPr>
        <p:grpSpPr>
          <a:xfrm>
            <a:off x="11104469" y="3260824"/>
            <a:ext cx="1051674" cy="3543386"/>
            <a:chOff x="11104469" y="3260824"/>
            <a:chExt cx="1051674" cy="354338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2D6E24B-0F9C-4101-94AA-71CE58D8CE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104469" y="6416399"/>
              <a:ext cx="988919" cy="387811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82BB4B0-ECB7-41B2-853F-B4EB0C05F324}"/>
                </a:ext>
              </a:extLst>
            </p:cNvPr>
            <p:cNvSpPr/>
            <p:nvPr/>
          </p:nvSpPr>
          <p:spPr>
            <a:xfrm>
              <a:off x="12082991" y="3260824"/>
              <a:ext cx="73152" cy="3200400"/>
            </a:xfrm>
            <a:prstGeom prst="rect">
              <a:avLst/>
            </a:prstGeom>
            <a:solidFill>
              <a:srgbClr val="239D9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D383439-C259-488B-BFA9-1DAC75716623}"/>
              </a:ext>
            </a:extLst>
          </p:cNvPr>
          <p:cNvGrpSpPr/>
          <p:nvPr/>
        </p:nvGrpSpPr>
        <p:grpSpPr>
          <a:xfrm>
            <a:off x="1490457" y="1895491"/>
            <a:ext cx="6502810" cy="738096"/>
            <a:chOff x="1508836" y="1606171"/>
            <a:chExt cx="6502810" cy="73809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B48A3B2-8531-4AB9-A12A-992734058338}"/>
                </a:ext>
              </a:extLst>
            </p:cNvPr>
            <p:cNvGrpSpPr/>
            <p:nvPr/>
          </p:nvGrpSpPr>
          <p:grpSpPr>
            <a:xfrm>
              <a:off x="2579339" y="1606171"/>
              <a:ext cx="5432307" cy="684339"/>
              <a:chOff x="0" y="0"/>
              <a:chExt cx="12191695" cy="684339"/>
            </a:xfrm>
          </p:grpSpPr>
          <p:sp>
            <p:nvSpPr>
              <p:cNvPr id="3" name="Rectangle 2"/>
              <p:cNvSpPr/>
              <p:nvPr/>
            </p:nvSpPr>
            <p:spPr>
              <a:xfrm>
                <a:off x="0" y="0"/>
                <a:ext cx="12191695" cy="658368"/>
              </a:xfrm>
              <a:prstGeom prst="rect">
                <a:avLst/>
              </a:prstGeom>
              <a:solidFill>
                <a:srgbClr val="132D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360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502920" y="38008"/>
                <a:ext cx="5256567" cy="64633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 sz="2500" b="1">
                    <a:solidFill>
                      <a:srgbClr val="FFFFFF"/>
                    </a:solidFill>
                    <a:latin typeface="Noto Sans Bengali"/>
                  </a:defRPr>
                </a:pPr>
                <a:r>
                  <a:rPr sz="36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দৈনন্দিন</a:t>
                </a:r>
                <a:r>
                  <a:rPr sz="36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sz="36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সমস্যা</a:t>
                </a:r>
                <a:r>
                  <a:rPr sz="36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sz="36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সমাধানে</a:t>
                </a:r>
                <a:r>
                  <a:rPr sz="36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sz="36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ইন্টারনেট</a:t>
                </a:r>
                <a:r>
                  <a:rPr sz="36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</a:p>
            </p:txBody>
          </p:sp>
        </p:grp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146339B-4659-4803-A7A0-6E7941E98F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8836" y="1644179"/>
              <a:ext cx="932912" cy="700088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6EA7F31-AC41-4D4A-8071-4B26B67E3FB2}"/>
              </a:ext>
            </a:extLst>
          </p:cNvPr>
          <p:cNvGrpSpPr/>
          <p:nvPr/>
        </p:nvGrpSpPr>
        <p:grpSpPr>
          <a:xfrm>
            <a:off x="1490457" y="4191814"/>
            <a:ext cx="9595633" cy="723129"/>
            <a:chOff x="1490457" y="4191814"/>
            <a:chExt cx="9595633" cy="723129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7E3EB0C-D0A9-4C24-A9C5-6161F719713B}"/>
                </a:ext>
              </a:extLst>
            </p:cNvPr>
            <p:cNvGrpSpPr/>
            <p:nvPr/>
          </p:nvGrpSpPr>
          <p:grpSpPr>
            <a:xfrm>
              <a:off x="2560960" y="4212674"/>
              <a:ext cx="8525130" cy="702269"/>
              <a:chOff x="0" y="0"/>
              <a:chExt cx="12191695" cy="702269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6B95AA9-A19F-47BC-8F9E-00E7E2FF3A66}"/>
                  </a:ext>
                </a:extLst>
              </p:cNvPr>
              <p:cNvSpPr/>
              <p:nvPr/>
            </p:nvSpPr>
            <p:spPr>
              <a:xfrm>
                <a:off x="0" y="0"/>
                <a:ext cx="12191695" cy="658368"/>
              </a:xfrm>
              <a:prstGeom prst="rect">
                <a:avLst/>
              </a:prstGeom>
              <a:solidFill>
                <a:srgbClr val="132D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8CB2D75-C79E-4FFE-9BDB-E42CDD65C443}"/>
                  </a:ext>
                </a:extLst>
              </p:cNvPr>
              <p:cNvSpPr txBox="1"/>
              <p:nvPr/>
            </p:nvSpPr>
            <p:spPr>
              <a:xfrm>
                <a:off x="502919" y="55938"/>
                <a:ext cx="8146783" cy="64633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 sz="2500" b="1">
                    <a:solidFill>
                      <a:srgbClr val="FFFFFF"/>
                    </a:solidFill>
                    <a:latin typeface="Noto Sans Bengali"/>
                  </a:defRPr>
                </a:pPr>
                <a:r>
                  <a:rPr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বিদেশে</a:t>
                </a:r>
                <a:r>
                  <a:rPr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বিপদে</a:t>
                </a:r>
                <a:r>
                  <a:rPr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ইন্টারনেট</a:t>
                </a:r>
                <a:r>
                  <a:rPr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ও </a:t>
                </a:r>
                <a:r>
                  <a:rPr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সামাজিক</a:t>
                </a:r>
                <a:r>
                  <a:rPr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যোগাযোগ</a:t>
                </a:r>
                <a:r>
                  <a:rPr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মাধ্যম</a:t>
                </a:r>
                <a:r>
                  <a:rPr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</a:p>
            </p:txBody>
          </p:sp>
        </p:grp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6A9A6D5-2300-4FE9-BD08-632FB31675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0457" y="4191814"/>
              <a:ext cx="932912" cy="7000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45932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CAA99A1-221B-4217-B56F-D7205CF39E1C}"/>
              </a:ext>
            </a:extLst>
          </p:cNvPr>
          <p:cNvGrpSpPr/>
          <p:nvPr/>
        </p:nvGrpSpPr>
        <p:grpSpPr>
          <a:xfrm>
            <a:off x="0" y="0"/>
            <a:ext cx="12191695" cy="658368"/>
            <a:chOff x="0" y="0"/>
            <a:chExt cx="12191695" cy="658368"/>
          </a:xfrm>
        </p:grpSpPr>
        <p:sp>
          <p:nvSpPr>
            <p:cNvPr id="3" name="Rectangle 2"/>
            <p:cNvSpPr/>
            <p:nvPr/>
          </p:nvSpPr>
          <p:spPr>
            <a:xfrm>
              <a:off x="0" y="0"/>
              <a:ext cx="12191695" cy="658368"/>
            </a:xfrm>
            <a:prstGeom prst="rect">
              <a:avLst/>
            </a:prstGeom>
            <a:solidFill>
              <a:srgbClr val="132D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02920" y="109728"/>
              <a:ext cx="3860352" cy="4770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 sz="2500" b="1">
                  <a:solidFill>
                    <a:srgbClr val="FFFFFF"/>
                  </a:solidFill>
                  <a:latin typeface="Noto Sans Bengali"/>
                </a:defRPr>
              </a:pPr>
              <a:r>
                <a:rPr dirty="0" err="1"/>
                <a:t>তথ্য</a:t>
              </a:r>
              <a:r>
                <a:rPr dirty="0"/>
                <a:t> </a:t>
              </a:r>
              <a:r>
                <a:rPr dirty="0" err="1"/>
                <a:t>খোঁজার</a:t>
              </a:r>
              <a:r>
                <a:rPr dirty="0"/>
                <a:t> </a:t>
              </a:r>
              <a:r>
                <a:rPr dirty="0" err="1"/>
                <a:t>হাতিয়ার</a:t>
              </a:r>
              <a:r>
                <a:rPr lang="en-US" dirty="0" smtClean="0"/>
                <a:t>…</a:t>
              </a:r>
              <a:endParaRPr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375033" y="2719916"/>
            <a:ext cx="48463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2274A5"/>
                </a:solidFill>
                <a:latin typeface="Noto Sans Bengali"/>
              </a:defRPr>
            </a:pPr>
            <a:r>
              <a:rPr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সার্চ</a:t>
            </a:r>
            <a:r>
              <a:rPr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ইঞ্জিন</a:t>
            </a:r>
            <a:r>
              <a:rPr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49527" y="4610773"/>
            <a:ext cx="832477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28323A"/>
                </a:solidFill>
                <a:latin typeface="Noto Sans Bengali"/>
              </a:defRPr>
            </a:pPr>
            <a:r>
              <a:rPr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</a:t>
            </a:r>
            <a:r>
              <a:rPr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প্রয়োজনীয়</a:t>
            </a:r>
            <a:r>
              <a:rPr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খুঁজে</a:t>
            </a:r>
            <a:r>
              <a:rPr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শক্তিশালী</a:t>
            </a:r>
            <a:r>
              <a:rPr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অনলাইন</a:t>
            </a:r>
            <a:r>
              <a:rPr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ব্যবস্থা</a:t>
            </a:r>
            <a:r>
              <a:rPr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299FAEF-AC0F-4C99-800C-E1B34A4EA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9370" y="938248"/>
            <a:ext cx="4133470" cy="3563336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E360CD8-AA93-490F-B81D-B2DF9F5649E6}"/>
              </a:ext>
            </a:extLst>
          </p:cNvPr>
          <p:cNvGrpSpPr/>
          <p:nvPr/>
        </p:nvGrpSpPr>
        <p:grpSpPr>
          <a:xfrm>
            <a:off x="11104469" y="3260824"/>
            <a:ext cx="1051674" cy="3543386"/>
            <a:chOff x="11104469" y="3260824"/>
            <a:chExt cx="1051674" cy="354338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B6D430D-558B-45AD-823E-2ED8875546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104469" y="6416399"/>
              <a:ext cx="988919" cy="38781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1BAFDB2-BB88-4CBE-B992-1D4FF1245B21}"/>
                </a:ext>
              </a:extLst>
            </p:cNvPr>
            <p:cNvSpPr/>
            <p:nvPr/>
          </p:nvSpPr>
          <p:spPr>
            <a:xfrm>
              <a:off x="12082991" y="3260824"/>
              <a:ext cx="73152" cy="3200400"/>
            </a:xfrm>
            <a:prstGeom prst="rect">
              <a:avLst/>
            </a:prstGeom>
            <a:solidFill>
              <a:srgbClr val="239D9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F105238-5AF9-41CA-B560-5892D6F0330E}"/>
              </a:ext>
            </a:extLst>
          </p:cNvPr>
          <p:cNvGrpSpPr/>
          <p:nvPr/>
        </p:nvGrpSpPr>
        <p:grpSpPr>
          <a:xfrm>
            <a:off x="0" y="0"/>
            <a:ext cx="12191695" cy="675924"/>
            <a:chOff x="0" y="0"/>
            <a:chExt cx="12191695" cy="675924"/>
          </a:xfrm>
        </p:grpSpPr>
        <p:sp>
          <p:nvSpPr>
            <p:cNvPr id="3" name="Rectangle 2"/>
            <p:cNvSpPr/>
            <p:nvPr/>
          </p:nvSpPr>
          <p:spPr>
            <a:xfrm>
              <a:off x="0" y="0"/>
              <a:ext cx="12191695" cy="658368"/>
            </a:xfrm>
            <a:prstGeom prst="rect">
              <a:avLst/>
            </a:prstGeom>
            <a:solidFill>
              <a:srgbClr val="132D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320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779956" y="91149"/>
              <a:ext cx="5490606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 sz="2500" b="1">
                  <a:solidFill>
                    <a:srgbClr val="FFFFFF"/>
                  </a:solidFill>
                  <a:latin typeface="Noto Sans Bengali"/>
                </a:defRPr>
              </a:pPr>
              <a:r>
                <a:rPr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শিক্ষামূলক</a:t>
              </a:r>
              <a:r>
                <a:rPr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ওয়েবসাইট</a:t>
              </a:r>
              <a:r>
                <a:rPr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সমস্যার</a:t>
              </a:r>
              <a:r>
                <a:rPr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সমাধান</a:t>
              </a:r>
              <a:endParaRPr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2B8A504-69B9-4874-AFE6-BC923332CBF6}"/>
              </a:ext>
            </a:extLst>
          </p:cNvPr>
          <p:cNvGrpSpPr/>
          <p:nvPr/>
        </p:nvGrpSpPr>
        <p:grpSpPr>
          <a:xfrm>
            <a:off x="515417" y="2413303"/>
            <a:ext cx="5349238" cy="2707319"/>
            <a:chOff x="640080" y="1005840"/>
            <a:chExt cx="5349238" cy="2707319"/>
          </a:xfrm>
        </p:grpSpPr>
        <p:sp>
          <p:nvSpPr>
            <p:cNvPr id="7" name="Rectangle 6"/>
            <p:cNvSpPr/>
            <p:nvPr/>
          </p:nvSpPr>
          <p:spPr>
            <a:xfrm>
              <a:off x="640080" y="1005840"/>
              <a:ext cx="73152" cy="2286000"/>
            </a:xfrm>
            <a:prstGeom prst="rect">
              <a:avLst/>
            </a:prstGeom>
            <a:solidFill>
              <a:srgbClr val="2274A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320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EAC5422-3CDA-4DBF-B35D-218EB04D67A4}"/>
                </a:ext>
              </a:extLst>
            </p:cNvPr>
            <p:cNvGrpSpPr/>
            <p:nvPr/>
          </p:nvGrpSpPr>
          <p:grpSpPr>
            <a:xfrm>
              <a:off x="807720" y="1170432"/>
              <a:ext cx="5181598" cy="2542727"/>
              <a:chOff x="807720" y="1170432"/>
              <a:chExt cx="5181598" cy="2542727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841247" y="1170432"/>
                <a:ext cx="484632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>
                  <a:defRPr sz="1600" b="1">
                    <a:solidFill>
                      <a:srgbClr val="2274A5"/>
                    </a:solidFill>
                    <a:latin typeface="Noto Sans Bengali"/>
                  </a:defRPr>
                </a:pPr>
                <a:r>
                  <a:rPr sz="3200" dirty="0" err="1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WolframAlpha</a:t>
                </a:r>
                <a:endParaRPr sz="32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807720" y="1751076"/>
                <a:ext cx="4846320" cy="15696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>
                  <a:defRPr sz="1400" b="0">
                    <a:solidFill>
                      <a:srgbClr val="28323A"/>
                    </a:solidFill>
                    <a:latin typeface="Noto Sans Bengali"/>
                  </a:defRPr>
                </a:pPr>
                <a:r>
                  <a:rPr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গাণিতিক</a:t>
                </a:r>
                <a:r>
                  <a:rPr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হিসাব</a:t>
                </a:r>
                <a:r>
                  <a:rPr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:r>
                  <a:rPr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সূত্র</a:t>
                </a:r>
                <a:r>
                  <a:rPr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ও </a:t>
                </a:r>
                <a:r>
                  <a:rPr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বিভিন্ন</a:t>
                </a:r>
                <a:r>
                  <a:rPr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তথ্যভিত্তিক</a:t>
                </a:r>
                <a:r>
                  <a:rPr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প্রশ্নের</a:t>
                </a:r>
                <a:r>
                  <a:rPr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উত্তর</a:t>
                </a:r>
                <a:r>
                  <a:rPr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অনুসন্ধানে</a:t>
                </a:r>
                <a:r>
                  <a:rPr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সহায়ক</a:t>
                </a:r>
                <a:r>
                  <a:rPr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।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841247" y="3128384"/>
                <a:ext cx="514807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>
                  <a:defRPr sz="1300" b="1">
                    <a:solidFill>
                      <a:srgbClr val="2274A5"/>
                    </a:solidFill>
                    <a:latin typeface="Noto Sans Bengali"/>
                  </a:defRPr>
                </a:pPr>
                <a:r>
                  <a:rPr sz="3200" dirty="0">
                    <a:latin typeface="NikoshBAN" panose="02000000000000000000" pitchFamily="2" charset="0"/>
                    <a:cs typeface="NikoshBAN" panose="02000000000000000000" pitchFamily="2" charset="0"/>
                    <a:hlinkClick r:id="rId2"/>
                  </a:rPr>
                  <a:t>www.wolframalpha.com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endParaRPr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C8B32D9-BC30-4B0B-91C1-B1425E5042C8}"/>
              </a:ext>
            </a:extLst>
          </p:cNvPr>
          <p:cNvGrpSpPr/>
          <p:nvPr/>
        </p:nvGrpSpPr>
        <p:grpSpPr>
          <a:xfrm>
            <a:off x="6316980" y="2413302"/>
            <a:ext cx="5437632" cy="2707320"/>
            <a:chOff x="6172200" y="1005840"/>
            <a:chExt cx="5437632" cy="2707320"/>
          </a:xfrm>
        </p:grpSpPr>
        <p:sp>
          <p:nvSpPr>
            <p:cNvPr id="12" name="Rectangle 11"/>
            <p:cNvSpPr/>
            <p:nvPr/>
          </p:nvSpPr>
          <p:spPr>
            <a:xfrm>
              <a:off x="6172200" y="1005840"/>
              <a:ext cx="73152" cy="2286000"/>
            </a:xfrm>
            <a:prstGeom prst="rect">
              <a:avLst/>
            </a:prstGeom>
            <a:solidFill>
              <a:srgbClr val="239D9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320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589776" y="1166301"/>
              <a:ext cx="484632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defRPr sz="1600" b="1">
                  <a:solidFill>
                    <a:srgbClr val="239D93"/>
                  </a:solidFill>
                  <a:latin typeface="Noto Sans Bengali"/>
                </a:defRPr>
              </a:pPr>
              <a:r>
                <a:rPr sz="3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Khan Academy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589776" y="1656966"/>
              <a:ext cx="484632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defRPr sz="1400" b="0">
                  <a:solidFill>
                    <a:srgbClr val="28323A"/>
                  </a:solidFill>
                  <a:latin typeface="Noto Sans Bengali"/>
                </a:defRPr>
              </a:pPr>
              <a:r>
                <a:rPr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গণিত</a:t>
              </a:r>
              <a:r>
                <a:rPr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, </a:t>
              </a:r>
              <a:r>
                <a:rPr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বিজ্ঞানসহ</a:t>
              </a:r>
              <a:r>
                <a:rPr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বিভিন্ন</a:t>
              </a:r>
              <a:r>
                <a:rPr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বিষয়ে</a:t>
              </a:r>
              <a:r>
                <a:rPr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শেখার</a:t>
              </a:r>
              <a:r>
                <a:rPr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জন্য</a:t>
              </a:r>
              <a:r>
                <a:rPr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অনলাইন</a:t>
              </a:r>
              <a:r>
                <a:rPr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শিক্ষামূলক</a:t>
              </a:r>
              <a:r>
                <a:rPr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প্ল্যাটফর্ম</a:t>
              </a:r>
              <a:r>
                <a:rPr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61760" y="3128385"/>
              <a:ext cx="514807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defRPr sz="1300" b="1">
                  <a:solidFill>
                    <a:srgbClr val="239D93"/>
                  </a:solidFill>
                  <a:latin typeface="Noto Sans Bengali"/>
                </a:defRPr>
              </a:pPr>
              <a:r>
                <a:rPr sz="3200" dirty="0">
                  <a:latin typeface="NikoshBAN" panose="02000000000000000000" pitchFamily="2" charset="0"/>
                  <a:cs typeface="NikoshBAN" panose="02000000000000000000" pitchFamily="2" charset="0"/>
                  <a:hlinkClick r:id="rId3"/>
                </a:rPr>
                <a:t>www.khanacademy.org</a:t>
              </a:r>
              <a:r>
                <a:rPr lang="en-US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63E310E-B1A7-41ED-8A90-0B0B3A5557CB}"/>
              </a:ext>
            </a:extLst>
          </p:cNvPr>
          <p:cNvGrpSpPr/>
          <p:nvPr/>
        </p:nvGrpSpPr>
        <p:grpSpPr>
          <a:xfrm>
            <a:off x="11104469" y="3251859"/>
            <a:ext cx="1051674" cy="3552351"/>
            <a:chOff x="11104469" y="3251859"/>
            <a:chExt cx="1051674" cy="3552351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FFDE3A4F-D7EA-4AE3-BC5F-2A355969F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104469" y="6416399"/>
              <a:ext cx="988919" cy="387811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47D0B37-5B20-4CD6-9EF0-09F82FD53363}"/>
                </a:ext>
              </a:extLst>
            </p:cNvPr>
            <p:cNvSpPr/>
            <p:nvPr/>
          </p:nvSpPr>
          <p:spPr>
            <a:xfrm>
              <a:off x="12082991" y="3251859"/>
              <a:ext cx="73152" cy="3200400"/>
            </a:xfrm>
            <a:prstGeom prst="rect">
              <a:avLst/>
            </a:prstGeom>
            <a:solidFill>
              <a:srgbClr val="239D9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B3A7C88-DE40-48E4-A548-8CEFBDA285BE}"/>
              </a:ext>
            </a:extLst>
          </p:cNvPr>
          <p:cNvGrpSpPr/>
          <p:nvPr/>
        </p:nvGrpSpPr>
        <p:grpSpPr>
          <a:xfrm>
            <a:off x="0" y="0"/>
            <a:ext cx="12191695" cy="694503"/>
            <a:chOff x="0" y="0"/>
            <a:chExt cx="12191695" cy="694503"/>
          </a:xfrm>
        </p:grpSpPr>
        <p:sp>
          <p:nvSpPr>
            <p:cNvPr id="3" name="Rectangle 2"/>
            <p:cNvSpPr/>
            <p:nvPr/>
          </p:nvSpPr>
          <p:spPr>
            <a:xfrm>
              <a:off x="0" y="0"/>
              <a:ext cx="12191695" cy="658368"/>
            </a:xfrm>
            <a:prstGeom prst="rect">
              <a:avLst/>
            </a:prstGeom>
            <a:solidFill>
              <a:srgbClr val="132D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02920" y="109728"/>
              <a:ext cx="6817892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 sz="2500" b="1">
                  <a:solidFill>
                    <a:srgbClr val="FFFFFF"/>
                  </a:solidFill>
                  <a:latin typeface="Noto Sans Bengali"/>
                </a:defRPr>
              </a:pPr>
              <a:r>
                <a:rPr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ব্লগ</a:t>
              </a:r>
              <a:r>
                <a:rPr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সামাজিক</a:t>
              </a:r>
              <a:r>
                <a:rPr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যোগাযোগের</a:t>
              </a:r>
              <a:r>
                <a:rPr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মাধ্যমে</a:t>
              </a:r>
              <a:r>
                <a:rPr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সমস্যা</a:t>
              </a:r>
              <a:r>
                <a:rPr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সমাধান</a:t>
              </a:r>
              <a:endParaRPr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8222D131-9FA6-4FA2-8114-669FE519DE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5902" y="1215298"/>
            <a:ext cx="7840195" cy="4427404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9751F15-F42E-4F05-A984-FFB7AB870069}"/>
              </a:ext>
            </a:extLst>
          </p:cNvPr>
          <p:cNvGrpSpPr/>
          <p:nvPr/>
        </p:nvGrpSpPr>
        <p:grpSpPr>
          <a:xfrm>
            <a:off x="11104469" y="3260824"/>
            <a:ext cx="1051674" cy="3543386"/>
            <a:chOff x="11104469" y="3260824"/>
            <a:chExt cx="1051674" cy="354338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4D32CA9-2B96-497D-99E0-4837A5404E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104469" y="6416399"/>
              <a:ext cx="988919" cy="387811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FD91BCB-5E62-4BC7-A50C-D2BC9A649A08}"/>
                </a:ext>
              </a:extLst>
            </p:cNvPr>
            <p:cNvSpPr/>
            <p:nvPr/>
          </p:nvSpPr>
          <p:spPr>
            <a:xfrm>
              <a:off x="12082991" y="3260824"/>
              <a:ext cx="73152" cy="3200400"/>
            </a:xfrm>
            <a:prstGeom prst="rect">
              <a:avLst/>
            </a:prstGeom>
            <a:solidFill>
              <a:srgbClr val="239D9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4AF1973-03F3-44F9-86AF-BB76CBAA17DC}"/>
              </a:ext>
            </a:extLst>
          </p:cNvPr>
          <p:cNvGrpSpPr/>
          <p:nvPr/>
        </p:nvGrpSpPr>
        <p:grpSpPr>
          <a:xfrm>
            <a:off x="0" y="-21184"/>
            <a:ext cx="12191695" cy="738664"/>
            <a:chOff x="0" y="-21184"/>
            <a:chExt cx="12191695" cy="738664"/>
          </a:xfrm>
        </p:grpSpPr>
        <p:sp>
          <p:nvSpPr>
            <p:cNvPr id="3" name="Rectangle 2"/>
            <p:cNvSpPr/>
            <p:nvPr/>
          </p:nvSpPr>
          <p:spPr>
            <a:xfrm>
              <a:off x="0" y="0"/>
              <a:ext cx="12191695" cy="658368"/>
            </a:xfrm>
            <a:prstGeom prst="rect">
              <a:avLst/>
            </a:prstGeom>
            <a:solidFill>
              <a:srgbClr val="132D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651554" y="-21184"/>
              <a:ext cx="3926075" cy="73866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 sz="2500" b="1">
                  <a:solidFill>
                    <a:srgbClr val="FFFFFF"/>
                  </a:solidFill>
                  <a:latin typeface="Noto Sans Bengali"/>
                </a:defRPr>
              </a:pPr>
              <a:r>
                <a:rPr sz="4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মূল্যায়ন</a:t>
              </a:r>
              <a:r>
                <a:rPr sz="4200" dirty="0"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sz="4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বাড়ির</a:t>
              </a:r>
              <a:r>
                <a:rPr sz="42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4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কাজ</a:t>
              </a:r>
              <a:endParaRPr sz="4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F2B57A8-47B7-47E7-A9EA-36FEB38718F6}"/>
              </a:ext>
            </a:extLst>
          </p:cNvPr>
          <p:cNvGrpSpPr/>
          <p:nvPr/>
        </p:nvGrpSpPr>
        <p:grpSpPr>
          <a:xfrm>
            <a:off x="1020541" y="1567084"/>
            <a:ext cx="8960581" cy="1788616"/>
            <a:chOff x="793019" y="2075688"/>
            <a:chExt cx="8960581" cy="1788616"/>
          </a:xfrm>
        </p:grpSpPr>
        <p:sp>
          <p:nvSpPr>
            <p:cNvPr id="15" name="Rectangle 14"/>
            <p:cNvSpPr/>
            <p:nvPr/>
          </p:nvSpPr>
          <p:spPr>
            <a:xfrm>
              <a:off x="793019" y="2075688"/>
              <a:ext cx="73152" cy="1754326"/>
            </a:xfrm>
            <a:prstGeom prst="rect">
              <a:avLst/>
            </a:prstGeom>
            <a:solidFill>
              <a:srgbClr val="EB8E3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20541" y="2109978"/>
              <a:ext cx="8733059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defRPr sz="1400" b="0">
                  <a:solidFill>
                    <a:srgbClr val="28323A"/>
                  </a:solidFill>
                  <a:latin typeface="Noto Sans Bengali"/>
                </a:defRPr>
              </a:pPr>
              <a:r>
                <a:rPr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তোমার</a:t>
              </a:r>
              <a:r>
                <a:rPr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এলাকার</a:t>
              </a:r>
              <a:r>
                <a:rPr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দৈনন্দিন</a:t>
              </a:r>
              <a:r>
                <a:rPr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কোনো</a:t>
              </a:r>
              <a:r>
                <a:rPr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সমস্যা</a:t>
              </a:r>
              <a:r>
                <a:rPr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সমাধানে</a:t>
              </a:r>
              <a:r>
                <a:rPr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ইন্টারনেট</a:t>
              </a:r>
              <a:r>
                <a:rPr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কীভাবে</a:t>
              </a:r>
              <a:r>
                <a:rPr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ভূমিকা</a:t>
              </a:r>
              <a:r>
                <a:rPr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রাখতে</a:t>
              </a:r>
              <a:r>
                <a:rPr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পারে</a:t>
              </a:r>
              <a:r>
                <a:rPr lang="en-US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এ </a:t>
              </a:r>
              <a:r>
                <a:rPr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বিষয়ে</a:t>
              </a:r>
              <a:r>
                <a:rPr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টি </a:t>
              </a:r>
              <a:r>
                <a:rPr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বাক্যের</a:t>
              </a:r>
              <a:r>
                <a:rPr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একটি</a:t>
              </a:r>
              <a:r>
                <a:rPr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অনুচ্ছেদ</a:t>
              </a:r>
              <a:r>
                <a:rPr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লিখে</a:t>
              </a:r>
              <a:r>
                <a:rPr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আনবে</a:t>
              </a:r>
              <a:r>
                <a:rPr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438426" y="4572100"/>
            <a:ext cx="266018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239D93"/>
                </a:solidFill>
                <a:latin typeface="Noto Sans Bengali"/>
              </a:defRPr>
            </a:pPr>
            <a:r>
              <a:rPr sz="8000" dirty="0" err="1">
                <a:ln>
                  <a:solidFill>
                    <a:srgbClr val="FFFF00"/>
                  </a:solidFill>
                </a:ln>
                <a:solidFill>
                  <a:srgbClr val="0070C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sz="8000" dirty="0">
              <a:ln>
                <a:solidFill>
                  <a:srgbClr val="FFFF00"/>
                </a:solidFill>
              </a:ln>
              <a:solidFill>
                <a:srgbClr val="0070C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2B0D1B5-3F1B-4958-947C-1D622FCAA84F}"/>
              </a:ext>
            </a:extLst>
          </p:cNvPr>
          <p:cNvGrpSpPr/>
          <p:nvPr/>
        </p:nvGrpSpPr>
        <p:grpSpPr>
          <a:xfrm>
            <a:off x="11104469" y="3233929"/>
            <a:ext cx="1051674" cy="3570281"/>
            <a:chOff x="11104469" y="3233929"/>
            <a:chExt cx="1051674" cy="357028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B7E7965-E2D1-44FA-AD59-E85319E81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104469" y="6416399"/>
              <a:ext cx="988919" cy="387811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6BE9B7A-76B1-4EAB-A28C-1FE25157A5DF}"/>
                </a:ext>
              </a:extLst>
            </p:cNvPr>
            <p:cNvSpPr/>
            <p:nvPr/>
          </p:nvSpPr>
          <p:spPr>
            <a:xfrm>
              <a:off x="12082991" y="3233929"/>
              <a:ext cx="73152" cy="3200400"/>
            </a:xfrm>
            <a:prstGeom prst="rect">
              <a:avLst/>
            </a:prstGeom>
            <a:solidFill>
              <a:srgbClr val="239D9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252</TotalTime>
  <Words>186</Words>
  <Application>Microsoft Office PowerPoint</Application>
  <PresentationFormat>Widescreen</PresentationFormat>
  <Paragraphs>36</Paragraphs>
  <Slides>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NikoshBAN</vt:lpstr>
      <vt:lpstr>Noto Sans Bengali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AS</dc:creator>
  <cp:keywords/>
  <dc:description>generated using python-pptx</dc:description>
  <cp:lastModifiedBy>lab2-pc-2</cp:lastModifiedBy>
  <cp:revision>40</cp:revision>
  <dcterms:created xsi:type="dcterms:W3CDTF">2013-01-27T09:14:16Z</dcterms:created>
  <dcterms:modified xsi:type="dcterms:W3CDTF">2026-10-09T02:06:07Z</dcterms:modified>
  <cp:category/>
</cp:coreProperties>
</file>