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2" r:id="rId1"/>
    <p:sldMasterId id="2147483864" r:id="rId2"/>
    <p:sldMasterId id="2147483876" r:id="rId3"/>
  </p:sldMasterIdLst>
  <p:notesMasterIdLst>
    <p:notesMasterId r:id="rId24"/>
  </p:notesMasterIdLst>
  <p:sldIdLst>
    <p:sldId id="256" r:id="rId4"/>
    <p:sldId id="257" r:id="rId5"/>
    <p:sldId id="258" r:id="rId6"/>
    <p:sldId id="259" r:id="rId7"/>
    <p:sldId id="281" r:id="rId8"/>
    <p:sldId id="261" r:id="rId9"/>
    <p:sldId id="282" r:id="rId10"/>
    <p:sldId id="283" r:id="rId11"/>
    <p:sldId id="284" r:id="rId12"/>
    <p:sldId id="285" r:id="rId13"/>
    <p:sldId id="287" r:id="rId14"/>
    <p:sldId id="288" r:id="rId15"/>
    <p:sldId id="291" r:id="rId16"/>
    <p:sldId id="296" r:id="rId17"/>
    <p:sldId id="297" r:id="rId18"/>
    <p:sldId id="275" r:id="rId19"/>
    <p:sldId id="294" r:id="rId20"/>
    <p:sldId id="298" r:id="rId21"/>
    <p:sldId id="295" r:id="rId22"/>
    <p:sldId id="276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CC"/>
    <a:srgbClr val="FF9999"/>
    <a:srgbClr val="99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03" autoAdjust="0"/>
    <p:restoredTop sz="94660"/>
  </p:normalViewPr>
  <p:slideViewPr>
    <p:cSldViewPr>
      <p:cViewPr varScale="1">
        <p:scale>
          <a:sx n="64" d="100"/>
          <a:sy n="64" d="100"/>
        </p:scale>
        <p:origin x="-1320" y="-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8EDF37-A3F1-4F9A-B81B-F4CC6F9FDB52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7FB16B-6E1E-476F-BA95-BF143E3869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02948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7FB16B-6E1E-476F-BA95-BF143E38695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6672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7FB16B-6E1E-476F-BA95-BF143E386958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23552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7FB16B-6E1E-476F-BA95-BF143E386958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41713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5.w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9200" y="457200"/>
            <a:ext cx="6535918" cy="1323439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IN" sz="8000" b="1" dirty="0" smtClean="0">
                <a:solidFill>
                  <a:srgbClr val="FF0000"/>
                </a:solidFill>
                <a:latin typeface="NikoshBAN"/>
                <a:cs typeface="NikoshBAN" pitchFamily="2" charset="0"/>
              </a:rPr>
              <a:t>সবাইকে</a:t>
            </a:r>
            <a:r>
              <a:rPr lang="bn-IN" sz="5400" b="1" dirty="0" smtClean="0">
                <a:solidFill>
                  <a:srgbClr val="FF0000"/>
                </a:solidFill>
                <a:latin typeface="NikoshBAN"/>
                <a:cs typeface="NikoshBAN" pitchFamily="2" charset="0"/>
              </a:rPr>
              <a:t> </a:t>
            </a:r>
            <a:r>
              <a:rPr lang="bn-IN" sz="7200" b="1" dirty="0" smtClean="0">
                <a:solidFill>
                  <a:srgbClr val="FF0000"/>
                </a:solidFill>
                <a:latin typeface="NikoshBAN"/>
                <a:cs typeface="NikoshBAN" pitchFamily="2" charset="0"/>
              </a:rPr>
              <a:t>শুভেচ্ছা</a:t>
            </a:r>
            <a:endParaRPr lang="en-US" sz="5400" b="1" dirty="0">
              <a:solidFill>
                <a:srgbClr val="FF0000"/>
              </a:solidFill>
              <a:latin typeface="NikoshBAN"/>
              <a:cs typeface="NikoshBAN" pitchFamily="2" charset="0"/>
            </a:endParaRPr>
          </a:p>
        </p:txBody>
      </p:sp>
      <p:pic>
        <p:nvPicPr>
          <p:cNvPr id="24577" name="Picture 1" descr="C:\Users\PTI\Desktop\Mohammad Hossain\Picture\bird-animated-gif-26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1752600"/>
            <a:ext cx="7620000" cy="4876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245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245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066800"/>
            <a:ext cx="8686800" cy="3416320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 algn="ctr"/>
            <a:endParaRPr lang="" altLang="x-none" sz="3600" dirty="0" smtClean="0">
              <a:solidFill>
                <a:srgbClr val="FF0000"/>
              </a:solidFill>
              <a:latin typeface="SutonnyOMJ" panose="01010600010101010101" charset="0"/>
              <a:cs typeface="SutonnyOMJ" panose="01010600010101010101" charset="0"/>
            </a:endParaRPr>
          </a:p>
          <a:p>
            <a:pPr lvl="0" algn="ctr"/>
            <a:r>
              <a:rPr lang="" altLang="x-none" sz="4800" dirty="0" smtClean="0">
                <a:solidFill>
                  <a:srgbClr val="FF0000"/>
                </a:solidFill>
                <a:latin typeface="SutonnyOMJ" panose="01010600010101010101" charset="0"/>
                <a:cs typeface="SutonnyOMJ" panose="01010600010101010101" charset="0"/>
              </a:rPr>
              <a:t>এস</a:t>
            </a:r>
            <a:r>
              <a:rPr lang="en-US" altLang="" sz="4800" dirty="0" smtClean="0">
                <a:solidFill>
                  <a:srgbClr val="FF0000"/>
                </a:solidFill>
                <a:latin typeface="SutonnyOMJ" panose="01010600010101010101" charset="0"/>
                <a:cs typeface="SutonnyOMJ" panose="01010600010101010101" charset="0"/>
              </a:rPr>
              <a:t> </a:t>
            </a:r>
            <a:r>
              <a:rPr lang="" altLang="x-none" sz="4800" dirty="0">
                <a:solidFill>
                  <a:srgbClr val="FF0000"/>
                </a:solidFill>
                <a:latin typeface="SutonnyOMJ" panose="01010600010101010101" charset="0"/>
                <a:cs typeface="SutonnyOMJ" panose="01010600010101010101" charset="0"/>
              </a:rPr>
              <a:t>এম</a:t>
            </a:r>
            <a:r>
              <a:rPr lang="en-US" altLang="" sz="4800" dirty="0">
                <a:solidFill>
                  <a:srgbClr val="FF0000"/>
                </a:solidFill>
                <a:latin typeface="SutonnyOMJ" panose="01010600010101010101" charset="0"/>
                <a:cs typeface="SutonnyOMJ" panose="01010600010101010101" charset="0"/>
              </a:rPr>
              <a:t> </a:t>
            </a:r>
            <a:r>
              <a:rPr lang="" altLang="x-none" sz="4800" dirty="0">
                <a:solidFill>
                  <a:srgbClr val="FF0000"/>
                </a:solidFill>
                <a:latin typeface="SutonnyOMJ" panose="01010600010101010101" charset="0"/>
                <a:cs typeface="SutonnyOMJ" panose="01010600010101010101" charset="0"/>
              </a:rPr>
              <a:t>জামাল উদ্দীন </a:t>
            </a:r>
          </a:p>
          <a:p>
            <a:pPr lvl="0" algn="ctr"/>
            <a:r>
              <a:rPr lang="" altLang="x-none" sz="3200" dirty="0">
                <a:solidFill>
                  <a:srgbClr val="FF0000"/>
                </a:solidFill>
                <a:latin typeface="SutonnyOMJ" panose="01010600010101010101" charset="0"/>
                <a:cs typeface="SutonnyOMJ" panose="01010600010101010101" charset="0"/>
              </a:rPr>
              <a:t>প্রধান শিক্ষক </a:t>
            </a:r>
          </a:p>
          <a:p>
            <a:pPr lvl="0" algn="ctr"/>
            <a:r>
              <a:rPr lang="" altLang="x-none" sz="4800" dirty="0">
                <a:solidFill>
                  <a:srgbClr val="FF0000"/>
                </a:solidFill>
                <a:latin typeface="SutonnyOMJ" panose="01010600010101010101" charset="0"/>
                <a:cs typeface="SutonnyOMJ" panose="01010600010101010101" charset="0"/>
              </a:rPr>
              <a:t>তিলকপুর সরকারি প্রাথমিক বিদ্যালয়</a:t>
            </a:r>
          </a:p>
          <a:p>
            <a:pPr lvl="0" algn="ctr"/>
            <a:r>
              <a:rPr lang="" altLang="x-none" sz="4800" dirty="0">
                <a:solidFill>
                  <a:srgbClr val="FF0000"/>
                </a:solidFill>
                <a:latin typeface="SutonnyOMJ" panose="01010600010101010101" charset="0"/>
                <a:cs typeface="SutonnyOMJ" panose="01010600010101010101" charset="0"/>
              </a:rPr>
              <a:t>আক্কেলপুর ,জয়পুরহাট।</a:t>
            </a:r>
            <a:endParaRPr lang="" altLang="x-none" sz="4800" dirty="0">
              <a:solidFill>
                <a:srgbClr val="FF0000"/>
              </a:solidFill>
              <a:latin typeface="SutonnyOMJ" panose="01010600010101010101" charset="0"/>
              <a:ea typeface="NikoshBAN" pitchFamily="2" charset="0"/>
              <a:cs typeface="SutonnyOMJ" panose="01010600010101010101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971800" y="1053547"/>
            <a:ext cx="3429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US" sz="5400" b="1" dirty="0" err="1">
                <a:solidFill>
                  <a:srgbClr val="00B050"/>
                </a:solidFill>
                <a:latin typeface="SutonnyOMJ" panose="01010600010101010101" charset="0"/>
                <a:cs typeface="SutonnyOMJ" panose="01010600010101010101" charset="0"/>
              </a:rPr>
              <a:t>শিক্ষক</a:t>
            </a:r>
            <a:r>
              <a:rPr lang="en-US" sz="5400" b="1" dirty="0">
                <a:solidFill>
                  <a:srgbClr val="00B050"/>
                </a:solidFill>
                <a:latin typeface="SutonnyOMJ" panose="01010600010101010101" charset="0"/>
                <a:cs typeface="SutonnyOMJ" panose="01010600010101010101" charset="0"/>
              </a:rPr>
              <a:t> </a:t>
            </a:r>
            <a:r>
              <a:rPr lang="en-US" sz="5400" b="1" dirty="0" err="1">
                <a:solidFill>
                  <a:srgbClr val="00B050"/>
                </a:solidFill>
                <a:latin typeface="SutonnyOMJ" panose="01010600010101010101" charset="0"/>
                <a:cs typeface="SutonnyOMJ" panose="01010600010101010101" charset="0"/>
              </a:rPr>
              <a:t>পরিচিতি</a:t>
            </a:r>
            <a:r>
              <a:rPr lang="en-US" sz="4800" b="1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990600"/>
            <a:ext cx="8458200" cy="4862870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5400" dirty="0" smtClean="0">
                <a:latin typeface="NikoshBAN" pitchFamily="2" charset="0"/>
                <a:cs typeface="NikoshBAN" pitchFamily="2" charset="0"/>
              </a:rPr>
              <a:t>বিষয়ঃ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5400" dirty="0" smtClean="0">
                <a:latin typeface="NikoshBAN" pitchFamily="2" charset="0"/>
                <a:cs typeface="NikoshBAN" pitchFamily="2" charset="0"/>
              </a:rPr>
              <a:t>গণিত</a:t>
            </a:r>
            <a:endParaRPr lang="en-US" sz="54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    </a:t>
            </a:r>
            <a:r>
              <a:rPr lang="bn-IN" sz="5400" dirty="0" smtClean="0">
                <a:latin typeface="NikoshBAN" pitchFamily="2" charset="0"/>
                <a:cs typeface="NikoshBAN" pitchFamily="2" charset="0"/>
              </a:rPr>
              <a:t>শ্রেণিঃ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5400" dirty="0" smtClean="0">
                <a:latin typeface="NikoshBAN" pitchFamily="2" charset="0"/>
                <a:cs typeface="NikoshBAN" pitchFamily="2" charset="0"/>
              </a:rPr>
              <a:t>৫ম</a:t>
            </a:r>
            <a:endParaRPr lang="en-US" sz="54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IN" sz="5400" dirty="0" smtClean="0">
                <a:latin typeface="NikoshBAN" pitchFamily="2" charset="0"/>
                <a:cs typeface="NikoshBAN" pitchFamily="2" charset="0"/>
              </a:rPr>
              <a:t>পাঠঃ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5400" dirty="0" smtClean="0">
                <a:latin typeface="NikoshBAN" pitchFamily="2" charset="0"/>
                <a:cs typeface="NikoshBAN" pitchFamily="2" charset="0"/>
              </a:rPr>
              <a:t>গ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ুণিতক</a:t>
            </a:r>
            <a:r>
              <a:rPr lang="bn-IN" sz="5400" dirty="0" smtClean="0">
                <a:latin typeface="NikoshBAN" pitchFamily="2" charset="0"/>
                <a:cs typeface="NikoshBAN" pitchFamily="2" charset="0"/>
              </a:rPr>
              <a:t> ও গু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ণনীয়ক</a:t>
            </a:r>
            <a:r>
              <a:rPr lang="bn-IN" sz="54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54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IN" sz="4000" dirty="0" smtClean="0">
                <a:latin typeface="NikoshBAN" pitchFamily="2" charset="0"/>
                <a:cs typeface="NikoshBAN" pitchFamily="2" charset="0"/>
              </a:rPr>
              <a:t>পাঠ্যাংশঃ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4000" dirty="0" smtClean="0">
                <a:latin typeface="NikoshBAN" pitchFamily="2" charset="0"/>
                <a:cs typeface="NikoshBAN" pitchFamily="2" charset="0"/>
              </a:rPr>
              <a:t>মৌলিক উৎপাদকের সাহায্যে গ.সা.গু নির্ণয়</a:t>
            </a:r>
            <a:endParaRPr lang="en-US" sz="60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IN" sz="5400" dirty="0" smtClean="0">
                <a:latin typeface="NikoshBAN" pitchFamily="2" charset="0"/>
                <a:cs typeface="NikoshBAN" pitchFamily="2" charset="0"/>
              </a:rPr>
              <a:t>পৃষ্ঠাঃ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৪৪</a:t>
            </a:r>
          </a:p>
          <a:p>
            <a:pPr algn="ctr"/>
            <a:r>
              <a:rPr lang="bn-IN" sz="5400" dirty="0" smtClean="0">
                <a:latin typeface="NikoshBAN" pitchFamily="2" charset="0"/>
                <a:cs typeface="NikoshBAN" pitchFamily="2" charset="0"/>
              </a:rPr>
              <a:t>সময়ঃ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>
                <a:latin typeface="NikoshBAN" pitchFamily="2" charset="0"/>
                <a:cs typeface="NikoshBAN" pitchFamily="2" charset="0"/>
              </a:rPr>
              <a:t>৫</a:t>
            </a:r>
            <a:r>
              <a:rPr lang="bn-IN" sz="5400" dirty="0" smtClean="0">
                <a:latin typeface="NikoshBAN" pitchFamily="2" charset="0"/>
                <a:cs typeface="NikoshBAN" pitchFamily="2" charset="0"/>
              </a:rPr>
              <a:t>০মিনিট।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2057400"/>
            <a:ext cx="8229600" cy="304698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762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IN" sz="4800" dirty="0" smtClean="0">
                <a:latin typeface="NikoshBAN" pitchFamily="2" charset="0"/>
                <a:cs typeface="NikoshBAN" pitchFamily="2" charset="0"/>
              </a:rPr>
              <a:t>এ পাঠ শেষে শিক্ষার্থীরা- </a:t>
            </a:r>
          </a:p>
          <a:p>
            <a:pPr>
              <a:buFont typeface="Wingdings" pitchFamily="2" charset="2"/>
              <a:buChar char="Ø"/>
            </a:pPr>
            <a:r>
              <a:rPr lang="bn-IN" sz="4800" dirty="0" smtClean="0">
                <a:latin typeface="NikoshBAN" pitchFamily="2" charset="0"/>
                <a:cs typeface="NikoshBAN" pitchFamily="2" charset="0"/>
              </a:rPr>
              <a:t>মৌলিক উৎপাদকের সাহায্যে গ.সা.গু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নির্ণয়</a:t>
            </a:r>
            <a:r>
              <a:rPr lang="bn-IN" sz="4800" dirty="0" smtClean="0">
                <a:latin typeface="NikoshBAN" pitchFamily="2" charset="0"/>
                <a:cs typeface="NikoshBAN" pitchFamily="2" charset="0"/>
              </a:rPr>
              <a:t> করতে </a:t>
            </a:r>
            <a:r>
              <a:rPr lang="bn-IN" sz="4800" smtClean="0">
                <a:latin typeface="NikoshBAN" pitchFamily="2" charset="0"/>
                <a:cs typeface="NikoshBAN" pitchFamily="2" charset="0"/>
              </a:rPr>
              <a:t>পারবে।</a:t>
            </a:r>
            <a:endParaRPr lang="bn-IN" sz="4800" dirty="0" smtClean="0">
              <a:latin typeface="NikoshBAN" pitchFamily="2" charset="0"/>
              <a:cs typeface="NikoshBAN" pitchFamily="2" charset="0"/>
            </a:endParaRPr>
          </a:p>
          <a:p>
            <a:endParaRPr lang="bn-IN" sz="4800" dirty="0" smtClean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485" name="Object 5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03648856"/>
              </p:ext>
            </p:extLst>
          </p:nvPr>
        </p:nvGraphicFramePr>
        <p:xfrm>
          <a:off x="3067050" y="3086100"/>
          <a:ext cx="3009900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8" name="Packager Shell Object" showAsIcon="1" r:id="rId3" imgW="3010680" imgH="685800" progId="Package">
                  <p:embed/>
                </p:oleObj>
              </mc:Choice>
              <mc:Fallback>
                <p:oleObj name="Packager Shell Object" showAsIcon="1" r:id="rId3" imgW="3010680" imgH="685800" progId="Package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67050" y="3086100"/>
                        <a:ext cx="3009900" cy="685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04800" y="2057400"/>
            <a:ext cx="8229600" cy="193899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8000" dirty="0" smtClean="0">
                <a:latin typeface="NikoshBAN" pitchFamily="2" charset="0"/>
                <a:cs typeface="NikoshBAN" pitchFamily="2" charset="0"/>
              </a:rPr>
              <a:t>ল.সা.গু ও গ.সা.গু </a:t>
            </a:r>
            <a:endParaRPr lang="bn-BD" sz="80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IN" sz="4000" dirty="0" smtClean="0">
                <a:latin typeface="NikoshBAN" pitchFamily="2" charset="0"/>
                <a:cs typeface="NikoshBAN" pitchFamily="2" charset="0"/>
              </a:rPr>
              <a:t>(মৌলিক উৎপাদকের সাহায্যে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 গ.সা.গু নির্ণয়</a:t>
            </a:r>
            <a:r>
              <a:rPr lang="bn-IN" sz="4000" dirty="0" smtClean="0">
                <a:latin typeface="NikoshBAN" pitchFamily="2" charset="0"/>
                <a:cs typeface="NikoshBAN" pitchFamily="2" charset="0"/>
              </a:rPr>
              <a:t>)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143000" y="228600"/>
            <a:ext cx="7620000" cy="1200329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>
              <a:buFont typeface="Wingdings" pitchFamily="2" charset="2"/>
              <a:buChar char="v"/>
            </a:pPr>
            <a:r>
              <a:rPr lang="bn-IN" sz="3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গ.সা.গু এর পূর্ণরূপ কী?</a:t>
            </a:r>
          </a:p>
          <a:p>
            <a:pPr lvl="0">
              <a:buFont typeface="Wingdings" pitchFamily="2" charset="2"/>
              <a:buChar char="Ø"/>
            </a:pPr>
            <a:r>
              <a:rPr lang="bn-IN" sz="36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গরিষ্ঠ সাধারণ গু্ণনীয়ক।</a:t>
            </a:r>
          </a:p>
        </p:txBody>
      </p:sp>
      <p:sp>
        <p:nvSpPr>
          <p:cNvPr id="6" name="Rectangle 5"/>
          <p:cNvSpPr/>
          <p:nvPr/>
        </p:nvSpPr>
        <p:spPr>
          <a:xfrm>
            <a:off x="1143000" y="1524000"/>
            <a:ext cx="7543800" cy="1323439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bn-BD" sz="4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গরিষ্ঠ </a:t>
            </a:r>
            <a:r>
              <a:rPr lang="en-US" sz="40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অর্থ</a:t>
            </a:r>
            <a:r>
              <a:rPr lang="bn-IN" sz="4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কী?</a:t>
            </a:r>
            <a:endParaRPr lang="bn-BD" sz="4000" dirty="0" smtClean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  <a:p>
            <a:pPr>
              <a:buFont typeface="Wingdings" pitchFamily="2" charset="2"/>
              <a:buChar char="Ø"/>
            </a:pPr>
            <a:r>
              <a:rPr lang="bn-BD" sz="4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বড়</a:t>
            </a:r>
            <a:r>
              <a:rPr lang="bn-IN" sz="4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sp>
        <p:nvSpPr>
          <p:cNvPr id="10" name="Rectangle 9"/>
          <p:cNvSpPr/>
          <p:nvPr/>
        </p:nvSpPr>
        <p:spPr>
          <a:xfrm>
            <a:off x="1143000" y="3048000"/>
            <a:ext cx="7620000" cy="132343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bn-IN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সাধারণ </a:t>
            </a:r>
            <a:r>
              <a:rPr lang="en-US" sz="40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অর্থ</a:t>
            </a:r>
            <a:r>
              <a:rPr lang="bn-BD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কী? </a:t>
            </a:r>
          </a:p>
          <a:p>
            <a:pPr>
              <a:buFont typeface="Wingdings" pitchFamily="2" charset="2"/>
              <a:buChar char="Ø"/>
            </a:pPr>
            <a:r>
              <a:rPr lang="bn-BD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যে সংখ্যা সব রাশিতে আছে।          </a:t>
            </a:r>
            <a:endParaRPr lang="bn-IN" sz="4000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43000" y="4724400"/>
            <a:ext cx="7696200" cy="1754326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3600" dirty="0" smtClean="0">
                <a:latin typeface="NikoshBAN" pitchFamily="2" charset="0"/>
                <a:cs typeface="NikoshBAN" pitchFamily="2" charset="0"/>
              </a:rPr>
              <a:t>১)গুণনীয়ক কী?</a:t>
            </a:r>
          </a:p>
          <a:p>
            <a:pPr>
              <a:buFont typeface="Wingdings" pitchFamily="2" charset="2"/>
              <a:buChar char="Ø"/>
            </a:pPr>
            <a:r>
              <a:rPr lang="bn-IN" sz="3600" dirty="0" smtClean="0">
                <a:latin typeface="NikoshBAN" pitchFamily="2" charset="0"/>
                <a:cs typeface="NikoshBAN" pitchFamily="2" charset="0"/>
              </a:rPr>
              <a:t>কোনো সংখ্যা যে যে সংখ্যা দ্বারা নিঃশেষে বিভাজ্য ঐ সংখ্যা গুলোকে সংখ্যাটির গুণনীয়ক বলে।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2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2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85800" y="381000"/>
            <a:ext cx="5181600" cy="1015663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পূর্ব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পাঠের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আলোচনা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: 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7200" y="1676400"/>
            <a:ext cx="8077200" cy="64633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২৪ ও ৩৬ এর গ.সা.গু নির্ণয় করি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: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" y="2667000"/>
            <a:ext cx="8229600" cy="58477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২৪ এর সকল গুণনীয়ক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: 1, 2, 3, 4, 6, 8, 12, 24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57200" y="3581400"/>
            <a:ext cx="8229600" cy="58477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৩৬ এর সকল গুণনীয়ক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: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১, 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২, 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৩, 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৪, 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৬, 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৯, 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১২, 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১৮, 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৩৬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57200" y="4419600"/>
            <a:ext cx="8229600" cy="58477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২৪ ও ৩৬ এর সকল সাধারণ গুণনীয়ক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: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১, ২, ৩, ৪, ৬, ১২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57200" y="5334000"/>
            <a:ext cx="8229600" cy="58477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সকল সাধারণ গুণনীয়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কের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মধ্যে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গরিষ্ঠ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গুণনীয়ক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: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১, ২, ৩, ৪, ৬, ১২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Oval 9"/>
          <p:cNvSpPr/>
          <p:nvPr/>
        </p:nvSpPr>
        <p:spPr>
          <a:xfrm>
            <a:off x="5410200" y="3733800"/>
            <a:ext cx="381000" cy="38100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3810000" y="2819400"/>
            <a:ext cx="381000" cy="38100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4191000" y="2819400"/>
            <a:ext cx="381000" cy="38100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4572000" y="2819400"/>
            <a:ext cx="381000" cy="38100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4953000" y="2819400"/>
            <a:ext cx="381000" cy="38100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3505200" y="3733800"/>
            <a:ext cx="381000" cy="38100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3962400" y="3733800"/>
            <a:ext cx="381000" cy="38100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3429000" y="2819400"/>
            <a:ext cx="381000" cy="38100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4953000" y="3733800"/>
            <a:ext cx="381000" cy="38100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4419600" y="3733800"/>
            <a:ext cx="381000" cy="38100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6400800" y="3733800"/>
            <a:ext cx="381000" cy="38100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/>
          <p:cNvSpPr/>
          <p:nvPr/>
        </p:nvSpPr>
        <p:spPr>
          <a:xfrm>
            <a:off x="5791200" y="2819400"/>
            <a:ext cx="457200" cy="38100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495300" y="6172200"/>
            <a:ext cx="8229600" cy="58477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২৪ ও ৩৬ এর সকল গ.সা.গু 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=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১২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3" name="Oval 22"/>
          <p:cNvSpPr/>
          <p:nvPr/>
        </p:nvSpPr>
        <p:spPr>
          <a:xfrm>
            <a:off x="7772400" y="5473987"/>
            <a:ext cx="381000" cy="30480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11" grpId="0" animBg="1"/>
      <p:bldP spid="12" grpId="0" animBg="1"/>
      <p:bldP spid="13" grpId="0" animBg="1"/>
      <p:bldP spid="10" grpId="0" animBg="1"/>
      <p:bldP spid="24" grpId="0" animBg="1"/>
      <p:bldP spid="25" grpId="0" animBg="1"/>
      <p:bldP spid="26" grpId="0" animBg="1"/>
      <p:bldP spid="27" grpId="0" animBg="1"/>
      <p:bldP spid="29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22" grpId="0" animBg="1"/>
      <p:bldP spid="2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685800"/>
            <a:ext cx="7772400" cy="156966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মৌলিক সংখ্যা কাকে বলে? </a:t>
            </a:r>
          </a:p>
          <a:p>
            <a:pPr>
              <a:buFont typeface="Wingdings" pitchFamily="2" charset="2"/>
              <a:buChar char="Ø"/>
            </a:pP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যে সংখ্যার গুণনীয়ক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কেবল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মাত্র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২ টি (১ এবং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ঐ </a:t>
            </a: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সংখ্যা) তাকে মৌলিক সংখ্যা বলে।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33400" y="2743200"/>
            <a:ext cx="7696200" cy="156966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মৌলিক উৎপাদক কাকে বলে?</a:t>
            </a:r>
          </a:p>
          <a:p>
            <a:pPr>
              <a:buFont typeface="Wingdings" pitchFamily="2" charset="2"/>
              <a:buChar char="Ø"/>
            </a:pP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কোনো সংখ্যার গুণনীয়ক গুলোর মধ্যে যে গুলো মৌলিক সংখ্যা সেগুলোকে মৌলিক গুণনীয়ক বলে।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3400" y="4800600"/>
            <a:ext cx="7772400" cy="107721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গুণনীয়কের অপর নাম কী?</a:t>
            </a:r>
          </a:p>
          <a:p>
            <a:pPr>
              <a:buFont typeface="Wingdings" pitchFamily="2" charset="2"/>
              <a:buChar char="Ø"/>
            </a:pP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উৎপাদক।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76400" y="268909"/>
            <a:ext cx="5638800" cy="52322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2800" dirty="0" smtClean="0">
                <a:latin typeface="NikoshBAN" pitchFamily="2" charset="0"/>
                <a:cs typeface="NikoshBAN" pitchFamily="2" charset="0"/>
              </a:rPr>
              <a:t>মৌলিক উৎপাদকের সাহায্যে গ.সা.গু নির্ণয় করিঃ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7200" y="1066800"/>
            <a:ext cx="2895600" cy="64633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IN" sz="3600" dirty="0" smtClean="0">
                <a:latin typeface="NikoshBAN" pitchFamily="2" charset="0"/>
                <a:cs typeface="NikoshBAN" pitchFamily="2" charset="0"/>
              </a:rPr>
              <a:t>১) 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63</a:t>
            </a:r>
            <a:r>
              <a:rPr lang="bn-IN" sz="36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7</a:t>
            </a:r>
            <a:r>
              <a:rPr lang="bn-IN" sz="3600" dirty="0" smtClean="0">
                <a:latin typeface="NikoshBAN" pitchFamily="2" charset="0"/>
                <a:cs typeface="NikoshBAN" pitchFamily="2" charset="0"/>
              </a:rPr>
              <a:t>২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676400" y="2133600"/>
            <a:ext cx="876300" cy="533400"/>
          </a:xfrm>
          <a:prstGeom prst="rect">
            <a:avLst/>
          </a:prstGeom>
          <a:solidFill>
            <a:schemeClr val="bg1">
              <a:lumMod val="65000"/>
            </a:schemeClr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>
                <a:latin typeface="SutonnyOMJ" pitchFamily="2" charset="0"/>
                <a:cs typeface="SutonnyOMJ" pitchFamily="2" charset="0"/>
              </a:rPr>
              <a:t>৬৩</a:t>
            </a:r>
            <a:endParaRPr lang="en-US" sz="4400" dirty="0">
              <a:latin typeface="SutonnyOMJ" pitchFamily="2" charset="0"/>
              <a:cs typeface="SutonnyOMJ" pitchFamily="2" charset="0"/>
            </a:endParaRPr>
          </a:p>
        </p:txBody>
      </p:sp>
      <p:cxnSp>
        <p:nvCxnSpPr>
          <p:cNvPr id="16" name="Straight Connector 15"/>
          <p:cNvCxnSpPr>
            <a:stCxn id="8" idx="2"/>
          </p:cNvCxnSpPr>
          <p:nvPr/>
        </p:nvCxnSpPr>
        <p:spPr>
          <a:xfrm flipH="1">
            <a:off x="1676400" y="2667000"/>
            <a:ext cx="438150" cy="4572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Straight Connector 18"/>
          <p:cNvCxnSpPr>
            <a:stCxn id="8" idx="2"/>
          </p:cNvCxnSpPr>
          <p:nvPr/>
        </p:nvCxnSpPr>
        <p:spPr>
          <a:xfrm>
            <a:off x="2114550" y="2667000"/>
            <a:ext cx="438150" cy="4572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Rectangle 21"/>
          <p:cNvSpPr/>
          <p:nvPr/>
        </p:nvSpPr>
        <p:spPr>
          <a:xfrm>
            <a:off x="2114550" y="3124200"/>
            <a:ext cx="876300" cy="533400"/>
          </a:xfrm>
          <a:prstGeom prst="rect">
            <a:avLst/>
          </a:prstGeom>
          <a:solidFill>
            <a:schemeClr val="bg1">
              <a:lumMod val="65000"/>
            </a:schemeClr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>
                <a:latin typeface="SutonnyOMJ" pitchFamily="2" charset="0"/>
                <a:cs typeface="SutonnyOMJ" pitchFamily="2" charset="0"/>
              </a:rPr>
              <a:t>২১</a:t>
            </a:r>
            <a:endParaRPr lang="en-US" sz="4400" dirty="0">
              <a:latin typeface="SutonnyOMJ" pitchFamily="2" charset="0"/>
              <a:cs typeface="SutonnyOMJ" pitchFamily="2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1028700" y="3124200"/>
            <a:ext cx="876300" cy="533400"/>
          </a:xfrm>
          <a:prstGeom prst="rect">
            <a:avLst/>
          </a:prstGeom>
          <a:solidFill>
            <a:schemeClr val="bg1">
              <a:lumMod val="65000"/>
            </a:schemeClr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>
                <a:latin typeface="SutonnyOMJ" pitchFamily="2" charset="0"/>
                <a:cs typeface="SutonnyOMJ" pitchFamily="2" charset="0"/>
              </a:rPr>
              <a:t>৩</a:t>
            </a:r>
            <a:endParaRPr lang="en-US" sz="4400" dirty="0">
              <a:latin typeface="SutonnyOMJ" pitchFamily="2" charset="0"/>
              <a:cs typeface="SutonnyOMJ" pitchFamily="2" charset="0"/>
            </a:endParaRPr>
          </a:p>
        </p:txBody>
      </p:sp>
      <p:cxnSp>
        <p:nvCxnSpPr>
          <p:cNvPr id="25" name="Straight Connector 24"/>
          <p:cNvCxnSpPr/>
          <p:nvPr/>
        </p:nvCxnSpPr>
        <p:spPr>
          <a:xfrm flipH="1">
            <a:off x="2114550" y="3670852"/>
            <a:ext cx="438150" cy="4572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2570922" y="3670852"/>
            <a:ext cx="438150" cy="4572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7" name="Rectangle 26"/>
          <p:cNvSpPr/>
          <p:nvPr/>
        </p:nvSpPr>
        <p:spPr>
          <a:xfrm>
            <a:off x="1452770" y="4114800"/>
            <a:ext cx="876300" cy="533400"/>
          </a:xfrm>
          <a:prstGeom prst="rect">
            <a:avLst/>
          </a:prstGeom>
          <a:solidFill>
            <a:schemeClr val="bg1">
              <a:lumMod val="65000"/>
            </a:schemeClr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latin typeface="SutonnyOMJ" pitchFamily="2" charset="0"/>
                <a:cs typeface="SutonnyOMJ" pitchFamily="2" charset="0"/>
              </a:rPr>
              <a:t>৩</a:t>
            </a:r>
          </a:p>
        </p:txBody>
      </p:sp>
      <p:sp>
        <p:nvSpPr>
          <p:cNvPr id="32" name="Rectangle 31"/>
          <p:cNvSpPr/>
          <p:nvPr/>
        </p:nvSpPr>
        <p:spPr>
          <a:xfrm>
            <a:off x="2574235" y="4128052"/>
            <a:ext cx="876300" cy="533400"/>
          </a:xfrm>
          <a:prstGeom prst="rect">
            <a:avLst/>
          </a:prstGeom>
          <a:solidFill>
            <a:schemeClr val="bg1">
              <a:lumMod val="65000"/>
            </a:schemeClr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latin typeface="SutonnyOMJ" pitchFamily="2" charset="0"/>
                <a:cs typeface="SutonnyOMJ" pitchFamily="2" charset="0"/>
              </a:rPr>
              <a:t>৭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457200" y="5031673"/>
                <a:ext cx="3124200" cy="584775"/>
              </a:xfrm>
              <a:prstGeom prst="rect">
                <a:avLst/>
              </a:prstGeom>
            </p:spPr>
            <p:style>
              <a:lnRef idx="3">
                <a:schemeClr val="lt1"/>
              </a:lnRef>
              <a:fillRef idx="1">
                <a:schemeClr val="accent4"/>
              </a:fillRef>
              <a:effectRef idx="1">
                <a:schemeClr val="accent4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bn-IN" sz="3200" dirty="0" smtClean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3200" dirty="0" smtClean="0">
                    <a:latin typeface="NikoshBAN" pitchFamily="2" charset="0"/>
                    <a:cs typeface="NikoshBAN" pitchFamily="2" charset="0"/>
                  </a:rPr>
                  <a:t>63</a:t>
                </a:r>
                <a:r>
                  <a:rPr lang="en-US" sz="3200" dirty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3200" dirty="0" smtClean="0">
                    <a:latin typeface="NikoshBAN" pitchFamily="2" charset="0"/>
                    <a:cs typeface="NikoshBAN" pitchFamily="2" charset="0"/>
                  </a:rPr>
                  <a:t>= ৩</a:t>
                </a:r>
                <a14:m>
                  <m:oMath xmlns:m="http://schemas.openxmlformats.org/officeDocument/2006/math">
                    <m:r>
                      <a:rPr lang="en-US" sz="3200" b="0" i="0" smtClean="0">
                        <a:latin typeface="Cambria Math"/>
                        <a:cs typeface="NikoshBAN" pitchFamily="2" charset="0"/>
                      </a:rPr>
                      <m:t> </m:t>
                    </m:r>
                    <m:r>
                      <a:rPr lang="en-US" sz="3200" i="1" smtClean="0">
                        <a:latin typeface="Cambria Math"/>
                        <a:cs typeface="NikoshBAN" pitchFamily="2" charset="0"/>
                      </a:rPr>
                      <m:t>×</m:t>
                    </m:r>
                    <m:r>
                      <a:rPr lang="en-US" sz="3200" b="0" i="1" smtClean="0">
                        <a:latin typeface="Cambria Math"/>
                        <a:cs typeface="NikoshBAN" pitchFamily="2" charset="0"/>
                      </a:rPr>
                      <m:t>৩</m:t>
                    </m:r>
                    <m:r>
                      <a:rPr lang="en-US" sz="3200" i="1" smtClean="0">
                        <a:latin typeface="Cambria Math"/>
                        <a:cs typeface="NikoshBAN" pitchFamily="2" charset="0"/>
                      </a:rPr>
                      <m:t>×</m:t>
                    </m:r>
                    <m:r>
                      <a:rPr lang="en-US" sz="3200" b="0" i="1" smtClean="0">
                        <a:latin typeface="Cambria Math"/>
                        <a:cs typeface="NikoshBAN" pitchFamily="2" charset="0"/>
                      </a:rPr>
                      <m:t>৭</m:t>
                    </m:r>
                  </m:oMath>
                </a14:m>
                <a:endParaRPr lang="en-US" sz="3200" dirty="0">
                  <a:latin typeface="NikoshBAN" pitchFamily="2" charset="0"/>
                  <a:cs typeface="NikoshBAN" pitchFamily="2" charset="0"/>
                </a:endParaRPr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" y="5031673"/>
                <a:ext cx="3124200" cy="584775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Rectangle 33"/>
          <p:cNvSpPr/>
          <p:nvPr/>
        </p:nvSpPr>
        <p:spPr>
          <a:xfrm>
            <a:off x="5562600" y="1083365"/>
            <a:ext cx="876300" cy="533400"/>
          </a:xfrm>
          <a:prstGeom prst="rect">
            <a:avLst/>
          </a:prstGeom>
          <a:solidFill>
            <a:schemeClr val="bg1">
              <a:lumMod val="65000"/>
            </a:schemeClr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>
                <a:latin typeface="SutonnyOMJ" pitchFamily="2" charset="0"/>
                <a:cs typeface="SutonnyOMJ" pitchFamily="2" charset="0"/>
              </a:rPr>
              <a:t>৭২</a:t>
            </a:r>
            <a:endParaRPr lang="en-US" sz="4400" dirty="0">
              <a:latin typeface="SutonnyOMJ" pitchFamily="2" charset="0"/>
              <a:cs typeface="SutonnyOMJ" pitchFamily="2" charset="0"/>
            </a:endParaRPr>
          </a:p>
        </p:txBody>
      </p:sp>
      <p:cxnSp>
        <p:nvCxnSpPr>
          <p:cNvPr id="35" name="Straight Connector 34"/>
          <p:cNvCxnSpPr/>
          <p:nvPr/>
        </p:nvCxnSpPr>
        <p:spPr>
          <a:xfrm flipH="1">
            <a:off x="5495925" y="1616765"/>
            <a:ext cx="438150" cy="4572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5947328" y="1616765"/>
            <a:ext cx="438150" cy="4572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7" name="Rectangle 36"/>
          <p:cNvSpPr/>
          <p:nvPr/>
        </p:nvSpPr>
        <p:spPr>
          <a:xfrm>
            <a:off x="4838700" y="2077278"/>
            <a:ext cx="876300" cy="533400"/>
          </a:xfrm>
          <a:prstGeom prst="rect">
            <a:avLst/>
          </a:prstGeom>
          <a:solidFill>
            <a:schemeClr val="bg1">
              <a:lumMod val="65000"/>
            </a:schemeClr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latin typeface="SutonnyOMJ" pitchFamily="2" charset="0"/>
                <a:cs typeface="SutonnyOMJ" pitchFamily="2" charset="0"/>
              </a:rPr>
              <a:t>২</a:t>
            </a:r>
          </a:p>
        </p:txBody>
      </p:sp>
      <p:sp>
        <p:nvSpPr>
          <p:cNvPr id="38" name="Rectangle 37"/>
          <p:cNvSpPr/>
          <p:nvPr/>
        </p:nvSpPr>
        <p:spPr>
          <a:xfrm>
            <a:off x="6000750" y="2097157"/>
            <a:ext cx="876300" cy="533400"/>
          </a:xfrm>
          <a:prstGeom prst="rect">
            <a:avLst/>
          </a:prstGeom>
          <a:solidFill>
            <a:schemeClr val="bg1">
              <a:lumMod val="65000"/>
            </a:schemeClr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>
                <a:latin typeface="SutonnyOMJ" pitchFamily="2" charset="0"/>
                <a:cs typeface="SutonnyOMJ" pitchFamily="2" charset="0"/>
              </a:rPr>
              <a:t>৩৬</a:t>
            </a:r>
            <a:endParaRPr lang="en-US" sz="4400" dirty="0">
              <a:latin typeface="SutonnyOMJ" pitchFamily="2" charset="0"/>
              <a:cs typeface="SutonnyOMJ" pitchFamily="2" charset="0"/>
            </a:endParaRPr>
          </a:p>
        </p:txBody>
      </p:sp>
      <p:cxnSp>
        <p:nvCxnSpPr>
          <p:cNvPr id="39" name="Straight Connector 38"/>
          <p:cNvCxnSpPr/>
          <p:nvPr/>
        </p:nvCxnSpPr>
        <p:spPr>
          <a:xfrm flipH="1">
            <a:off x="5947328" y="2667000"/>
            <a:ext cx="438150" cy="4572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6385478" y="2657060"/>
            <a:ext cx="438150" cy="4572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2" name="Rectangle 41"/>
          <p:cNvSpPr/>
          <p:nvPr/>
        </p:nvSpPr>
        <p:spPr>
          <a:xfrm>
            <a:off x="5273537" y="3114260"/>
            <a:ext cx="876300" cy="533400"/>
          </a:xfrm>
          <a:prstGeom prst="rect">
            <a:avLst/>
          </a:prstGeom>
          <a:solidFill>
            <a:schemeClr val="bg1">
              <a:lumMod val="65000"/>
            </a:schemeClr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latin typeface="SutonnyOMJ" pitchFamily="2" charset="0"/>
                <a:cs typeface="SutonnyOMJ" pitchFamily="2" charset="0"/>
              </a:rPr>
              <a:t>২</a:t>
            </a:r>
          </a:p>
        </p:txBody>
      </p:sp>
      <p:sp>
        <p:nvSpPr>
          <p:cNvPr id="43" name="Rectangle 42"/>
          <p:cNvSpPr/>
          <p:nvPr/>
        </p:nvSpPr>
        <p:spPr>
          <a:xfrm>
            <a:off x="6372226" y="3127513"/>
            <a:ext cx="876300" cy="533400"/>
          </a:xfrm>
          <a:prstGeom prst="rect">
            <a:avLst/>
          </a:prstGeom>
          <a:solidFill>
            <a:schemeClr val="bg1">
              <a:lumMod val="65000"/>
            </a:schemeClr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>
                <a:latin typeface="SutonnyOMJ" pitchFamily="2" charset="0"/>
                <a:cs typeface="SutonnyOMJ" pitchFamily="2" charset="0"/>
              </a:rPr>
              <a:t>১৮</a:t>
            </a:r>
            <a:endParaRPr lang="en-US" sz="4400" dirty="0">
              <a:latin typeface="SutonnyOMJ" pitchFamily="2" charset="0"/>
              <a:cs typeface="SutonnyOMJ" pitchFamily="2" charset="0"/>
            </a:endParaRPr>
          </a:p>
        </p:txBody>
      </p:sp>
      <p:cxnSp>
        <p:nvCxnSpPr>
          <p:cNvPr id="44" name="Straight Connector 43"/>
          <p:cNvCxnSpPr/>
          <p:nvPr/>
        </p:nvCxnSpPr>
        <p:spPr>
          <a:xfrm flipH="1">
            <a:off x="6385478" y="3674164"/>
            <a:ext cx="438150" cy="4572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>
            <a:off x="6823628" y="3680790"/>
            <a:ext cx="438150" cy="4572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6" name="Rectangle 45"/>
          <p:cNvSpPr/>
          <p:nvPr/>
        </p:nvSpPr>
        <p:spPr>
          <a:xfrm>
            <a:off x="5711687" y="4149585"/>
            <a:ext cx="876300" cy="533400"/>
          </a:xfrm>
          <a:prstGeom prst="rect">
            <a:avLst/>
          </a:prstGeom>
          <a:solidFill>
            <a:schemeClr val="bg1">
              <a:lumMod val="65000"/>
            </a:schemeClr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latin typeface="SutonnyOMJ" pitchFamily="2" charset="0"/>
                <a:cs typeface="SutonnyOMJ" pitchFamily="2" charset="0"/>
              </a:rPr>
              <a:t>২</a:t>
            </a:r>
          </a:p>
        </p:txBody>
      </p:sp>
      <p:sp>
        <p:nvSpPr>
          <p:cNvPr id="47" name="Rectangle 46"/>
          <p:cNvSpPr/>
          <p:nvPr/>
        </p:nvSpPr>
        <p:spPr>
          <a:xfrm>
            <a:off x="6877050" y="4149585"/>
            <a:ext cx="876300" cy="533400"/>
          </a:xfrm>
          <a:prstGeom prst="rect">
            <a:avLst/>
          </a:prstGeom>
          <a:solidFill>
            <a:schemeClr val="bg1">
              <a:lumMod val="65000"/>
            </a:schemeClr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>
                <a:latin typeface="SutonnyOMJ" pitchFamily="2" charset="0"/>
                <a:cs typeface="SutonnyOMJ" pitchFamily="2" charset="0"/>
              </a:rPr>
              <a:t>৯</a:t>
            </a:r>
            <a:endParaRPr lang="en-US" sz="4400" dirty="0">
              <a:latin typeface="SutonnyOMJ" pitchFamily="2" charset="0"/>
              <a:cs typeface="SutonnyOMJ" pitchFamily="2" charset="0"/>
            </a:endParaRPr>
          </a:p>
        </p:txBody>
      </p:sp>
      <p:cxnSp>
        <p:nvCxnSpPr>
          <p:cNvPr id="48" name="Straight Connector 47"/>
          <p:cNvCxnSpPr/>
          <p:nvPr/>
        </p:nvCxnSpPr>
        <p:spPr>
          <a:xfrm flipH="1">
            <a:off x="6877464" y="4654826"/>
            <a:ext cx="438150" cy="4572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>
            <a:off x="7301120" y="4666418"/>
            <a:ext cx="438150" cy="4572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0" name="Rectangle 49"/>
          <p:cNvSpPr/>
          <p:nvPr/>
        </p:nvSpPr>
        <p:spPr>
          <a:xfrm>
            <a:off x="6149837" y="5092987"/>
            <a:ext cx="876300" cy="533400"/>
          </a:xfrm>
          <a:prstGeom prst="rect">
            <a:avLst/>
          </a:prstGeom>
          <a:solidFill>
            <a:schemeClr val="bg1">
              <a:lumMod val="65000"/>
            </a:schemeClr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>
                <a:latin typeface="SutonnyOMJ" pitchFamily="2" charset="0"/>
                <a:cs typeface="SutonnyOMJ" pitchFamily="2" charset="0"/>
              </a:rPr>
              <a:t>৩</a:t>
            </a:r>
            <a:endParaRPr lang="en-US" sz="4400" dirty="0">
              <a:latin typeface="SutonnyOMJ" pitchFamily="2" charset="0"/>
              <a:cs typeface="SutonnyOMJ" pitchFamily="2" charset="0"/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7261778" y="5092987"/>
            <a:ext cx="876300" cy="533400"/>
          </a:xfrm>
          <a:prstGeom prst="rect">
            <a:avLst/>
          </a:prstGeom>
          <a:solidFill>
            <a:schemeClr val="bg1">
              <a:lumMod val="65000"/>
            </a:schemeClr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>
                <a:latin typeface="SutonnyOMJ" pitchFamily="2" charset="0"/>
                <a:cs typeface="SutonnyOMJ" pitchFamily="2" charset="0"/>
              </a:rPr>
              <a:t>৩</a:t>
            </a:r>
            <a:endParaRPr lang="en-US" sz="4400" dirty="0">
              <a:latin typeface="SutonnyOMJ" pitchFamily="2" charset="0"/>
              <a:cs typeface="SutonnyOMJ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4038600" y="5791200"/>
                <a:ext cx="4099478" cy="584775"/>
              </a:xfrm>
              <a:prstGeom prst="rect">
                <a:avLst/>
              </a:prstGeom>
            </p:spPr>
            <p:style>
              <a:lnRef idx="3">
                <a:schemeClr val="lt1"/>
              </a:lnRef>
              <a:fillRef idx="1">
                <a:schemeClr val="accent4"/>
              </a:fillRef>
              <a:effectRef idx="1">
                <a:schemeClr val="accent4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bn-IN" sz="3200" dirty="0" smtClean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3200" dirty="0" smtClean="0">
                    <a:latin typeface="NikoshBAN" pitchFamily="2" charset="0"/>
                    <a:cs typeface="NikoshBAN" pitchFamily="2" charset="0"/>
                  </a:rPr>
                  <a:t>৭২ = ২ </a:t>
                </a:r>
                <a14:m>
                  <m:oMath xmlns:m="http://schemas.openxmlformats.org/officeDocument/2006/math">
                    <m:r>
                      <a:rPr lang="en-US" sz="3200" i="1" smtClean="0">
                        <a:latin typeface="Cambria Math"/>
                        <a:cs typeface="NikoshBAN" pitchFamily="2" charset="0"/>
                      </a:rPr>
                      <m:t>×</m:t>
                    </m:r>
                    <m:r>
                      <a:rPr lang="en-US" sz="3200" b="0" i="1" smtClean="0">
                        <a:latin typeface="Cambria Math"/>
                        <a:cs typeface="NikoshBAN" pitchFamily="2" charset="0"/>
                      </a:rPr>
                      <m:t>২</m:t>
                    </m:r>
                    <m:r>
                      <a:rPr lang="en-US" sz="3200" i="1" smtClean="0">
                        <a:latin typeface="Cambria Math"/>
                        <a:cs typeface="NikoshBAN" pitchFamily="2" charset="0"/>
                      </a:rPr>
                      <m:t>×</m:t>
                    </m:r>
                  </m:oMath>
                </a14:m>
                <a:r>
                  <a:rPr lang="en-US" sz="3200" dirty="0">
                    <a:latin typeface="NikoshBAN" pitchFamily="2" charset="0"/>
                    <a:cs typeface="NikoshBAN" pitchFamily="2" charset="0"/>
                  </a:rPr>
                  <a:t> ২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/>
                        <a:cs typeface="NikoshBAN" pitchFamily="2" charset="0"/>
                      </a:rPr>
                      <m:t>×</m:t>
                    </m:r>
                    <m:r>
                      <a:rPr lang="en-US" sz="3200" b="0" i="1" smtClean="0">
                        <a:latin typeface="Cambria Math"/>
                        <a:cs typeface="NikoshBAN" pitchFamily="2" charset="0"/>
                      </a:rPr>
                      <m:t>৩</m:t>
                    </m:r>
                    <m:r>
                      <a:rPr lang="en-US" sz="3200" i="1">
                        <a:latin typeface="Cambria Math"/>
                        <a:cs typeface="NikoshBAN" pitchFamily="2" charset="0"/>
                      </a:rPr>
                      <m:t>×</m:t>
                    </m:r>
                  </m:oMath>
                </a14:m>
                <a:r>
                  <a:rPr lang="en-US" sz="3200" dirty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3200" dirty="0" smtClean="0">
                    <a:latin typeface="NikoshBAN" pitchFamily="2" charset="0"/>
                    <a:cs typeface="NikoshBAN" pitchFamily="2" charset="0"/>
                  </a:rPr>
                  <a:t>৩</a:t>
                </a:r>
                <a:endParaRPr lang="en-US" sz="3200" dirty="0">
                  <a:latin typeface="NikoshBAN" pitchFamily="2" charset="0"/>
                  <a:cs typeface="NikoshBAN" pitchFamily="2" charset="0"/>
                </a:endParaRPr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8600" y="5791200"/>
                <a:ext cx="4099478" cy="584775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7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2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7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2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7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2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7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2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7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2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7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2" dur="2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8" grpId="0" animBg="1"/>
      <p:bldP spid="22" grpId="0" animBg="1"/>
      <p:bldP spid="24" grpId="0" animBg="1"/>
      <p:bldP spid="27" grpId="0" animBg="1"/>
      <p:bldP spid="32" grpId="0" animBg="1"/>
      <p:bldP spid="33" grpId="0" animBg="1"/>
      <p:bldP spid="34" grpId="0" animBg="1"/>
      <p:bldP spid="37" grpId="0" animBg="1"/>
      <p:bldP spid="38" grpId="0" animBg="1"/>
      <p:bldP spid="42" grpId="0" animBg="1"/>
      <p:bldP spid="43" grpId="0" animBg="1"/>
      <p:bldP spid="46" grpId="0" animBg="1"/>
      <p:bldP spid="47" grpId="0" animBg="1"/>
      <p:bldP spid="50" grpId="0" animBg="1"/>
      <p:bldP spid="51" grpId="0" animBg="1"/>
      <p:bldP spid="5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685800" y="1600200"/>
                <a:ext cx="7467600" cy="1477328"/>
              </a:xfrm>
              <a:prstGeom prst="rect">
                <a:avLst/>
              </a:prstGeom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US" sz="3600" dirty="0" smtClean="0">
                    <a:latin typeface="NikoshBAN" pitchFamily="2" charset="0"/>
                    <a:cs typeface="NikoshBAN" pitchFamily="2" charset="0"/>
                  </a:rPr>
                  <a:t>৬৩ </a:t>
                </a:r>
                <a:r>
                  <a:rPr lang="bn-IN" sz="3600" dirty="0" smtClean="0">
                    <a:latin typeface="NikoshBAN" pitchFamily="2" charset="0"/>
                    <a:cs typeface="NikoshBAN" pitchFamily="2" charset="0"/>
                  </a:rPr>
                  <a:t>এর মৌলিক গুণনীয়ক =</a:t>
                </a:r>
                <a:r>
                  <a:rPr lang="en-US" sz="3600" dirty="0">
                    <a:latin typeface="NikoshBAN" pitchFamily="2" charset="0"/>
                    <a:cs typeface="NikoshBAN" pitchFamily="2" charset="0"/>
                  </a:rPr>
                  <a:t>৩</a:t>
                </a:r>
                <a14:m>
                  <m:oMath xmlns:m="http://schemas.openxmlformats.org/officeDocument/2006/math">
                    <m:r>
                      <a:rPr lang="en-US" sz="3600">
                        <a:latin typeface="Cambria Math"/>
                        <a:cs typeface="NikoshBAN" pitchFamily="2" charset="0"/>
                      </a:rPr>
                      <m:t> </m:t>
                    </m:r>
                    <m:r>
                      <a:rPr lang="en-US" sz="3600" b="0" i="1" smtClean="0">
                        <a:latin typeface="Cambria Math"/>
                        <a:cs typeface="NikoshBAN" pitchFamily="2" charset="0"/>
                      </a:rPr>
                      <m:t>,  </m:t>
                    </m:r>
                    <m:r>
                      <a:rPr lang="en-US" sz="3600" i="1">
                        <a:latin typeface="Cambria Math"/>
                        <a:cs typeface="NikoshBAN" pitchFamily="2" charset="0"/>
                      </a:rPr>
                      <m:t>৩</m:t>
                    </m:r>
                    <m:r>
                      <a:rPr lang="en-US" sz="3600" b="0" i="1" smtClean="0">
                        <a:latin typeface="Cambria Math"/>
                        <a:cs typeface="NikoshBAN" pitchFamily="2" charset="0"/>
                      </a:rPr>
                      <m:t>,  </m:t>
                    </m:r>
                    <m:r>
                      <a:rPr lang="en-US" sz="3600" i="1">
                        <a:latin typeface="Cambria Math"/>
                        <a:cs typeface="NikoshBAN" pitchFamily="2" charset="0"/>
                      </a:rPr>
                      <m:t>৭</m:t>
                    </m:r>
                  </m:oMath>
                </a14:m>
                <a:endParaRPr lang="en-US" sz="3600" dirty="0">
                  <a:latin typeface="NikoshBAN" pitchFamily="2" charset="0"/>
                  <a:cs typeface="NikoshBAN" pitchFamily="2" charset="0"/>
                </a:endParaRPr>
              </a:p>
              <a:p>
                <a:r>
                  <a:rPr lang="en-US" sz="3600" dirty="0" smtClean="0">
                    <a:latin typeface="NikoshBAN" pitchFamily="2" charset="0"/>
                    <a:cs typeface="NikoshBAN" pitchFamily="2" charset="0"/>
                  </a:rPr>
                  <a:t>৭২ </a:t>
                </a:r>
                <a:r>
                  <a:rPr lang="bn-IN" sz="3600" dirty="0" smtClean="0">
                    <a:latin typeface="NikoshBAN" pitchFamily="2" charset="0"/>
                    <a:cs typeface="NikoshBAN" pitchFamily="2" charset="0"/>
                  </a:rPr>
                  <a:t>এর মৌলিক গুণনীয়ক =</a:t>
                </a:r>
                <a:r>
                  <a:rPr lang="en-US" sz="3600" dirty="0">
                    <a:latin typeface="NikoshBAN" pitchFamily="2" charset="0"/>
                    <a:cs typeface="NikoshBAN" pitchFamily="2" charset="0"/>
                  </a:rPr>
                  <a:t>২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  <a:cs typeface="NikoshBAN" pitchFamily="2" charset="0"/>
                      </a:rPr>
                      <m:t>,</m:t>
                    </m:r>
                    <m:r>
                      <a:rPr lang="en-US" sz="3600" i="1">
                        <a:latin typeface="Cambria Math"/>
                        <a:cs typeface="NikoshBAN" pitchFamily="2" charset="0"/>
                      </a:rPr>
                      <m:t>২</m:t>
                    </m:r>
                    <m:r>
                      <a:rPr lang="en-US" sz="3600" b="0" i="1" smtClean="0">
                        <a:latin typeface="Cambria Math"/>
                        <a:cs typeface="NikoshBAN" pitchFamily="2" charset="0"/>
                      </a:rPr>
                      <m:t>,</m:t>
                    </m:r>
                  </m:oMath>
                </a14:m>
                <a:r>
                  <a:rPr lang="en-US" sz="3600" dirty="0">
                    <a:latin typeface="NikoshBAN" pitchFamily="2" charset="0"/>
                    <a:cs typeface="NikoshBAN" pitchFamily="2" charset="0"/>
                  </a:rPr>
                  <a:t> ২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  <a:cs typeface="NikoshBAN" pitchFamily="2" charset="0"/>
                      </a:rPr>
                      <m:t>,</m:t>
                    </m:r>
                    <m:r>
                      <a:rPr lang="en-US" sz="3600" b="0" i="1" smtClean="0">
                        <a:latin typeface="Cambria Math"/>
                        <a:cs typeface="NikoshBAN" pitchFamily="2" charset="0"/>
                      </a:rPr>
                      <m:t> </m:t>
                    </m:r>
                    <m:r>
                      <a:rPr lang="en-US" sz="3600" i="1">
                        <a:latin typeface="Cambria Math"/>
                        <a:cs typeface="NikoshBAN" pitchFamily="2" charset="0"/>
                      </a:rPr>
                      <m:t>৩</m:t>
                    </m:r>
                    <m:r>
                      <a:rPr lang="en-US" sz="3600" b="0" i="1" smtClean="0">
                        <a:latin typeface="Cambria Math"/>
                        <a:cs typeface="NikoshBAN" pitchFamily="2" charset="0"/>
                      </a:rPr>
                      <m:t>,</m:t>
                    </m:r>
                  </m:oMath>
                </a14:m>
                <a:r>
                  <a:rPr lang="en-US" sz="3600" dirty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3600" dirty="0" smtClean="0">
                    <a:latin typeface="NikoshBAN" pitchFamily="2" charset="0"/>
                    <a:cs typeface="NikoshBAN" pitchFamily="2" charset="0"/>
                  </a:rPr>
                  <a:t> ৩</a:t>
                </a:r>
                <a:endParaRPr lang="en-US" sz="3600" dirty="0">
                  <a:latin typeface="NikoshBAN" pitchFamily="2" charset="0"/>
                  <a:cs typeface="NikoshBAN" pitchFamily="2" charset="0"/>
                </a:endParaRPr>
              </a:p>
              <a:p>
                <a:endParaRPr lang="en-US" dirty="0">
                  <a:latin typeface="NikoshBAN" pitchFamily="2" charset="0"/>
                  <a:cs typeface="NikoshBAN" pitchFamily="2" charset="0"/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800" y="1600200"/>
                <a:ext cx="7467600" cy="1477328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1600200" y="3429000"/>
            <a:ext cx="6477000" cy="92333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৬৩</a:t>
            </a:r>
            <a:r>
              <a:rPr lang="bn-IN" sz="36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৭২ </a:t>
            </a:r>
            <a:r>
              <a:rPr lang="bn-IN" sz="3600" dirty="0" smtClean="0">
                <a:latin typeface="NikoshBAN" pitchFamily="2" charset="0"/>
                <a:cs typeface="NikoshBAN" pitchFamily="2" charset="0"/>
              </a:rPr>
              <a:t>এর সাধারণ গুণনীয়কঃ 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৩</a:t>
            </a:r>
            <a:r>
              <a:rPr lang="bn-IN" sz="36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৩</a:t>
            </a:r>
            <a:endParaRPr lang="bn-IN" sz="3600" dirty="0" smtClean="0">
              <a:latin typeface="NikoshBAN" pitchFamily="2" charset="0"/>
              <a:cs typeface="NikoshBAN" pitchFamily="2" charset="0"/>
            </a:endParaRPr>
          </a:p>
          <a:p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00200" y="4648200"/>
            <a:ext cx="6477000" cy="92333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৬৩</a:t>
            </a:r>
            <a:r>
              <a:rPr lang="bn-IN" sz="36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৭২ </a:t>
            </a:r>
            <a:r>
              <a:rPr lang="bn-IN" sz="3600" dirty="0" smtClean="0">
                <a:latin typeface="NikoshBAN" pitchFamily="2" charset="0"/>
                <a:cs typeface="NikoshBAN" pitchFamily="2" charset="0"/>
              </a:rPr>
              <a:t>এর গ.সা.গু 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৩</a:t>
            </a:r>
            <a:r>
              <a:rPr lang="bn-IN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×</a:t>
            </a:r>
            <a:r>
              <a:rPr lang="bn-IN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৩ </a:t>
            </a:r>
            <a:r>
              <a:rPr lang="bn-IN" sz="3600" dirty="0" smtClean="0">
                <a:latin typeface="NikoshBAN" pitchFamily="2" charset="0"/>
                <a:cs typeface="NikoshBAN" pitchFamily="2" charset="0"/>
              </a:rPr>
              <a:t>=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৯</a:t>
            </a:r>
            <a:endParaRPr lang="bn-IN" sz="3600" dirty="0" smtClean="0">
              <a:latin typeface="NikoshBAN" pitchFamily="2" charset="0"/>
              <a:cs typeface="NikoshBAN" pitchFamily="2" charset="0"/>
            </a:endParaRPr>
          </a:p>
          <a:p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6477000" y="2362200"/>
            <a:ext cx="381000" cy="30480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4648200" y="1752600"/>
            <a:ext cx="381000" cy="38100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5943600" y="2362200"/>
            <a:ext cx="381000" cy="30480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5334000" y="1749287"/>
            <a:ext cx="381000" cy="38100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2693504" y="397520"/>
                <a:ext cx="3124200" cy="584775"/>
              </a:xfrm>
              <a:prstGeom prst="rect">
                <a:avLst/>
              </a:prstGeom>
            </p:spPr>
            <p:style>
              <a:lnRef idx="3">
                <a:schemeClr val="lt1"/>
              </a:lnRef>
              <a:fillRef idx="1">
                <a:schemeClr val="accent4"/>
              </a:fillRef>
              <a:effectRef idx="1">
                <a:schemeClr val="accent4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bn-IN" sz="3200" dirty="0" smtClean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3200" dirty="0" smtClean="0">
                    <a:latin typeface="NikoshBAN" pitchFamily="2" charset="0"/>
                    <a:cs typeface="NikoshBAN" pitchFamily="2" charset="0"/>
                  </a:rPr>
                  <a:t>63</a:t>
                </a:r>
                <a:r>
                  <a:rPr lang="en-US" sz="3200" dirty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3200" dirty="0" smtClean="0">
                    <a:latin typeface="NikoshBAN" pitchFamily="2" charset="0"/>
                    <a:cs typeface="NikoshBAN" pitchFamily="2" charset="0"/>
                  </a:rPr>
                  <a:t>= ৩</a:t>
                </a:r>
                <a14:m>
                  <m:oMath xmlns:m="http://schemas.openxmlformats.org/officeDocument/2006/math">
                    <m:r>
                      <a:rPr lang="en-US" sz="3200" b="0" i="0" smtClean="0">
                        <a:latin typeface="Cambria Math"/>
                        <a:cs typeface="NikoshBAN" pitchFamily="2" charset="0"/>
                      </a:rPr>
                      <m:t> </m:t>
                    </m:r>
                    <m:r>
                      <a:rPr lang="en-US" sz="3200" i="1" smtClean="0">
                        <a:latin typeface="Cambria Math"/>
                        <a:cs typeface="NikoshBAN" pitchFamily="2" charset="0"/>
                      </a:rPr>
                      <m:t>×</m:t>
                    </m:r>
                    <m:r>
                      <a:rPr lang="en-US" sz="3200" b="0" i="1" smtClean="0">
                        <a:latin typeface="Cambria Math"/>
                        <a:cs typeface="NikoshBAN" pitchFamily="2" charset="0"/>
                      </a:rPr>
                      <m:t>৩</m:t>
                    </m:r>
                    <m:r>
                      <a:rPr lang="en-US" sz="3200" i="1" smtClean="0">
                        <a:latin typeface="Cambria Math"/>
                        <a:cs typeface="NikoshBAN" pitchFamily="2" charset="0"/>
                      </a:rPr>
                      <m:t>×</m:t>
                    </m:r>
                    <m:r>
                      <a:rPr lang="en-US" sz="3200" b="0" i="1" smtClean="0">
                        <a:latin typeface="Cambria Math"/>
                        <a:cs typeface="NikoshBAN" pitchFamily="2" charset="0"/>
                      </a:rPr>
                      <m:t>৭</m:t>
                    </m:r>
                  </m:oMath>
                </a14:m>
                <a:endParaRPr lang="en-US" sz="3200" dirty="0">
                  <a:latin typeface="NikoshBAN" pitchFamily="2" charset="0"/>
                  <a:cs typeface="NikoshBAN" pitchFamily="2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93504" y="397520"/>
                <a:ext cx="3124200" cy="584775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2667000" y="1015425"/>
                <a:ext cx="4099478" cy="584775"/>
              </a:xfrm>
              <a:prstGeom prst="rect">
                <a:avLst/>
              </a:prstGeom>
            </p:spPr>
            <p:style>
              <a:lnRef idx="3">
                <a:schemeClr val="lt1"/>
              </a:lnRef>
              <a:fillRef idx="1">
                <a:schemeClr val="accent4"/>
              </a:fillRef>
              <a:effectRef idx="1">
                <a:schemeClr val="accent4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bn-IN" sz="3200" dirty="0" smtClean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3200" dirty="0" smtClean="0">
                    <a:latin typeface="NikoshBAN" pitchFamily="2" charset="0"/>
                    <a:cs typeface="NikoshBAN" pitchFamily="2" charset="0"/>
                  </a:rPr>
                  <a:t>৭২ = ২ </a:t>
                </a:r>
                <a14:m>
                  <m:oMath xmlns:m="http://schemas.openxmlformats.org/officeDocument/2006/math">
                    <m:r>
                      <a:rPr lang="en-US" sz="3200" i="1" smtClean="0">
                        <a:latin typeface="Cambria Math"/>
                        <a:cs typeface="NikoshBAN" pitchFamily="2" charset="0"/>
                      </a:rPr>
                      <m:t>×</m:t>
                    </m:r>
                    <m:r>
                      <a:rPr lang="en-US" sz="3200" b="0" i="1" smtClean="0">
                        <a:latin typeface="Cambria Math"/>
                        <a:cs typeface="NikoshBAN" pitchFamily="2" charset="0"/>
                      </a:rPr>
                      <m:t>২</m:t>
                    </m:r>
                    <m:r>
                      <a:rPr lang="en-US" sz="3200" i="1" smtClean="0">
                        <a:latin typeface="Cambria Math"/>
                        <a:cs typeface="NikoshBAN" pitchFamily="2" charset="0"/>
                      </a:rPr>
                      <m:t>×</m:t>
                    </m:r>
                  </m:oMath>
                </a14:m>
                <a:r>
                  <a:rPr lang="en-US" sz="3200" dirty="0">
                    <a:latin typeface="NikoshBAN" pitchFamily="2" charset="0"/>
                    <a:cs typeface="NikoshBAN" pitchFamily="2" charset="0"/>
                  </a:rPr>
                  <a:t> ২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/>
                        <a:cs typeface="NikoshBAN" pitchFamily="2" charset="0"/>
                      </a:rPr>
                      <m:t>×</m:t>
                    </m:r>
                    <m:r>
                      <a:rPr lang="en-US" sz="3200" b="0" i="1" smtClean="0">
                        <a:latin typeface="Cambria Math"/>
                        <a:cs typeface="NikoshBAN" pitchFamily="2" charset="0"/>
                      </a:rPr>
                      <m:t>৩</m:t>
                    </m:r>
                    <m:r>
                      <a:rPr lang="en-US" sz="3200" i="1">
                        <a:latin typeface="Cambria Math"/>
                        <a:cs typeface="NikoshBAN" pitchFamily="2" charset="0"/>
                      </a:rPr>
                      <m:t>×</m:t>
                    </m:r>
                  </m:oMath>
                </a14:m>
                <a:r>
                  <a:rPr lang="en-US" sz="3200" dirty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3200" dirty="0" smtClean="0">
                    <a:latin typeface="NikoshBAN" pitchFamily="2" charset="0"/>
                    <a:cs typeface="NikoshBAN" pitchFamily="2" charset="0"/>
                  </a:rPr>
                  <a:t>৩</a:t>
                </a:r>
                <a:endParaRPr lang="en-US" sz="3200" dirty="0">
                  <a:latin typeface="NikoshBAN" pitchFamily="2" charset="0"/>
                  <a:cs typeface="NikoshBAN" pitchFamily="2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67000" y="1015425"/>
                <a:ext cx="4099478" cy="584775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5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609600"/>
            <a:ext cx="7772400" cy="707886"/>
          </a:xfrm>
          <a:prstGeom prst="rect">
            <a:avLst/>
          </a:prstGeom>
          <a:solidFill>
            <a:srgbClr val="00B05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IN" sz="4000" dirty="0" smtClean="0">
                <a:latin typeface="NikoshBAN" pitchFamily="2" charset="0"/>
                <a:cs typeface="NikoshBAN" pitchFamily="2" charset="0"/>
              </a:rPr>
              <a:t>মৌলিক উৎপাদকের সাহায্যে গ.সা.গু নির্ণয় করিঃ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04800" y="1447800"/>
            <a:ext cx="2895600" cy="646331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IN" sz="3600" dirty="0" smtClean="0">
                <a:latin typeface="NikoshBAN" pitchFamily="2" charset="0"/>
                <a:cs typeface="NikoshBAN" pitchFamily="2" charset="0"/>
              </a:rPr>
              <a:t>২) 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২৮</a:t>
            </a:r>
            <a:r>
              <a:rPr lang="bn-IN" sz="3600" dirty="0" smtClean="0">
                <a:latin typeface="NikoshBAN" pitchFamily="2" charset="0"/>
                <a:cs typeface="NikoshBAN" pitchFamily="2" charset="0"/>
              </a:rPr>
              <a:t>,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৪২</a:t>
            </a:r>
            <a:r>
              <a:rPr lang="bn-IN" sz="36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৫৬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667000" y="2438400"/>
            <a:ext cx="2895600" cy="175432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     ২৮, ৪২, ৫৬</a:t>
            </a:r>
            <a:r>
              <a:rPr lang="bn-IN" sz="36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36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       ১৪, ২১, ২৮</a:t>
            </a:r>
          </a:p>
          <a:p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        ২,  ৩,  ৪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3352800" y="2514600"/>
            <a:ext cx="0" cy="4572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3352800" y="2971800"/>
            <a:ext cx="1905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3581400" y="2971800"/>
            <a:ext cx="0" cy="5334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3581400" y="3485322"/>
            <a:ext cx="18288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9" name="Rectangle 28"/>
          <p:cNvSpPr/>
          <p:nvPr/>
        </p:nvSpPr>
        <p:spPr>
          <a:xfrm>
            <a:off x="2819400" y="2590800"/>
            <a:ext cx="533400" cy="381000"/>
          </a:xfrm>
          <a:prstGeom prst="rect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chemeClr val="tx1"/>
                </a:solidFill>
                <a:latin typeface="SutonnyOMJ" pitchFamily="2" charset="0"/>
                <a:cs typeface="SutonnyOMJ" pitchFamily="2" charset="0"/>
              </a:rPr>
              <a:t>২</a:t>
            </a:r>
            <a:endParaRPr lang="en-US" sz="4000" dirty="0">
              <a:solidFill>
                <a:schemeClr val="tx1"/>
              </a:solidFill>
              <a:latin typeface="SutonnyOMJ" pitchFamily="2" charset="0"/>
              <a:cs typeface="SutonnyOMJ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933700" y="3124200"/>
            <a:ext cx="533400" cy="381000"/>
          </a:xfrm>
          <a:prstGeom prst="rect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chemeClr val="tx1"/>
                </a:solidFill>
                <a:latin typeface="SutonnyOMJ" pitchFamily="2" charset="0"/>
                <a:cs typeface="SutonnyOMJ" pitchFamily="2" charset="0"/>
              </a:rPr>
              <a:t>৭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47800" y="4410670"/>
            <a:ext cx="6629400" cy="64633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dirty="0" smtClean="0">
                <a:latin typeface="NikoshBAN" pitchFamily="2" charset="0"/>
                <a:cs typeface="NikoshBAN" pitchFamily="2" charset="0"/>
              </a:rPr>
              <a:t>28, 42</a:t>
            </a:r>
            <a:r>
              <a:rPr lang="bn-IN" sz="36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56 </a:t>
            </a:r>
            <a:r>
              <a:rPr lang="bn-IN" sz="3600" dirty="0" smtClean="0">
                <a:latin typeface="NikoshBAN" pitchFamily="2" charset="0"/>
                <a:cs typeface="NikoshBAN" pitchFamily="2" charset="0"/>
              </a:rPr>
              <a:t>এর সাধারণ গুণনীয়কঃ 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2</a:t>
            </a:r>
            <a:r>
              <a:rPr lang="bn-IN" sz="36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7</a:t>
            </a:r>
            <a:endParaRPr lang="bn-IN" sz="3600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447800" y="5410200"/>
            <a:ext cx="6616148" cy="64633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dirty="0" smtClean="0">
                <a:latin typeface="NikoshBAN" pitchFamily="2" charset="0"/>
                <a:cs typeface="NikoshBAN" pitchFamily="2" charset="0"/>
              </a:rPr>
              <a:t>28, 42</a:t>
            </a:r>
            <a:r>
              <a:rPr lang="bn-IN" sz="36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56 </a:t>
            </a:r>
            <a:r>
              <a:rPr lang="bn-IN" sz="3600" dirty="0" smtClean="0">
                <a:latin typeface="NikoshBAN" pitchFamily="2" charset="0"/>
                <a:cs typeface="NikoshBAN" pitchFamily="2" charset="0"/>
              </a:rPr>
              <a:t>এর 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গ</a:t>
            </a:r>
            <a:r>
              <a:rPr lang="bn-IN" sz="3600" dirty="0" smtClean="0">
                <a:latin typeface="NikoshBAN" pitchFamily="2" charset="0"/>
                <a:cs typeface="NikoshBAN" pitchFamily="2" charset="0"/>
              </a:rPr>
              <a:t>সা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গু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 ২ ×</a:t>
            </a:r>
            <a:r>
              <a:rPr lang="bn-IN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৭ = ১৪</a:t>
            </a:r>
            <a:endParaRPr lang="bn-IN" sz="3600" dirty="0" smtClean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0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29" grpId="0" animBg="1"/>
      <p:bldP spid="11" grpId="0" animBg="1"/>
      <p:bldP spid="12" grpId="0" animBg="1"/>
      <p:bldP spid="1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09600" y="1362670"/>
            <a:ext cx="8001000" cy="264687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6600" dirty="0" err="1" smtClean="0">
                <a:latin typeface="NikoshBAN" pitchFamily="2" charset="0"/>
                <a:cs typeface="NikoshBAN" pitchFamily="2" charset="0"/>
              </a:rPr>
              <a:t>দলীয়</a:t>
            </a:r>
            <a:r>
              <a:rPr lang="en-US" sz="16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6600" dirty="0" err="1" smtClean="0">
                <a:latin typeface="NikoshBAN" pitchFamily="2" charset="0"/>
                <a:cs typeface="NikoshBAN" pitchFamily="2" charset="0"/>
              </a:rPr>
              <a:t>কাজ</a:t>
            </a:r>
            <a:endParaRPr lang="bn-IN" sz="16600" dirty="0" smtClean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2683087"/>
              </p:ext>
            </p:extLst>
          </p:nvPr>
        </p:nvGraphicFramePr>
        <p:xfrm>
          <a:off x="304800" y="685800"/>
          <a:ext cx="8382000" cy="5232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/>
                <a:gridCol w="4876800"/>
                <a:gridCol w="1295400"/>
              </a:tblGrid>
              <a:tr h="1371600">
                <a:tc>
                  <a:txBody>
                    <a:bodyPr/>
                    <a:lstStyle/>
                    <a:p>
                      <a:pPr algn="ctr"/>
                      <a:r>
                        <a:rPr lang="bn-BD" sz="3600" dirty="0" smtClean="0">
                          <a:solidFill>
                            <a:srgbClr val="002060"/>
                          </a:solidFill>
                          <a:latin typeface="SutonnyOMJ" pitchFamily="2" charset="0"/>
                          <a:cs typeface="SutonnyOMJ" pitchFamily="2" charset="0"/>
                        </a:rPr>
                        <a:t>দলের নাম</a:t>
                      </a:r>
                      <a:endParaRPr lang="en-US" sz="3600" dirty="0">
                        <a:solidFill>
                          <a:srgbClr val="002060"/>
                        </a:solidFill>
                        <a:latin typeface="SutonnyOMJ" pitchFamily="2" charset="0"/>
                        <a:cs typeface="SutonnyOMJ" pitchFamily="2" charset="0"/>
                      </a:endParaRP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4000" dirty="0" smtClean="0">
                          <a:solidFill>
                            <a:srgbClr val="002060"/>
                          </a:solidFill>
                          <a:latin typeface="SutonnyOMJ" pitchFamily="2" charset="0"/>
                          <a:cs typeface="SutonnyOMJ" pitchFamily="2" charset="0"/>
                        </a:rPr>
                        <a:t>কাজ</a:t>
                      </a:r>
                      <a:endParaRPr lang="en-US" sz="4000" dirty="0">
                        <a:solidFill>
                          <a:srgbClr val="002060"/>
                        </a:solidFill>
                        <a:latin typeface="SutonnyOMJ" pitchFamily="2" charset="0"/>
                        <a:cs typeface="SutonnyOMJ" pitchFamily="2" charset="0"/>
                      </a:endParaRP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3600" dirty="0" smtClean="0">
                          <a:solidFill>
                            <a:srgbClr val="002060"/>
                          </a:solidFill>
                          <a:latin typeface="SutonnyOMJ" pitchFamily="2" charset="0"/>
                          <a:cs typeface="SutonnyOMJ" pitchFamily="2" charset="0"/>
                        </a:rPr>
                        <a:t>সময়</a:t>
                      </a:r>
                      <a:endParaRPr lang="en-US" sz="3600" dirty="0">
                        <a:solidFill>
                          <a:srgbClr val="002060"/>
                        </a:solidFill>
                        <a:latin typeface="SutonnyOMJ" pitchFamily="2" charset="0"/>
                        <a:cs typeface="SutonnyOMJ" pitchFamily="2" charset="0"/>
                      </a:endParaRPr>
                    </a:p>
                  </a:txBody>
                  <a:tcPr>
                    <a:solidFill>
                      <a:srgbClr val="00B050"/>
                    </a:solidFill>
                  </a:tcPr>
                </a:tc>
              </a:tr>
              <a:tr h="19304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n-IN" sz="5400" dirty="0" smtClean="0">
                          <a:solidFill>
                            <a:srgbClr val="002060"/>
                          </a:solidFill>
                          <a:latin typeface="NikoshBAN" pitchFamily="2" charset="0"/>
                          <a:cs typeface="NikoshBAN" pitchFamily="2" charset="0"/>
                        </a:rPr>
                        <a:t>শাপলা</a:t>
                      </a:r>
                      <a:endParaRPr lang="en-US" sz="5400" dirty="0" smtClean="0">
                        <a:solidFill>
                          <a:srgbClr val="00206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endParaRPr lang="en-US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n-IN" sz="3200" dirty="0" smtClean="0">
                          <a:solidFill>
                            <a:srgbClr val="002060"/>
                          </a:solidFill>
                          <a:latin typeface="NikoshBAN" pitchFamily="2" charset="0"/>
                          <a:cs typeface="NikoshBAN" pitchFamily="2" charset="0"/>
                        </a:rPr>
                        <a:t>মৌলিক উৎপাদকের সাহায্যে গ.সা.গু</a:t>
                      </a:r>
                      <a:r>
                        <a:rPr lang="bn-BD" sz="3200" baseline="0" dirty="0" smtClean="0">
                          <a:solidFill>
                            <a:srgbClr val="002060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bn-IN" sz="3200" dirty="0" smtClean="0">
                          <a:solidFill>
                            <a:srgbClr val="002060"/>
                          </a:solidFill>
                          <a:latin typeface="NikoshBAN" pitchFamily="2" charset="0"/>
                          <a:cs typeface="NikoshBAN" pitchFamily="2" charset="0"/>
                        </a:rPr>
                        <a:t>নির্ণয় করঃ</a:t>
                      </a:r>
                      <a:r>
                        <a:rPr lang="en-US" sz="3200" dirty="0" smtClean="0">
                          <a:solidFill>
                            <a:srgbClr val="002060"/>
                          </a:solidFill>
                          <a:latin typeface="NikoshBAN" pitchFamily="2" charset="0"/>
                          <a:cs typeface="NikoshBAN" pitchFamily="2" charset="0"/>
                        </a:rPr>
                        <a:t> ১৫, ২৫ ও ৪০</a:t>
                      </a:r>
                      <a:r>
                        <a:rPr lang="en-US" sz="3200" b="1" dirty="0" smtClean="0">
                          <a:solidFill>
                            <a:srgbClr val="002060"/>
                          </a:solidFill>
                          <a:latin typeface="NikoshBAN" pitchFamily="2" charset="0"/>
                          <a:cs typeface="NikoshBAN" pitchFamily="2" charset="0"/>
                        </a:rPr>
                        <a:t>                                </a:t>
                      </a:r>
                      <a:endParaRPr lang="bn-IN" sz="3200" b="1" dirty="0" smtClean="0">
                        <a:solidFill>
                          <a:srgbClr val="00206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3200" dirty="0" smtClean="0">
                          <a:solidFill>
                            <a:srgbClr val="002060"/>
                          </a:solidFill>
                          <a:latin typeface="SutonnyOMJ" pitchFamily="2" charset="0"/>
                          <a:cs typeface="SutonnyOMJ" pitchFamily="2" charset="0"/>
                        </a:rPr>
                        <a:t>৫মি.</a:t>
                      </a:r>
                      <a:endParaRPr lang="en-US" sz="3200" dirty="0">
                        <a:solidFill>
                          <a:srgbClr val="002060"/>
                        </a:solidFill>
                        <a:latin typeface="SutonnyOMJ" pitchFamily="2" charset="0"/>
                        <a:cs typeface="SutonnyOMJ" pitchFamily="2" charset="0"/>
                      </a:endParaRPr>
                    </a:p>
                  </a:txBody>
                  <a:tcPr>
                    <a:solidFill>
                      <a:srgbClr val="FF99CC"/>
                    </a:solidFill>
                  </a:tcPr>
                </a:tc>
              </a:tr>
              <a:tr h="19304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n-IN" sz="6000" dirty="0" smtClean="0">
                          <a:solidFill>
                            <a:srgbClr val="002060"/>
                          </a:solidFill>
                          <a:latin typeface="NikoshBAN" pitchFamily="2" charset="0"/>
                          <a:cs typeface="NikoshBAN" pitchFamily="2" charset="0"/>
                        </a:rPr>
                        <a:t>জবা</a:t>
                      </a:r>
                      <a:endParaRPr lang="en-US" sz="6000" dirty="0" smtClean="0">
                        <a:solidFill>
                          <a:srgbClr val="00206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ctr"/>
                      <a:endParaRPr lang="en-US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n-IN" sz="3200" dirty="0" smtClean="0">
                          <a:solidFill>
                            <a:srgbClr val="002060"/>
                          </a:solidFill>
                          <a:latin typeface="NikoshBAN" pitchFamily="2" charset="0"/>
                          <a:cs typeface="NikoshBAN" pitchFamily="2" charset="0"/>
                        </a:rPr>
                        <a:t>মৌলিক উৎপাদকের সাহায্যে গ.সা.গু নির্ণয় করঃ</a:t>
                      </a:r>
                      <a:r>
                        <a:rPr lang="bn-BD" sz="3200" dirty="0" smtClean="0">
                          <a:solidFill>
                            <a:srgbClr val="002060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3200" b="0" i="0" dirty="0" smtClean="0">
                          <a:solidFill>
                            <a:srgbClr val="002060"/>
                          </a:solidFill>
                          <a:latin typeface="NikoshBAN" pitchFamily="2" charset="0"/>
                          <a:cs typeface="NikoshBAN" pitchFamily="2" charset="0"/>
                        </a:rPr>
                        <a:t>১২,</a:t>
                      </a:r>
                      <a:r>
                        <a:rPr lang="en-US" sz="3200" b="0" i="0" baseline="0" dirty="0" smtClean="0">
                          <a:solidFill>
                            <a:srgbClr val="002060"/>
                          </a:solidFill>
                          <a:latin typeface="NikoshBAN" pitchFamily="2" charset="0"/>
                          <a:cs typeface="NikoshBAN" pitchFamily="2" charset="0"/>
                        </a:rPr>
                        <a:t> ১৮ ও ২৭</a:t>
                      </a:r>
                      <a:endParaRPr lang="bn-BD" sz="3200" b="0" i="0" dirty="0" smtClean="0">
                        <a:solidFill>
                          <a:srgbClr val="00206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3200" dirty="0" smtClean="0">
                          <a:solidFill>
                            <a:srgbClr val="002060"/>
                          </a:solidFill>
                          <a:latin typeface="SutonnyOMJ" pitchFamily="2" charset="0"/>
                          <a:cs typeface="SutonnyOMJ" pitchFamily="2" charset="0"/>
                        </a:rPr>
                        <a:t>৫মি.</a:t>
                      </a:r>
                      <a:endParaRPr lang="en-US" sz="3200" dirty="0">
                        <a:solidFill>
                          <a:srgbClr val="002060"/>
                        </a:solidFill>
                        <a:latin typeface="SutonnyOMJ" pitchFamily="2" charset="0"/>
                        <a:cs typeface="SutonnyOMJ" pitchFamily="2" charset="0"/>
                      </a:endParaRPr>
                    </a:p>
                  </a:txBody>
                  <a:tcPr>
                    <a:solidFill>
                      <a:srgbClr val="FF99CC"/>
                    </a:solidFill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4230757" y="3123912"/>
            <a:ext cx="1676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Font typeface="Wingdings" pitchFamily="2" charset="2"/>
              <a:buChar char="Ø"/>
            </a:pP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৫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257261" y="4953000"/>
            <a:ext cx="1981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Font typeface="Wingdings" pitchFamily="2" charset="2"/>
              <a:buChar char="Ø"/>
            </a:pP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৩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09800" y="609600"/>
            <a:ext cx="4648200" cy="120032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7200" dirty="0" smtClean="0">
                <a:latin typeface="NikoshBAN" pitchFamily="2" charset="0"/>
                <a:cs typeface="NikoshBAN" pitchFamily="2" charset="0"/>
              </a:rPr>
              <a:t>বোর্ডে অনুশীলন</a:t>
            </a:r>
            <a:endParaRPr lang="en-US" sz="7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71600" y="3276600"/>
            <a:ext cx="6629400" cy="175432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42900" indent="-342900" algn="ctr">
              <a:buAutoNum type="arabicParenR"/>
            </a:pPr>
            <a:r>
              <a:rPr lang="en-US" sz="5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৩৬, ৪৮</a:t>
            </a:r>
            <a:endParaRPr lang="bn-IN" sz="5400" dirty="0" smtClean="0">
              <a:latin typeface="NikoshBAN" pitchFamily="2" charset="0"/>
              <a:cs typeface="NikoshBAN" pitchFamily="2" charset="0"/>
            </a:endParaRPr>
          </a:p>
          <a:p>
            <a:pPr marL="342900" indent="-342900" algn="ctr">
              <a:buAutoNum type="arabicParenR"/>
            </a:pPr>
            <a:r>
              <a:rPr lang="en-US" sz="5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১২, ১৬, ২৪</a:t>
            </a:r>
            <a:endParaRPr lang="bn-IN" sz="5400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7200" y="2209800"/>
            <a:ext cx="7772400" cy="70788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IN" sz="4000" dirty="0" smtClean="0">
                <a:latin typeface="NikoshBAN" pitchFamily="2" charset="0"/>
                <a:cs typeface="NikoshBAN" pitchFamily="2" charset="0"/>
              </a:rPr>
              <a:t>মৌলিক উৎপাদকের সাহায্যে গ.সা.গু নির্ণয় করঃ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95400" y="2438400"/>
            <a:ext cx="6553200" cy="92333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5400" dirty="0" smtClean="0">
                <a:latin typeface="NikoshBAN" pitchFamily="2" charset="0"/>
                <a:cs typeface="NikoshBAN" pitchFamily="2" charset="0"/>
              </a:rPr>
              <a:t>তোমার বইয়ের 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৪৬</a:t>
            </a:r>
            <a:r>
              <a:rPr lang="bn-IN" sz="5400" dirty="0" smtClean="0">
                <a:latin typeface="NikoshBAN" pitchFamily="2" charset="0"/>
                <a:cs typeface="NikoshBAN" pitchFamily="2" charset="0"/>
              </a:rPr>
              <a:t> পৃষ্ঠা খোল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838200"/>
            <a:ext cx="7772400" cy="70788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IN" sz="4000" dirty="0" smtClean="0">
                <a:latin typeface="NikoshBAN" pitchFamily="2" charset="0"/>
                <a:cs typeface="NikoshBAN" pitchFamily="2" charset="0"/>
              </a:rPr>
              <a:t>মৌলিক উৎপাদকের সাহায্যে গ.সা.গু নির্ণয় করঃ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590800" y="2286000"/>
            <a:ext cx="3581400" cy="70788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৬, ৮ ও ১২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743200" y="3962400"/>
            <a:ext cx="3581400" cy="70788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১৮, ২৪ ও ৩৬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2362200"/>
            <a:ext cx="8458200" cy="264687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6600" dirty="0" err="1" smtClean="0">
                <a:latin typeface="NikoshBAN" pitchFamily="2" charset="0"/>
                <a:cs typeface="NikoshBAN" pitchFamily="2" charset="0"/>
              </a:rPr>
              <a:t>বাড়ির</a:t>
            </a:r>
            <a:r>
              <a:rPr lang="en-US" sz="16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6600" dirty="0" err="1" smtClean="0">
                <a:latin typeface="NikoshBAN" pitchFamily="2" charset="0"/>
                <a:cs typeface="NikoshBAN" pitchFamily="2" charset="0"/>
              </a:rPr>
              <a:t>কাজ</a:t>
            </a:r>
            <a:endParaRPr lang="bn-IN" sz="16600" dirty="0" smtClean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7305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2362200"/>
            <a:ext cx="8458200" cy="255454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৫ম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শ্রেণির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২৪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জন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ছাত্র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ও ৩২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জন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ছাত্রীকে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গণিত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বিষয়ের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সমস্যা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সমাধানের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জন্য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 সর্বাধিক কত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টি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দলে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ভাগ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করলে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প্রত্যেক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দলে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ছাত্র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ছাত্রীর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সংখ্যা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সমান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হবে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?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 </a:t>
            </a:r>
            <a:endParaRPr lang="bn-IN" sz="4000" dirty="0" smtClean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381000"/>
            <a:ext cx="7543800" cy="110799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66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সবাইকে ধন্যবাদ</a:t>
            </a:r>
            <a:endParaRPr lang="en-US" sz="6600" b="1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9458" name="Picture 2" descr="C:\Users\PTI\Desktop\Mohammad Hossain\Picture\13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1524000"/>
            <a:ext cx="7543799" cy="48482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1177</TotalTime>
  <Words>535</Words>
  <Application>Microsoft Office PowerPoint</Application>
  <PresentationFormat>On-screen Show (4:3)</PresentationFormat>
  <Paragraphs>97</Paragraphs>
  <Slides>20</Slides>
  <Notes>3</Notes>
  <HiddenSlides>0</HiddenSlides>
  <MMClips>0</MMClips>
  <ScaleCrop>false</ScaleCrop>
  <HeadingPairs>
    <vt:vector size="6" baseType="variant">
      <vt:variant>
        <vt:lpstr>Theme</vt:lpstr>
      </vt:variant>
      <vt:variant>
        <vt:i4>3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Concourse</vt:lpstr>
      <vt:lpstr>Equity</vt:lpstr>
      <vt:lpstr>Flow</vt:lpstr>
      <vt:lpstr>Package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PTI -10</dc:creator>
  <cp:lastModifiedBy>tilakpur gps</cp:lastModifiedBy>
  <cp:revision>260</cp:revision>
  <dcterms:created xsi:type="dcterms:W3CDTF">2006-08-16T00:00:00Z</dcterms:created>
  <dcterms:modified xsi:type="dcterms:W3CDTF">2026-10-08T07:04:13Z</dcterms:modified>
</cp:coreProperties>
</file>