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01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146304" cy="5029200"/>
          </a:xfrm>
          <a:prstGeom prst="rect">
            <a:avLst/>
          </a:prstGeom>
          <a:solidFill>
            <a:srgbClr val="E6A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1234440"/>
            <a:ext cx="987552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E6AE42"/>
                </a:solidFill>
                <a:latin typeface="Noto Sans Bengali"/>
              </a:rPr>
              <a:t>আরবি ব্যাকরণ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920240"/>
            <a:ext cx="10241280" cy="10058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900" b="1">
                <a:solidFill>
                  <a:srgbClr val="FFFFFF"/>
                </a:solidFill>
                <a:latin typeface="Arial"/>
              </a:rPr>
              <a:t>النَّعْتُ وَالْمَنْعُوتُ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3154680"/>
            <a:ext cx="9875520" cy="6858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Noto Sans Bengali"/>
              </a:rPr>
              <a:t>নাত (বিশেষণ) চেনা ও উপযুক্ত নাত বসানো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0432" y="4069080"/>
            <a:ext cx="960120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1800" b="0">
                <a:solidFill>
                  <a:srgbClr val="D2DEEB"/>
                </a:solidFill>
                <a:latin typeface="Noto Sans Bengali"/>
              </a:rPr>
              <a:t>শ্রেণিকক্ষ পাঠ • উদাহরণ, অনুশীলন ও উত্তর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0432" y="5074920"/>
            <a:ext cx="987552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Noto Sans Bengali"/>
              </a:rPr>
              <a:t>আজকের লক্ষ্য: বাক্যে নাত চিহ্নিত করা এবং শূন্যস্থানে উপযুক্ত নাত বসানো।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১. নাত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10789920" cy="1508760"/>
          </a:xfrm>
          <a:prstGeom prst="roundRect">
            <a:avLst/>
          </a:prstGeom>
          <a:solidFill>
            <a:srgbClr val="E6F1F0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536192"/>
            <a:ext cx="10241280" cy="8686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400" b="1">
                <a:solidFill>
                  <a:srgbClr val="142748"/>
                </a:solidFill>
                <a:latin typeface="Noto Sans Bengali"/>
              </a:rPr>
              <a:t>যে শব্দ দ্বারা কোনো ব্যক্তি বা বস্তুর গুণ, দোষ, অবস্থা বা বৈশিষ্ট্য বোঝায়, তাকে নাত (বিশেষণ) বলে।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154680"/>
            <a:ext cx="48920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3429000"/>
            <a:ext cx="4434840" cy="6400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400" b="1">
                <a:solidFill>
                  <a:srgbClr val="142748"/>
                </a:solidFill>
                <a:latin typeface="Arial"/>
              </a:rPr>
              <a:t>رَجُلٌ عَالِمٌ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251960"/>
            <a:ext cx="44348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232B36"/>
                </a:solidFill>
                <a:latin typeface="Noto Sans Bengali"/>
              </a:rPr>
              <a:t>অর্থ: একজন জ্ঞানী ব্যক্তি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709160"/>
            <a:ext cx="4434840" cy="3200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عَالِمٌ = নাত (বিশেষণ)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154680"/>
            <a:ext cx="48920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3429000"/>
            <a:ext cx="4526280" cy="6400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>
                <a:solidFill>
                  <a:srgbClr val="142748"/>
                </a:solidFill>
                <a:latin typeface="Arial"/>
              </a:rPr>
              <a:t>الطِّفْلُ الصَّغِيرُ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4251960"/>
            <a:ext cx="452628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232B36"/>
                </a:solidFill>
                <a:latin typeface="Noto Sans Bengali"/>
              </a:rPr>
              <a:t>অর্থ: ছোট শিশু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4709160"/>
            <a:ext cx="4526280" cy="3200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الصَّغِيرُ = নাত (বিশেষণ)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২. নাত চেনার সহজ নিয়ম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234440"/>
            <a:ext cx="1046988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435608"/>
            <a:ext cx="64008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600" b="1">
                <a:solidFill>
                  <a:srgbClr val="E6AE42"/>
                </a:solidFill>
                <a:latin typeface="Noto Sans Bengal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1417320"/>
            <a:ext cx="9098280" cy="6858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232B36"/>
                </a:solidFill>
                <a:latin typeface="Noto Sans Bengali"/>
              </a:rPr>
              <a:t>নাত সাধারণত আগের বিশেষ্য বা মান‘উত-এর গুণ প্রকাশ করে।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651760"/>
            <a:ext cx="1046988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852928"/>
            <a:ext cx="64008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600" b="1">
                <a:solidFill>
                  <a:srgbClr val="E6AE42"/>
                </a:solidFill>
                <a:latin typeface="Noto Sans Bengali"/>
              </a:rPr>
              <a:t>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0" y="2834640"/>
            <a:ext cx="9098280" cy="6858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232B36"/>
                </a:solidFill>
                <a:latin typeface="Noto Sans Bengali"/>
              </a:rPr>
              <a:t>নাত ও মান‘উত-এর ই‘রাব, নির্দিষ্টতা এবং লিঙ্গে মিল থাকে।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4069080"/>
            <a:ext cx="1046988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4270248"/>
            <a:ext cx="64008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600" b="1">
                <a:solidFill>
                  <a:srgbClr val="E6AE42"/>
                </a:solidFill>
                <a:latin typeface="Noto Sans Bengali"/>
              </a:rPr>
              <a:t>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251960"/>
            <a:ext cx="9098280" cy="6858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232B36"/>
                </a:solidFill>
                <a:latin typeface="Noto Sans Bengali"/>
              </a:rPr>
              <a:t>বাক্যে যে শব্দটি ‘কেমন?’ প্রশ্নের উত্তর দেয়, সেটি অনেক সময় নাত।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5715000"/>
            <a:ext cx="1024128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007E82"/>
                </a:solidFill>
                <a:latin typeface="Noto Sans Bengali"/>
              </a:rPr>
              <a:t>মনে রাখবে: نَعْتٌ = বিশেষণ, مَنْعُوتٌ = যে বিশেষ্যকে বিশেষিত করা হয়।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৩. অনুশীলন: নাত চিহ্নিত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607040" cy="6858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232B36"/>
                </a:solidFill>
                <a:latin typeface="Noto Sans Bengali"/>
              </a:rPr>
              <a:t>নিচের প্রতিটি বাক্যে নাত শব্দটি খুঁজে বের করো। প্রথমে নিজে উত্তর দাও, তারপর পরের স্লাইডে মিলিয়ে নাও।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92024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996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هٰذَا رَجُلٌ عَالِمٌ.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92024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46520" y="202996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الطِّفْلُ الصَّغِيرُ مَحْبُوبٌ.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92608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303580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الْعَامِلُ الْمُجِدُّ مَمْدُوحٌ.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292608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303580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بِسْمِ اللَّهِ الرَّحْمٰنِ الرَّحِيمِ.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93192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404164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أَبُوكَ عَالِمٌ مُحْتَرَمٌ.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393192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404164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الْجُنْدِيُّ الْجَبَانُ مَذْمُومٌ.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937760"/>
            <a:ext cx="516636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5047488"/>
            <a:ext cx="489204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200" b="1">
                <a:solidFill>
                  <a:srgbClr val="142748"/>
                </a:solidFill>
                <a:latin typeface="Arial"/>
              </a:rPr>
              <a:t>سَمِيحٌ طَالِبٌ مُوَفَّقٌ.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৪. উত্তর: ১–৪ নম্বর বাক্য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143000"/>
            <a:ext cx="1060704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307592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216152"/>
            <a:ext cx="653796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هٰذَا رَجُلٌ عَالِمٌ.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1353312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 dirty="0" err="1">
                <a:solidFill>
                  <a:srgbClr val="007E82"/>
                </a:solidFill>
                <a:latin typeface="Noto Sans Bengali"/>
              </a:rPr>
              <a:t>نَعْتٌ</a:t>
            </a:r>
            <a:r>
              <a:rPr sz="1800" b="1" dirty="0">
                <a:solidFill>
                  <a:srgbClr val="007E82"/>
                </a:solidFill>
                <a:latin typeface="Noto Sans Bengali"/>
              </a:rPr>
              <a:t>: </a:t>
            </a:r>
            <a:r>
              <a:rPr sz="1800" b="1" dirty="0" err="1">
                <a:solidFill>
                  <a:srgbClr val="007E82"/>
                </a:solidFill>
                <a:latin typeface="Noto Sans Bengali"/>
              </a:rPr>
              <a:t>عَالِمٌ</a:t>
            </a:r>
            <a:endParaRPr sz="1800" b="1" dirty="0">
              <a:solidFill>
                <a:srgbClr val="007E82"/>
              </a:solidFill>
              <a:latin typeface="Noto Sans Bengal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2960" y="2377440"/>
            <a:ext cx="1060704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542032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450592"/>
            <a:ext cx="653796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الطِّفْلُ الصَّغِيرُ مَحْبُوبٌ.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2587752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 dirty="0" err="1">
                <a:solidFill>
                  <a:srgbClr val="007E82"/>
                </a:solidFill>
                <a:latin typeface="Noto Sans Bengali"/>
              </a:rPr>
              <a:t>نَعْتٌ</a:t>
            </a:r>
            <a:r>
              <a:rPr sz="1800" b="1" dirty="0">
                <a:solidFill>
                  <a:srgbClr val="007E82"/>
                </a:solidFill>
                <a:latin typeface="Noto Sans Bengali"/>
              </a:rPr>
              <a:t>: </a:t>
            </a:r>
            <a:r>
              <a:rPr sz="1800" b="1" dirty="0" err="1">
                <a:solidFill>
                  <a:srgbClr val="007E82"/>
                </a:solidFill>
                <a:latin typeface="Noto Sans Bengali"/>
              </a:rPr>
              <a:t>الصَّغِيرُ</a:t>
            </a:r>
            <a:endParaRPr sz="1800" b="1" dirty="0">
              <a:solidFill>
                <a:srgbClr val="007E82"/>
              </a:solidFill>
              <a:latin typeface="Noto Sans Bengal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22960" y="3611880"/>
            <a:ext cx="1060704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3776472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685032"/>
            <a:ext cx="653796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الْعَامِلُ الْمُجِدُّ مَمْدُوحٌ.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3822192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نَعْتٌ: الْمُجِدُّ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846320"/>
            <a:ext cx="1060704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5010912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919472"/>
            <a:ext cx="653796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بِسْمِ اللَّهِ الرَّحْمٰنِ الرَّحِيمِ.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5056632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نَعْتٌ: الرَّحْمٰنِ، الرَّحِيمِ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৫. উত্তর: ৫–৭ নম্বর বাক্য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417320"/>
            <a:ext cx="1060704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45920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554480"/>
            <a:ext cx="653796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أَبُوكَ عَالِمٌ مُحْتَرَمٌ.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1737360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 dirty="0" err="1">
                <a:solidFill>
                  <a:srgbClr val="007E82"/>
                </a:solidFill>
                <a:latin typeface="Noto Sans Bengali"/>
              </a:rPr>
              <a:t>نَعْتٌ</a:t>
            </a:r>
            <a:r>
              <a:rPr sz="1800" b="1" dirty="0">
                <a:solidFill>
                  <a:srgbClr val="007E82"/>
                </a:solidFill>
                <a:latin typeface="Noto Sans Bengali"/>
              </a:rPr>
              <a:t>: </a:t>
            </a:r>
            <a:r>
              <a:rPr sz="1800" b="1" dirty="0" err="1">
                <a:solidFill>
                  <a:srgbClr val="007E82"/>
                </a:solidFill>
                <a:latin typeface="Noto Sans Bengali"/>
              </a:rPr>
              <a:t>مُحْتَرَمٌ</a:t>
            </a:r>
            <a:endParaRPr sz="1800" b="1" dirty="0">
              <a:solidFill>
                <a:srgbClr val="007E82"/>
              </a:solidFill>
              <a:latin typeface="Noto Sans Bengal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2960" y="2834640"/>
            <a:ext cx="1060704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3063240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971800"/>
            <a:ext cx="653796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الْجُنْدِيُّ الْجَبَانُ مَذْمُومٌ.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154680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نَعْتٌ: الْجَبَانُ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251960"/>
            <a:ext cx="10607040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4480560"/>
            <a:ext cx="502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300" b="1">
                <a:solidFill>
                  <a:srgbClr val="E6AE42"/>
                </a:solidFill>
                <a:latin typeface="Noto Sans Bengali"/>
              </a:rPr>
              <a:t>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4389120"/>
            <a:ext cx="6537960" cy="59436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400" b="1">
                <a:solidFill>
                  <a:srgbClr val="142748"/>
                </a:solidFill>
                <a:latin typeface="Arial"/>
              </a:rPr>
              <a:t>سَمِيحٌ طَالِبٌ مُوَفَّقٌ.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4572000"/>
            <a:ext cx="3063240" cy="45720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800" b="1">
                <a:solidFill>
                  <a:srgbClr val="007E82"/>
                </a:solidFill>
                <a:latin typeface="Noto Sans Bengali"/>
              </a:rPr>
              <a:t>نَعْتٌ: مُوَفَّقٌ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97880"/>
            <a:ext cx="104241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600" b="1">
                <a:solidFill>
                  <a:srgbClr val="B03F3F"/>
                </a:solidFill>
                <a:latin typeface="Noto Sans Bengali"/>
              </a:rPr>
              <a:t>নোট: বাক্য ৬-এ الْجَبَانُ অর্থ ‘ভীরু’; বাক্যটি অর্থের দিক থেকে নেতিবাচক।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৬. উপযুক্ত নাত বসাও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024128"/>
            <a:ext cx="104241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232B36"/>
                </a:solidFill>
                <a:latin typeface="Noto Sans Bengali"/>
              </a:rPr>
              <a:t>শূন্যস্থানে অর্থ ও বাক্যের সঙ্গে মানানসই একটি নাত বসাও।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91640"/>
            <a:ext cx="106527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10512"/>
            <a:ext cx="411480" cy="38404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E6AE42"/>
                </a:solidFill>
                <a:latin typeface="Noto Sans Bengali"/>
              </a:rPr>
              <a:t>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755648"/>
            <a:ext cx="63093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100" b="1">
                <a:solidFill>
                  <a:srgbClr val="142748"/>
                </a:solidFill>
                <a:latin typeface="Arial"/>
              </a:rPr>
              <a:t>جَاءَ الْوَلَدُ 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6679" y="1801368"/>
            <a:ext cx="3474720" cy="43891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0">
                <a:solidFill>
                  <a:srgbClr val="232B36"/>
                </a:solidFill>
                <a:latin typeface="Noto Sans Bengali"/>
              </a:rPr>
              <a:t>ছেলেটি এলো ............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551176"/>
            <a:ext cx="106527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670048"/>
            <a:ext cx="411480" cy="38404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E6AE42"/>
                </a:solidFill>
                <a:latin typeface="Noto Sans Bengali"/>
              </a:rPr>
              <a:t>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615184"/>
            <a:ext cx="63093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100" b="1">
                <a:solidFill>
                  <a:srgbClr val="142748"/>
                </a:solidFill>
                <a:latin typeface="Arial"/>
              </a:rPr>
              <a:t>الْأَطْفَالُ ........ يَرْكُضُونَ فِي الشَّارِعِ.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26679" y="2660904"/>
            <a:ext cx="3474720" cy="43891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0">
                <a:solidFill>
                  <a:srgbClr val="232B36"/>
                </a:solidFill>
                <a:latin typeface="Noto Sans Bengali"/>
              </a:rPr>
              <a:t>শিশুরা ............ রাস্তায় দৌড়াচ্ছে।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10712"/>
            <a:ext cx="106527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3529584"/>
            <a:ext cx="411480" cy="38404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E6AE42"/>
                </a:solidFill>
                <a:latin typeface="Noto Sans Bengali"/>
              </a:rPr>
              <a:t>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474720"/>
            <a:ext cx="63093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100" b="1">
                <a:solidFill>
                  <a:srgbClr val="142748"/>
                </a:solidFill>
                <a:latin typeface="Arial"/>
              </a:rPr>
              <a:t>أَخُوكَ رَجُلٌ .................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26679" y="3520440"/>
            <a:ext cx="3474720" cy="43891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0">
                <a:solidFill>
                  <a:srgbClr val="232B36"/>
                </a:solidFill>
                <a:latin typeface="Noto Sans Bengali"/>
              </a:rPr>
              <a:t>তোমার ভাই একজন ............ ব্যক্তি।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270248"/>
            <a:ext cx="106527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389120"/>
            <a:ext cx="411480" cy="38404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E6AE42"/>
                </a:solidFill>
                <a:latin typeface="Noto Sans Bengali"/>
              </a:rPr>
              <a:t>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334256"/>
            <a:ext cx="63093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100" b="1">
                <a:solidFill>
                  <a:srgbClr val="142748"/>
                </a:solidFill>
                <a:latin typeface="Arial"/>
              </a:rPr>
              <a:t>الصَّبِيُّ ............ يَحْتَرِمُ الْكِبَارَ.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26679" y="4379976"/>
            <a:ext cx="3474720" cy="43891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0">
                <a:solidFill>
                  <a:srgbClr val="232B36"/>
                </a:solidFill>
                <a:latin typeface="Noto Sans Bengali"/>
              </a:rPr>
              <a:t>........... বালক বড়দের সম্মান করে।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5129783"/>
            <a:ext cx="1065276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248655"/>
            <a:ext cx="411480" cy="38404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E6AE42"/>
                </a:solidFill>
                <a:latin typeface="Noto Sans Bengali"/>
              </a:rPr>
              <a:t>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5193792"/>
            <a:ext cx="630936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2100" b="1">
                <a:solidFill>
                  <a:srgbClr val="142748"/>
                </a:solidFill>
                <a:latin typeface="Arial"/>
              </a:rPr>
              <a:t>الطَّالِبُ ............ لَا يَتَكَلَّمُ أَثْنَاءَ الدَّرْسِ.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26679" y="5239512"/>
            <a:ext cx="3474720" cy="43891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0">
                <a:solidFill>
                  <a:srgbClr val="232B36"/>
                </a:solidFill>
                <a:latin typeface="Noto Sans Bengali"/>
              </a:rPr>
              <a:t>........... ছাত্র পাঠ চলাকালে কথা বলে না।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৭. শূন্যস্থানের নমুনা উত্তর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097280"/>
            <a:ext cx="10744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261872"/>
            <a:ext cx="41148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E6AE42"/>
                </a:solidFill>
                <a:latin typeface="Noto Sans Bengali"/>
              </a:rPr>
              <a:t>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170432"/>
            <a:ext cx="6995160" cy="57554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 dirty="0" err="1">
                <a:solidFill>
                  <a:srgbClr val="142748"/>
                </a:solidFill>
                <a:latin typeface="Arial"/>
              </a:rPr>
              <a:t>جَاءَ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الْوَلَدُ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Arial"/>
              </a:rPr>
              <a:t>الصَّغِيرُ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1280160"/>
            <a:ext cx="28803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1">
                <a:solidFill>
                  <a:srgbClr val="007E82"/>
                </a:solidFill>
                <a:latin typeface="Noto Sans Bengali"/>
              </a:rPr>
              <a:t>الصَّغِيرُ = ছোট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084832"/>
            <a:ext cx="10744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249424"/>
            <a:ext cx="41148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E6AE42"/>
                </a:solidFill>
                <a:latin typeface="Noto Sans Bengali"/>
              </a:rPr>
              <a:t>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157984"/>
            <a:ext cx="6995160" cy="57554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 dirty="0" err="1">
                <a:solidFill>
                  <a:srgbClr val="142748"/>
                </a:solidFill>
                <a:latin typeface="Arial"/>
              </a:rPr>
              <a:t>الْأَطْفَالُ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Arial"/>
              </a:rPr>
              <a:t>الصِّغَارُ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يَرْكُضُونَ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فِي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الشَّارِعِ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267712"/>
            <a:ext cx="28803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1">
                <a:solidFill>
                  <a:srgbClr val="007E82"/>
                </a:solidFill>
                <a:latin typeface="Noto Sans Bengali"/>
              </a:rPr>
              <a:t>الصِّغَارُ = ছোটরা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072384"/>
            <a:ext cx="10744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236976"/>
            <a:ext cx="41148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E6AE42"/>
                </a:solidFill>
                <a:latin typeface="Noto Sans Bengali"/>
              </a:rPr>
              <a:t>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145536"/>
            <a:ext cx="6995160" cy="57554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 dirty="0" err="1">
                <a:solidFill>
                  <a:srgbClr val="142748"/>
                </a:solidFill>
                <a:latin typeface="Arial"/>
              </a:rPr>
              <a:t>أَخُوكَ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رَجُلٌ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Arial"/>
              </a:rPr>
              <a:t>كَرِيمٌ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255264"/>
            <a:ext cx="28803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1">
                <a:solidFill>
                  <a:srgbClr val="007E82"/>
                </a:solidFill>
                <a:latin typeface="Noto Sans Bengali"/>
              </a:rPr>
              <a:t>كَرِيمٌ = দয়ালু/উদার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059936"/>
            <a:ext cx="10744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4224528"/>
            <a:ext cx="41148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E6AE42"/>
                </a:solidFill>
                <a:latin typeface="Noto Sans Bengali"/>
              </a:rPr>
              <a:t>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4133088"/>
            <a:ext cx="6995160" cy="57554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 dirty="0" err="1">
                <a:solidFill>
                  <a:srgbClr val="142748"/>
                </a:solidFill>
                <a:latin typeface="Arial"/>
              </a:rPr>
              <a:t>الصَّبِيُّ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Arial"/>
              </a:rPr>
              <a:t>الْمُؤَدَّبُ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يَحْتَرِمُ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الْكِبَارَ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4242816"/>
            <a:ext cx="28803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1">
                <a:solidFill>
                  <a:srgbClr val="007E82"/>
                </a:solidFill>
                <a:latin typeface="Noto Sans Bengali"/>
              </a:rPr>
              <a:t>الْمُؤَدَّبُ = ভদ্র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5047488"/>
            <a:ext cx="1074420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5212080"/>
            <a:ext cx="41148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000" b="1">
                <a:solidFill>
                  <a:srgbClr val="E6AE42"/>
                </a:solidFill>
                <a:latin typeface="Noto Sans Bengali"/>
              </a:rPr>
              <a:t>৫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5120640"/>
            <a:ext cx="6995160" cy="575542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200" b="1" dirty="0" err="1">
                <a:solidFill>
                  <a:srgbClr val="142748"/>
                </a:solidFill>
                <a:latin typeface="Arial"/>
              </a:rPr>
              <a:t>الطَّالِبُ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FF0000"/>
                </a:solidFill>
                <a:latin typeface="Arial"/>
              </a:rPr>
              <a:t>الْمُجْتَهِدُ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لَا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يَتَكَلَّمُ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أَثْنَاءَ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 </a:t>
            </a:r>
            <a:r>
              <a:rPr sz="3200" b="1" dirty="0" err="1">
                <a:solidFill>
                  <a:srgbClr val="142748"/>
                </a:solidFill>
                <a:latin typeface="Arial"/>
              </a:rPr>
              <a:t>الدَّرْسِ</a:t>
            </a:r>
            <a:r>
              <a:rPr sz="3200" b="1" dirty="0">
                <a:solidFill>
                  <a:srgbClr val="142748"/>
                </a:solidFill>
                <a:latin typeface="Arial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5230368"/>
            <a:ext cx="288036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500" b="1">
                <a:solidFill>
                  <a:srgbClr val="007E82"/>
                </a:solidFill>
                <a:latin typeface="Noto Sans Bengali"/>
              </a:rPr>
              <a:t>الْمُجْتَهِدُ = পরিশ্রমী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6172200"/>
            <a:ext cx="10241280" cy="3200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600" b="1">
                <a:solidFill>
                  <a:srgbClr val="232B36"/>
                </a:solidFill>
                <a:latin typeface="Noto Sans Bengali"/>
              </a:rPr>
              <a:t>অন্যান্য অর্থপূর্ণ ও ব্যাকরণসম্মত উত্তরও গ্রহণযোগ্য।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4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500" b="1">
                <a:solidFill>
                  <a:srgbClr val="FFFFFF"/>
                </a:solidFill>
                <a:latin typeface="Noto Sans Bengali"/>
              </a:rPr>
              <a:t>৮. দ্রুত যাচাই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137160"/>
            <a:ext cx="502920" cy="4114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700" b="1">
                <a:solidFill>
                  <a:srgbClr val="E6AE42"/>
                </a:solidFill>
                <a:latin typeface="Noto Sans Bengali"/>
              </a:rPr>
              <a:t>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234440"/>
            <a:ext cx="103327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1371600"/>
            <a:ext cx="9692640" cy="47548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142748"/>
                </a:solidFill>
                <a:latin typeface="Noto Sans Bengali"/>
              </a:rPr>
              <a:t>১. النَّعْتُ শব্দের বাংলা অর্থ কী?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286000"/>
            <a:ext cx="103327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92640" cy="47548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142748"/>
                </a:solidFill>
                <a:latin typeface="Noto Sans Bengali"/>
              </a:rPr>
              <a:t>২. رَجُلٌ عَالِمٌ বাক্যে نَعْتٌ কোনটি?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337560"/>
            <a:ext cx="103327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3474720"/>
            <a:ext cx="9692640" cy="47548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142748"/>
                </a:solidFill>
                <a:latin typeface="Noto Sans Bengali"/>
              </a:rPr>
              <a:t>৩. الطِّفْلُ الصَّغِيرُ বাক্যে مَنْعُوتٌ কোনটি?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389120"/>
            <a:ext cx="103327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2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20" y="4526280"/>
            <a:ext cx="9692640" cy="475488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142748"/>
                </a:solidFill>
                <a:latin typeface="Noto Sans Bengali"/>
              </a:rPr>
              <a:t>৪. নাত ও মান‘উত-এর মধ্যে কী ধরনের মিল থাকে?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15000"/>
            <a:ext cx="1024128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1900" b="1">
                <a:solidFill>
                  <a:srgbClr val="007E82"/>
                </a:solidFill>
                <a:latin typeface="Noto Sans Bengali"/>
              </a:rPr>
              <a:t>মৌখিকভাবে উত্তর দাও • সহপাঠীর সঙ্গে আলোচনা করো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31520"/>
            <a:ext cx="10515600" cy="64008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900" b="1">
                <a:solidFill>
                  <a:srgbClr val="E6AE42"/>
                </a:solidFill>
                <a:latin typeface="Noto Sans Bengali"/>
              </a:rPr>
              <a:t>আজকের পাঠের সারাংশ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7772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 rtl="1"/>
            <a:r>
              <a:rPr sz="3000" b="1">
                <a:solidFill>
                  <a:srgbClr val="FFFFFF"/>
                </a:solidFill>
                <a:latin typeface="Arial"/>
              </a:rPr>
              <a:t>النَّعْتُ يَدُلُّ عَلَى صِفَةٍ فِي الْمَنْعُوتِ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4440" y="2743200"/>
            <a:ext cx="978408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Noto Sans Bengali"/>
              </a:rPr>
              <a:t>✓  নাত বিশেষ্য বা মান‘উত-এর গুণ/বৈশিষ্ট্য প্রকাশ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3566160"/>
            <a:ext cx="978408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Noto Sans Bengali"/>
              </a:rPr>
              <a:t>✓  বাক্যে নাত চিহ্নিত করতে ‘কেমন?’ প্রশ্ন করে দেখতে পারো।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4389120"/>
            <a:ext cx="9784080" cy="54864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Noto Sans Bengali"/>
              </a:rPr>
              <a:t>✓  শূন্যস্থানে নাত বসানোর সময় অর্থ ও ব্যাকরণ—দুটিই খেয়াল রাখবে।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760720"/>
            <a:ext cx="10241280" cy="502920"/>
          </a:xfrm>
          <a:prstGeom prst="rect">
            <a:avLst/>
          </a:prstGeom>
          <a:noFill/>
        </p:spPr>
        <p:txBody>
          <a:bodyPr wrap="square" lIns="109728" rIns="109728" bIns="36576">
            <a:spAutoFit/>
          </a:bodyPr>
          <a:lstStyle/>
          <a:p>
            <a:pPr algn="ctr"/>
            <a:r>
              <a:rPr sz="2500" b="1">
                <a:solidFill>
                  <a:srgbClr val="E6AE42"/>
                </a:solidFill>
                <a:latin typeface="Noto Sans Bengali"/>
              </a:rPr>
              <a:t>ধন্যবাদ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519</Words>
  <Application>Microsoft Office PowerPoint</Application>
  <PresentationFormat>Widescreen</PresentationFormat>
  <Paragraphs>108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DELL</cp:lastModifiedBy>
  <cp:revision>2</cp:revision>
  <dcterms:created xsi:type="dcterms:W3CDTF">2013-01-27T09:14:16Z</dcterms:created>
  <dcterms:modified xsi:type="dcterms:W3CDTF">2026-10-11T02:34:32Z</dcterms:modified>
  <cp:category/>
</cp:coreProperties>
</file>