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F5DA3-6A87-0D8C-A812-BD302E3F4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4980D1-3E01-48DB-E0AA-A8CB05960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30C72-28F5-6CE6-7108-97A54D07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6AFB0-9163-AE95-E418-CDEA1E5B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97D3C-C3BC-8322-41A2-6B60FE8B4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21DC-9BA7-5ED9-0045-704F55ADF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7457B-EF68-878B-5756-ACA0FBE1C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5DCAE-8437-0D08-035D-3319E2BF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5F0E5-08CD-2C0E-3ED3-A6F97E8F2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2053E-7861-3AEF-3B91-69EE9104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6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E0F6-269F-352D-3978-D5DED1E80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B4310-D48D-FE45-753D-C005098F5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A3FE-B1C7-BD09-4BF8-CD9E276C4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EB67D-452A-DEED-BECB-A5315625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C3CDE-4261-4268-32B2-5E6F9499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F697-2712-C02B-5C26-6507EF65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9552B-33A7-52D0-3BCC-0D95E12CA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96144-399D-B87D-C52D-7C111A97B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681DA-E68A-3881-F0D0-749C987B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2FC712-D20F-C8F3-C90B-BA44876A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9EF48-4969-88C7-05E8-4881AB08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0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B5BAA-C3AC-9AFA-37B6-FFA223F67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2AF1B-5B96-0A16-1C8C-7E93CEB8A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25BD4C-6528-468D-5FFF-2F708C61F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25F339-AA7D-473B-2885-E98730F6A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EBC2B-908D-5DD3-C3FF-8AB983821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5EF603-F36F-25F7-20EF-2C98F785F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CD5838-C82C-6BA3-95F4-DCD13892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42CBF-A5B5-9D60-AC92-9F20D9F5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0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6E0C-1B49-3A1F-7B0E-19627291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2F8B7F-3914-86A6-6FF6-F741221FC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1F511-7408-F6C1-82CF-F25AA5911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0E01A-C4CE-B9CB-FCB7-513233BB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5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D85E08-4274-D5B3-B8BD-820AD5F1D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8721BC-ECC1-C544-65E5-40E98B7AC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3E1F1-4580-5D48-674D-F7B113B0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4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598A-136B-7B5D-55EB-F0D0A103B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A1697-8E9A-8FC8-159E-E40960288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AF6D1-D791-16D9-BC51-4BED07946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A3FB3-21A3-9CE1-70B6-C3D25236A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44B8B-C868-32C6-7A75-E3D4DA5A0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3941D-E162-1B14-C815-C95CE7EF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2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B1F73-B21D-000B-0340-DCFDE2A7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D6FB61-6E81-2F84-7521-EAE6D53787B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B7D78-D408-3BE7-AC4B-695AC909A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B18C1-572D-7F9A-3E8D-A4DE54D2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D1A53-AD10-E57A-7478-D588BB263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156B7-CB64-FCDF-053E-7F65834F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24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432EC-AC59-D556-DFA2-BA945B22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34DE79-9EB5-E147-9888-5E330365C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F6B9-942B-B73D-855C-17079F73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38F6F-BDF9-1B83-1629-8FA2AC6A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42B0E-381F-50AD-37DB-E002C8F1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4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3F07B-8301-8E02-EB90-CB465A8C3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B591D-5917-47BA-9936-AE3A6DF2C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896B4-8B70-AD93-ED45-E9B40168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41D27-2CC8-C553-8ECB-4FD9EAA04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F5B77-48A6-3275-DDC8-1C1FF78A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0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EEE97-C005-76B7-2A85-25A7D93E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FEC5D-D0EF-4CAE-8997-D7E1EEFB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7E904-1BC1-3977-DABA-F5AA935BC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DC4012-88A9-4277-8B63-61FD30E70A5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C8320-B7EC-84E2-F65C-85963F97D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6E5DA-8398-5CBB-294C-D2E82F4B2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35047-E680-4DC0-8C57-33C191A19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0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B4E8E9-2551-9709-E840-8041B7BECDF0}"/>
              </a:ext>
            </a:extLst>
          </p:cNvPr>
          <p:cNvSpPr txBox="1"/>
          <p:nvPr/>
        </p:nvSpPr>
        <p:spPr>
          <a:xfrm>
            <a:off x="3628103" y="737418"/>
            <a:ext cx="4729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শুভেচ্ছা ও </a:t>
            </a:r>
            <a:r>
              <a:rPr lang="en-US" sz="4400" dirty="0" err="1"/>
              <a:t>অভিনন্দন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4FCC5-BF95-41B9-376A-301E9A36E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06859"/>
            <a:ext cx="6331974" cy="427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56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87893D93-42A6-444D-C8AD-160A6D9FFD62}"/>
              </a:ext>
            </a:extLst>
          </p:cNvPr>
          <p:cNvSpPr/>
          <p:nvPr/>
        </p:nvSpPr>
        <p:spPr>
          <a:xfrm>
            <a:off x="2787445" y="409266"/>
            <a:ext cx="6617110" cy="1934497"/>
          </a:xfrm>
          <a:prstGeom prst="horizontalScroll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/>
              <a:t>শিক্ষক পরিচিতি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F54033-68D0-ACE9-03BD-00310D0820AC}"/>
              </a:ext>
            </a:extLst>
          </p:cNvPr>
          <p:cNvSpPr txBox="1"/>
          <p:nvPr/>
        </p:nvSpPr>
        <p:spPr>
          <a:xfrm>
            <a:off x="766915" y="2343763"/>
            <a:ext cx="763966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</a:rPr>
              <a:t>মোঃ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solidFill>
                  <a:srgbClr val="FF0000"/>
                </a:solidFill>
              </a:rPr>
              <a:t>অলিউল্লাহ</a:t>
            </a:r>
            <a:endParaRPr lang="en-US" sz="4800" b="1" dirty="0">
              <a:solidFill>
                <a:srgbClr val="FF0000"/>
              </a:solidFill>
            </a:endParaRPr>
          </a:p>
          <a:p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কামিল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(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তাফসির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হাদিস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ও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ফিকাহ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sz="3600" dirty="0" err="1">
                <a:solidFill>
                  <a:srgbClr val="C00000"/>
                </a:solidFill>
              </a:rPr>
              <a:t>বিএসএস</a:t>
            </a:r>
            <a:r>
              <a:rPr lang="en-US" sz="3600" dirty="0">
                <a:solidFill>
                  <a:srgbClr val="C00000"/>
                </a:solidFill>
              </a:rPr>
              <a:t> ( </a:t>
            </a:r>
            <a:r>
              <a:rPr lang="en-US" sz="3600" dirty="0" err="1">
                <a:solidFill>
                  <a:srgbClr val="C00000"/>
                </a:solidFill>
              </a:rPr>
              <a:t>অনার্স</a:t>
            </a:r>
            <a:r>
              <a:rPr lang="en-US" sz="3600" dirty="0">
                <a:solidFill>
                  <a:srgbClr val="C00000"/>
                </a:solidFill>
              </a:rPr>
              <a:t>), </a:t>
            </a:r>
            <a:r>
              <a:rPr lang="en-US" sz="3600" dirty="0" err="1">
                <a:solidFill>
                  <a:srgbClr val="C00000"/>
                </a:solidFill>
              </a:rPr>
              <a:t>এমএসএস</a:t>
            </a:r>
            <a:r>
              <a:rPr lang="en-US" sz="3600" dirty="0">
                <a:solidFill>
                  <a:srgbClr val="C00000"/>
                </a:solidFill>
              </a:rPr>
              <a:t> (</a:t>
            </a:r>
            <a:r>
              <a:rPr lang="en-US" sz="3600" dirty="0" err="1">
                <a:solidFill>
                  <a:srgbClr val="C00000"/>
                </a:solidFill>
              </a:rPr>
              <a:t>সমাজকর্ম</a:t>
            </a:r>
            <a:r>
              <a:rPr lang="en-US" sz="3600" dirty="0">
                <a:solidFill>
                  <a:srgbClr val="C00000"/>
                </a:solidFill>
              </a:rPr>
              <a:t>)</a:t>
            </a:r>
          </a:p>
          <a:p>
            <a:r>
              <a:rPr lang="en-US" sz="3600" dirty="0" err="1">
                <a:solidFill>
                  <a:srgbClr val="7030A0"/>
                </a:solidFill>
              </a:rPr>
              <a:t>এমফিল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err="1">
                <a:solidFill>
                  <a:srgbClr val="7030A0"/>
                </a:solidFill>
              </a:rPr>
              <a:t>গবেষক</a:t>
            </a:r>
            <a:r>
              <a:rPr lang="en-US" sz="3600" dirty="0">
                <a:solidFill>
                  <a:srgbClr val="7030A0"/>
                </a:solidFill>
              </a:rPr>
              <a:t> (</a:t>
            </a:r>
            <a:r>
              <a:rPr lang="en-US" sz="3600" dirty="0" err="1">
                <a:solidFill>
                  <a:srgbClr val="7030A0"/>
                </a:solidFill>
              </a:rPr>
              <a:t>ইবি</a:t>
            </a:r>
            <a:r>
              <a:rPr lang="en-US" sz="3600" dirty="0">
                <a:solidFill>
                  <a:srgbClr val="7030A0"/>
                </a:solidFill>
              </a:rPr>
              <a:t>)</a:t>
            </a:r>
          </a:p>
          <a:p>
            <a:r>
              <a:rPr lang="en-US" sz="3600" dirty="0" err="1">
                <a:solidFill>
                  <a:srgbClr val="FF0000"/>
                </a:solidFill>
              </a:rPr>
              <a:t>আরবি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প্রভাষক</a:t>
            </a:r>
            <a:r>
              <a:rPr lang="en-US" sz="3600" dirty="0">
                <a:solidFill>
                  <a:srgbClr val="FF0000"/>
                </a:solidFill>
              </a:rPr>
              <a:t>, </a:t>
            </a:r>
            <a:r>
              <a:rPr lang="en-US" sz="3600" dirty="0" err="1">
                <a:solidFill>
                  <a:srgbClr val="FF0000"/>
                </a:solidFill>
              </a:rPr>
              <a:t>তিমিরকাঠি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নেছারিয়া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ফাযিল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মাদ্রাসা</a:t>
            </a:r>
            <a:r>
              <a:rPr lang="en-US" sz="3600" dirty="0">
                <a:solidFill>
                  <a:srgbClr val="FF0000"/>
                </a:solidFill>
              </a:rPr>
              <a:t>।</a:t>
            </a:r>
          </a:p>
          <a:p>
            <a:r>
              <a:rPr lang="en-US" sz="3600" dirty="0" err="1">
                <a:solidFill>
                  <a:srgbClr val="0070C0"/>
                </a:solidFill>
              </a:rPr>
              <a:t>মোবাইলঃ</a:t>
            </a:r>
            <a:r>
              <a:rPr lang="en-US" sz="3600" dirty="0">
                <a:solidFill>
                  <a:srgbClr val="0070C0"/>
                </a:solidFill>
              </a:rPr>
              <a:t> ০১৭১৫ ৭০১৩৮০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5017C-D7B1-58F5-7AEB-4D2870833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80" y="2229464"/>
            <a:ext cx="3352800" cy="285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5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1537F7-10CC-5DF4-4E81-93E2E5A59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870" y="342820"/>
            <a:ext cx="2910970" cy="23813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B13B0F-BEFA-11B5-7E67-32150144D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59" y="114639"/>
            <a:ext cx="3085571" cy="2609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B11428-D7F0-4D42-3DAF-4EF9137CB1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97" y="114639"/>
            <a:ext cx="3420575" cy="2609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A5EAB5-1FBF-E892-6ECB-40DE6C90A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1" y="3314395"/>
            <a:ext cx="3530421" cy="25901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026862-9D9C-0C6D-47C6-8817A13E52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51" y="3314395"/>
            <a:ext cx="3085571" cy="25901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A39E57-86E2-217E-D486-B86F616C17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871" y="3314395"/>
            <a:ext cx="2910970" cy="259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8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78E668-9CB2-D949-383C-DDCD33CB893C}"/>
              </a:ext>
            </a:extLst>
          </p:cNvPr>
          <p:cNvSpPr/>
          <p:nvPr/>
        </p:nvSpPr>
        <p:spPr>
          <a:xfrm>
            <a:off x="4129548" y="485346"/>
            <a:ext cx="3932903" cy="9746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/>
              <a:t>আজকের</a:t>
            </a:r>
            <a:r>
              <a:rPr lang="en-US" sz="6000" dirty="0"/>
              <a:t> পাঠ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E48CFDDC-43A5-748C-4A70-0F77DA58E93F}"/>
              </a:ext>
            </a:extLst>
          </p:cNvPr>
          <p:cNvSpPr/>
          <p:nvPr/>
        </p:nvSpPr>
        <p:spPr>
          <a:xfrm>
            <a:off x="5619134" y="1661652"/>
            <a:ext cx="953729" cy="11995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3897D7-E69B-DE09-FE36-8C2A10E1EFF8}"/>
              </a:ext>
            </a:extLst>
          </p:cNvPr>
          <p:cNvSpPr/>
          <p:nvPr/>
        </p:nvSpPr>
        <p:spPr>
          <a:xfrm>
            <a:off x="3952565" y="3165987"/>
            <a:ext cx="4286865" cy="1199536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/>
              <a:t>রুকু</a:t>
            </a:r>
            <a:r>
              <a:rPr lang="en-US" sz="7200" dirty="0"/>
              <a:t> ও </a:t>
            </a:r>
            <a:r>
              <a:rPr lang="en-US" sz="7200" dirty="0" err="1"/>
              <a:t>সিজদাহ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3747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91DD7D-C88E-A14C-61AE-06B40E16ECDD}"/>
              </a:ext>
            </a:extLst>
          </p:cNvPr>
          <p:cNvSpPr txBox="1"/>
          <p:nvPr/>
        </p:nvSpPr>
        <p:spPr>
          <a:xfrm>
            <a:off x="4906297" y="678426"/>
            <a:ext cx="23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/>
              <a:t>শিখনফল</a:t>
            </a: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942F5-7EDB-F48D-AF1A-DFC16FAA88AC}"/>
              </a:ext>
            </a:extLst>
          </p:cNvPr>
          <p:cNvSpPr txBox="1"/>
          <p:nvPr/>
        </p:nvSpPr>
        <p:spPr>
          <a:xfrm>
            <a:off x="1052052" y="1905506"/>
            <a:ext cx="103140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/>
              <a:t>এই </a:t>
            </a:r>
            <a:r>
              <a:rPr lang="en-US" sz="3200" b="1" dirty="0"/>
              <a:t>পাঠ</a:t>
            </a:r>
            <a:r>
              <a:rPr lang="bn-IN" sz="3200" b="1" dirty="0"/>
              <a:t> শেষে</a:t>
            </a:r>
            <a:r>
              <a:rPr lang="en-US" sz="3200" b="1" dirty="0"/>
              <a:t> </a:t>
            </a:r>
            <a:r>
              <a:rPr lang="en-US" sz="3200" b="1" dirty="0" err="1"/>
              <a:t>শিক্ষার্থীরা</a:t>
            </a:r>
            <a:r>
              <a:rPr lang="en-US" sz="3200" b="1" dirty="0"/>
              <a:t> </a:t>
            </a:r>
            <a:r>
              <a:rPr lang="en-US" sz="3200" dirty="0"/>
              <a:t>–</a:t>
            </a:r>
          </a:p>
          <a:p>
            <a:r>
              <a:rPr lang="bn-IN" sz="3200" dirty="0"/>
              <a:t>১। রুকু ও সিজদার সংজ্ঞা উল্লেখ করতে পারবে</a:t>
            </a:r>
            <a:r>
              <a:rPr lang="en-US" sz="3200" dirty="0"/>
              <a:t>।</a:t>
            </a:r>
          </a:p>
          <a:p>
            <a:r>
              <a:rPr lang="bn-IN" sz="3200" dirty="0"/>
              <a:t>২। রুকু ও সিজদা সংক্রান্ত হাদিসসমূহ শুদ্ধভাবে পড়তে পারবে</a:t>
            </a:r>
            <a:r>
              <a:rPr lang="en-US" sz="3200" dirty="0"/>
              <a:t>।</a:t>
            </a:r>
          </a:p>
          <a:p>
            <a:r>
              <a:rPr lang="bn-IN" sz="3200" dirty="0"/>
              <a:t>৩।</a:t>
            </a:r>
            <a:r>
              <a:rPr lang="en-US" sz="3200" dirty="0"/>
              <a:t> </a:t>
            </a:r>
            <a:r>
              <a:rPr lang="bn-IN" sz="3200" dirty="0"/>
              <a:t>হাদিসের বাংলা অর্থ করতে পারবে</a:t>
            </a:r>
            <a:r>
              <a:rPr lang="en-US" sz="3200" dirty="0"/>
              <a:t>।</a:t>
            </a:r>
          </a:p>
          <a:p>
            <a:r>
              <a:rPr lang="bn-IN" sz="3200" dirty="0"/>
              <a:t>৫। হাদিসের ব্যাখ্যা ও প্রয়োজনীয় মাসআলা বর্ণনা করতে পারবে।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1455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A8A1E0-8710-58B7-EB67-948FD486414B}"/>
              </a:ext>
            </a:extLst>
          </p:cNvPr>
          <p:cNvSpPr txBox="1"/>
          <p:nvPr/>
        </p:nvSpPr>
        <p:spPr>
          <a:xfrm>
            <a:off x="1671485" y="1455442"/>
            <a:ext cx="95176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dirty="0"/>
              <a:t>عن أنس رضي الله عنه قال: قال رسول الله صلى الله عليه وسلم: أَقِيمُوا الرُّكُوعَ وَالسُّجُودَ فَوَاللَّهِ إِنِّي لَأَرَاكُمْ مِنْ بَعْدِي </a:t>
            </a:r>
            <a:endParaRPr lang="en-US" sz="4000" dirty="0"/>
          </a:p>
          <a:p>
            <a:endParaRPr lang="en-US" sz="4000" dirty="0"/>
          </a:p>
          <a:p>
            <a:r>
              <a:rPr lang="ar-SA" sz="4000" dirty="0"/>
              <a:t> متفق عليه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8613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C13443-74B1-D7F8-D450-39202169EDEB}"/>
              </a:ext>
            </a:extLst>
          </p:cNvPr>
          <p:cNvSpPr txBox="1"/>
          <p:nvPr/>
        </p:nvSpPr>
        <p:spPr>
          <a:xfrm>
            <a:off x="924232" y="983226"/>
            <a:ext cx="10569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600" dirty="0"/>
              <a:t>عن أنس رضي الله عنه قال: قال رسول الله صلى الله عليه وسلم: أَقِيمُوا الرُّكُوعَ وَالسُّجُودَ فَوَاللَّهِ إِنِّي لَأَرَاكُمْ مِنْ بَعْدِي — متفق عليه</a:t>
            </a:r>
            <a:endParaRPr lang="en-US" sz="3600" dirty="0"/>
          </a:p>
          <a:p>
            <a:endParaRPr lang="en-US" sz="3600" dirty="0"/>
          </a:p>
          <a:p>
            <a:r>
              <a:rPr lang="bn-IN" sz="3600" dirty="0"/>
              <a:t> আনাস (রা.) হতে বর্ণিত। তিনি বলেন, রাসুলুল্লাহ (সা.) বলেছেন, “তোমরা রুকু ও সিজদা (সিজদা/সেজদা) ঠিকভাবে আদায় করবে। আল্লাহর কসম! আমি নিশ্চয়ই তোমাদেরকে আমার পেছন দিক হতেও দেখি।” (বুখারি ও মুসলিম)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6219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72F76A-E396-5569-24EB-E2222804EEFC}"/>
              </a:ext>
            </a:extLst>
          </p:cNvPr>
          <p:cNvSpPr txBox="1"/>
          <p:nvPr/>
        </p:nvSpPr>
        <p:spPr>
          <a:xfrm>
            <a:off x="1106129" y="2182761"/>
            <a:ext cx="99797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/>
              <a:t>وعن البراء رضي الله عنه قال كان ركوع النبي صلى الله عليه وسلم وسجوده وبين السجدتين وإذا رفع من الركوع ما خلا القيام والقعود قريبًا من السواء،</a:t>
            </a:r>
            <a:endParaRPr lang="en-US" sz="3200" dirty="0"/>
          </a:p>
          <a:p>
            <a:pPr algn="r"/>
            <a:r>
              <a:rPr lang="ar-SA" sz="3200" dirty="0"/>
              <a:t> متفق عليه</a:t>
            </a:r>
            <a:r>
              <a:rPr lang="en-US" sz="3200" dirty="0"/>
              <a:t>  </a:t>
            </a:r>
          </a:p>
          <a:p>
            <a:pPr algn="r"/>
            <a:endParaRPr lang="en-US" sz="3200" dirty="0"/>
          </a:p>
          <a:p>
            <a:pPr algn="r"/>
            <a:endParaRPr lang="en-US" sz="3200" dirty="0"/>
          </a:p>
          <a:p>
            <a:pPr algn="r"/>
            <a:r>
              <a:rPr lang="bn-IN" sz="3200" dirty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4133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74C29F-7DB1-5AAE-AFD5-86632111375F}"/>
              </a:ext>
            </a:extLst>
          </p:cNvPr>
          <p:cNvSpPr txBox="1"/>
          <p:nvPr/>
        </p:nvSpPr>
        <p:spPr>
          <a:xfrm>
            <a:off x="776748" y="934064"/>
            <a:ext cx="106385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/>
              <a:t>وعن البراء رضي الله عنه قال كان ركوع النبي صلى الله عليه وسلم وسجوده وبين السجدتين وإذا رفع من الركوع ما خلا القيام والقعود قريبًا من السواء، متفق عليه</a:t>
            </a:r>
            <a:r>
              <a:rPr lang="en-US" sz="3200" dirty="0"/>
              <a:t>  </a:t>
            </a:r>
          </a:p>
          <a:p>
            <a:endParaRPr lang="en-US" sz="3200" dirty="0"/>
          </a:p>
          <a:p>
            <a:r>
              <a:rPr lang="bn-IN" sz="3200" dirty="0"/>
              <a:t> বারা ইবনু ‘আযিব (রা.) হতে বর্ণিত। তিনি বলেন, নবী সাল্লাল্লাহু আলাইহি ওয়াসাল্লাম-এর রুকু, সিজদা (সিজদা/সেজদা), দুই সিজদার মধ্যে বসা, রুকু থেকে সোজা হয়ে দাঁড়ানোর সময়ের পরিমাণ (কিরাআতের জন্য) দাঁড়ানোর সময় ছাড়া প্রায় সমান সমান ছিল। (বুখারি ও মুসলিম)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512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ED1BEF-C2E5-F017-167D-ED2F3814D5FB}"/>
              </a:ext>
            </a:extLst>
          </p:cNvPr>
          <p:cNvSpPr txBox="1"/>
          <p:nvPr/>
        </p:nvSpPr>
        <p:spPr>
          <a:xfrm>
            <a:off x="1956620" y="3049458"/>
            <a:ext cx="73446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4000" dirty="0"/>
              <a:t> </a:t>
            </a:r>
            <a:r>
              <a:rPr lang="ar-SA" sz="4000" dirty="0">
                <a:solidFill>
                  <a:srgbClr val="FF0000"/>
                </a:solidFill>
              </a:rPr>
              <a:t>رضي</a:t>
            </a:r>
            <a:r>
              <a:rPr lang="ar-SA" sz="4000" dirty="0"/>
              <a:t> </a:t>
            </a:r>
            <a:r>
              <a:rPr lang="en-US" sz="4000" dirty="0"/>
              <a:t> </a:t>
            </a:r>
            <a:r>
              <a:rPr lang="ar-SA" sz="4000" dirty="0"/>
              <a:t> </a:t>
            </a:r>
            <a:r>
              <a:rPr lang="ar-SA" sz="4000" dirty="0">
                <a:solidFill>
                  <a:srgbClr val="00B050"/>
                </a:solidFill>
              </a:rPr>
              <a:t>قال</a:t>
            </a:r>
            <a:r>
              <a:rPr lang="en-US" sz="4000" dirty="0"/>
              <a:t>  </a:t>
            </a:r>
            <a:r>
              <a:rPr lang="ar-SA" sz="4000" dirty="0"/>
              <a:t> </a:t>
            </a:r>
            <a:r>
              <a:rPr lang="ar-SA" sz="4000" dirty="0">
                <a:solidFill>
                  <a:srgbClr val="FF0000"/>
                </a:solidFill>
              </a:rPr>
              <a:t>رسول</a:t>
            </a:r>
            <a:r>
              <a:rPr lang="en-US" sz="4000" dirty="0"/>
              <a:t>  </a:t>
            </a:r>
            <a:r>
              <a:rPr lang="ar-SA" sz="4000" dirty="0"/>
              <a:t>  </a:t>
            </a:r>
            <a:r>
              <a:rPr lang="ar-SA" sz="4000" dirty="0">
                <a:solidFill>
                  <a:srgbClr val="FF0000"/>
                </a:solidFill>
              </a:rPr>
              <a:t>صلى</a:t>
            </a:r>
            <a:r>
              <a:rPr lang="ar-SA" sz="4000" dirty="0"/>
              <a:t>  </a:t>
            </a:r>
            <a:r>
              <a:rPr lang="ar-SA" sz="4000" dirty="0">
                <a:solidFill>
                  <a:srgbClr val="00B050"/>
                </a:solidFill>
              </a:rPr>
              <a:t>سلم</a:t>
            </a:r>
            <a:r>
              <a:rPr lang="en-US" sz="4000" dirty="0"/>
              <a:t> </a:t>
            </a:r>
            <a:r>
              <a:rPr lang="ar-SA" sz="4000" dirty="0"/>
              <a:t> </a:t>
            </a:r>
            <a:r>
              <a:rPr lang="ar-SA" sz="4000" dirty="0">
                <a:solidFill>
                  <a:srgbClr val="00B050"/>
                </a:solidFill>
              </a:rPr>
              <a:t>أَقِيمُوا</a:t>
            </a:r>
            <a:r>
              <a:rPr lang="en-US" sz="4000" dirty="0"/>
              <a:t> </a:t>
            </a:r>
            <a:r>
              <a:rPr lang="ar-SA" sz="4000" dirty="0"/>
              <a:t> ل</a:t>
            </a:r>
            <a:r>
              <a:rPr lang="ar-SA" sz="4000" dirty="0">
                <a:solidFill>
                  <a:srgbClr val="00B050"/>
                </a:solidFill>
              </a:rPr>
              <a:t>َأَرَاكُمْ</a:t>
            </a:r>
            <a:r>
              <a:rPr lang="ar-SA" sz="4000" dirty="0"/>
              <a:t>  </a:t>
            </a:r>
            <a:endParaRPr lang="en-US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E44C42-4733-8BB5-D9EE-9C33DB92545C}"/>
              </a:ext>
            </a:extLst>
          </p:cNvPr>
          <p:cNvSpPr/>
          <p:nvPr/>
        </p:nvSpPr>
        <p:spPr>
          <a:xfrm>
            <a:off x="4630993" y="1337187"/>
            <a:ext cx="2930013" cy="9242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err="1"/>
              <a:t>তাহকীক</a:t>
            </a:r>
            <a:r>
              <a:rPr lang="en-US" sz="4800" dirty="0"/>
              <a:t> </a:t>
            </a:r>
            <a:r>
              <a:rPr lang="en-US" sz="4800" dirty="0" err="1"/>
              <a:t>করুন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47489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C3137E-3F21-D536-F96E-E3A3B4DFB0D5}"/>
              </a:ext>
            </a:extLst>
          </p:cNvPr>
          <p:cNvSpPr/>
          <p:nvPr/>
        </p:nvSpPr>
        <p:spPr>
          <a:xfrm>
            <a:off x="4355689" y="943897"/>
            <a:ext cx="2408905" cy="101272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/>
              <a:t>মূল্যায়ন</a:t>
            </a:r>
            <a:endParaRPr lang="en-US" sz="6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1F109-EA0C-DB0D-00AF-9141F4EF52C5}"/>
              </a:ext>
            </a:extLst>
          </p:cNvPr>
          <p:cNvSpPr txBox="1"/>
          <p:nvPr/>
        </p:nvSpPr>
        <p:spPr>
          <a:xfrm>
            <a:off x="1297858" y="2703871"/>
            <a:ext cx="4798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১। </a:t>
            </a:r>
            <a:r>
              <a:rPr lang="en-US" sz="4000" dirty="0" err="1"/>
              <a:t>রুকু</a:t>
            </a:r>
            <a:r>
              <a:rPr lang="en-US" sz="4000" dirty="0"/>
              <a:t> </a:t>
            </a:r>
            <a:r>
              <a:rPr lang="en-US" sz="4000" dirty="0" err="1"/>
              <a:t>কী</a:t>
            </a:r>
            <a:r>
              <a:rPr lang="en-US" sz="4000" dirty="0"/>
              <a:t>?</a:t>
            </a:r>
          </a:p>
          <a:p>
            <a:r>
              <a:rPr lang="en-US" sz="4000" dirty="0"/>
              <a:t>২। </a:t>
            </a:r>
            <a:r>
              <a:rPr lang="en-US" sz="4000" dirty="0" err="1"/>
              <a:t>সিজদাহ</a:t>
            </a:r>
            <a:r>
              <a:rPr lang="en-US" sz="4000" dirty="0"/>
              <a:t> </a:t>
            </a:r>
            <a:r>
              <a:rPr lang="en-US" sz="4000" dirty="0" err="1"/>
              <a:t>কী</a:t>
            </a:r>
            <a:r>
              <a:rPr lang="en-US" sz="4000" dirty="0"/>
              <a:t>?</a:t>
            </a:r>
          </a:p>
          <a:p>
            <a:r>
              <a:rPr lang="en-US" sz="4000" dirty="0"/>
              <a:t>৩। </a:t>
            </a:r>
            <a:r>
              <a:rPr lang="en-US" sz="4000" dirty="0" err="1"/>
              <a:t>সিজদাহ</a:t>
            </a:r>
            <a:r>
              <a:rPr lang="en-US" sz="4000" dirty="0"/>
              <a:t> </a:t>
            </a:r>
            <a:r>
              <a:rPr lang="en-US" sz="4000" dirty="0" err="1"/>
              <a:t>কত</a:t>
            </a:r>
            <a:r>
              <a:rPr lang="en-US" sz="4000" dirty="0"/>
              <a:t> </a:t>
            </a:r>
            <a:r>
              <a:rPr lang="en-US" sz="4000" dirty="0" err="1"/>
              <a:t>প্রকার</a:t>
            </a:r>
            <a:r>
              <a:rPr lang="en-US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6359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90D982D-609B-A56A-F841-E33E9FF7B2DF}"/>
              </a:ext>
            </a:extLst>
          </p:cNvPr>
          <p:cNvSpPr/>
          <p:nvPr/>
        </p:nvSpPr>
        <p:spPr>
          <a:xfrm>
            <a:off x="4473677" y="570272"/>
            <a:ext cx="3244645" cy="160265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বাড়ির</a:t>
            </a:r>
            <a:r>
              <a:rPr lang="en-US" sz="5400" dirty="0"/>
              <a:t> </a:t>
            </a:r>
            <a:r>
              <a:rPr lang="en-US" sz="5400" dirty="0" err="1"/>
              <a:t>কাজ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465375-F7CC-DE5F-FC8D-22DA72E4AA2E}"/>
              </a:ext>
            </a:extLst>
          </p:cNvPr>
          <p:cNvSpPr txBox="1"/>
          <p:nvPr/>
        </p:nvSpPr>
        <p:spPr>
          <a:xfrm>
            <a:off x="2261419" y="3429000"/>
            <a:ext cx="6794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সাহু</a:t>
            </a:r>
            <a:r>
              <a:rPr lang="en-US" sz="3600" dirty="0"/>
              <a:t> </a:t>
            </a:r>
            <a:r>
              <a:rPr lang="en-US" sz="3600" dirty="0" err="1"/>
              <a:t>সিজদাহ</a:t>
            </a:r>
            <a:r>
              <a:rPr lang="en-US" sz="3600" dirty="0"/>
              <a:t> </a:t>
            </a:r>
            <a:r>
              <a:rPr lang="en-US" sz="3600" dirty="0" err="1"/>
              <a:t>কখন</a:t>
            </a:r>
            <a:r>
              <a:rPr lang="en-US" sz="3600" dirty="0"/>
              <a:t> </a:t>
            </a:r>
            <a:r>
              <a:rPr lang="en-US" sz="3600" dirty="0" err="1"/>
              <a:t>দিতে</a:t>
            </a:r>
            <a:r>
              <a:rPr lang="en-US" sz="3600" dirty="0"/>
              <a:t> হয়? </a:t>
            </a:r>
            <a:r>
              <a:rPr lang="en-US" sz="3600" dirty="0" err="1"/>
              <a:t>লিখে</a:t>
            </a:r>
            <a:r>
              <a:rPr lang="en-US" sz="3600" dirty="0"/>
              <a:t> </a:t>
            </a:r>
            <a:r>
              <a:rPr lang="en-US" sz="3600" dirty="0" err="1"/>
              <a:t>নিয়ে</a:t>
            </a:r>
            <a:r>
              <a:rPr lang="en-US" sz="3600" dirty="0"/>
              <a:t> </a:t>
            </a:r>
            <a:r>
              <a:rPr lang="en-US" sz="3600" dirty="0" err="1"/>
              <a:t>আসবে</a:t>
            </a:r>
            <a:r>
              <a:rPr lang="en-US" sz="36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72616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4262000-DEB0-AA59-5386-F56E9772509E}"/>
              </a:ext>
            </a:extLst>
          </p:cNvPr>
          <p:cNvSpPr/>
          <p:nvPr/>
        </p:nvSpPr>
        <p:spPr>
          <a:xfrm>
            <a:off x="4611329" y="1514168"/>
            <a:ext cx="3234813" cy="10618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/>
              <a:t>সমাপ্ত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74309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Office PowerPoint</Application>
  <PresentationFormat>Widescreen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Laise 0261 Project User</dc:creator>
  <cp:lastModifiedBy>Laise 0261 Project User</cp:lastModifiedBy>
  <cp:revision>1</cp:revision>
  <dcterms:created xsi:type="dcterms:W3CDTF">2026-10-12T07:02:29Z</dcterms:created>
  <dcterms:modified xsi:type="dcterms:W3CDTF">2026-10-12T07:02:53Z</dcterms:modified>
</cp:coreProperties>
</file>