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notesSlides/notesSlide8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handoutMasterIdLst>
    <p:handoutMasterId r:id="rId24"/>
  </p:handoutMasterIdLst>
  <p:sldIdLst>
    <p:sldId id="310" r:id="rId2"/>
    <p:sldId id="311" r:id="rId3"/>
    <p:sldId id="307" r:id="rId4"/>
    <p:sldId id="290" r:id="rId5"/>
    <p:sldId id="275" r:id="rId6"/>
    <p:sldId id="293" r:id="rId7"/>
    <p:sldId id="297" r:id="rId8"/>
    <p:sldId id="298" r:id="rId9"/>
    <p:sldId id="271" r:id="rId10"/>
    <p:sldId id="288" r:id="rId11"/>
    <p:sldId id="289" r:id="rId12"/>
    <p:sldId id="279" r:id="rId13"/>
    <p:sldId id="299" r:id="rId14"/>
    <p:sldId id="278" r:id="rId15"/>
    <p:sldId id="300" r:id="rId16"/>
    <p:sldId id="283" r:id="rId17"/>
    <p:sldId id="301" r:id="rId18"/>
    <p:sldId id="302" r:id="rId19"/>
    <p:sldId id="303" r:id="rId20"/>
    <p:sldId id="312" r:id="rId21"/>
    <p:sldId id="313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33"/>
    <a:srgbClr val="3D7B47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000" autoAdjust="0"/>
    <p:restoredTop sz="94434" autoAdjust="0"/>
  </p:normalViewPr>
  <p:slideViewPr>
    <p:cSldViewPr snapToGrid="0">
      <p:cViewPr varScale="1">
        <p:scale>
          <a:sx n="82" d="100"/>
          <a:sy n="82" d="100"/>
        </p:scale>
        <p:origin x="-1502" y="-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6DDF93D-D230-43AA-B232-E3763EE1CD12}" type="doc">
      <dgm:prSet loTypeId="urn:microsoft.com/office/officeart/2005/8/layout/arrow2" loCatId="process" qsTypeId="urn:microsoft.com/office/officeart/2005/8/quickstyle/simple1" qsCatId="simple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85D69F05-32BE-4DA6-A5C4-378B2DA4C408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তথ্য সংগ্রহ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A8C5FBF-A770-45A8-8C3B-4F669570695F}" type="parTrans" cxnId="{399E1934-31B0-4AD4-AD77-F1D7BAE48044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97EDC45A-6C5D-41D9-BB8E-4E25CDEBA90A}" type="sibTrans" cxnId="{399E1934-31B0-4AD4-AD77-F1D7BAE48044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F812C9D-409E-459C-AA7C-0E727789DE38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তথ্য বিশ্লেষণ 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A0E61B51-C062-4FD4-93F2-A6902DEA25E2}" type="parTrans" cxnId="{C6197457-299D-41DF-B187-B4D2FC1B395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7874C02-91A2-4558-BEAB-A76169B9C52A}" type="sibTrans" cxnId="{C6197457-299D-41DF-B187-B4D2FC1B3955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2E08641E-8503-4510-A825-A53088415CE1}">
      <dgm:prSet phldrT="[Text]"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তথ্য সংযোজন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AC91C74-8E22-44B2-B48F-2CE6AA01C9EF}" type="parTrans" cxnId="{4A521515-0948-487E-8D48-29EF2DE9F6F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0CE1742-8A11-4FAA-B10D-4FF7BD314030}" type="sibTrans" cxnId="{4A521515-0948-487E-8D48-29EF2DE9F6F8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7EADA44A-F9BA-4822-B507-F395981C354E}">
      <dgm:prSet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তথ্য মূল্যায়ন 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D713CCB-3448-4FC0-81AA-734223D6A234}" type="parTrans" cxnId="{F87AD34F-1BFC-4DBD-8102-9FEB917EE0DE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11F9617E-8B6C-4519-AA28-6C0F9D6F740D}" type="sibTrans" cxnId="{F87AD34F-1BFC-4DBD-8102-9FEB917EE0DE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DBF0B26D-301A-4807-919F-3B0250484618}">
      <dgm:prSet/>
      <dgm:spPr/>
      <dgm:t>
        <a:bodyPr/>
        <a:lstStyle/>
        <a:p>
          <a:r>
            <a:rPr lang="bn-IN" dirty="0" smtClean="0">
              <a:latin typeface="NikoshBAN" panose="02000000000000000000" pitchFamily="2" charset="0"/>
              <a:cs typeface="NikoshBAN" panose="02000000000000000000" pitchFamily="2" charset="0"/>
            </a:rPr>
            <a:t>নতুন তথ্য সৃষ্টি</a:t>
          </a:r>
          <a:endParaRPr lang="en-US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1471C07-664D-406B-8E34-780EEE1A2D96}" type="parTrans" cxnId="{9E723DB3-3DB9-42E1-A892-58ED8692385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4C2252C7-134B-4CD3-90A6-4303D2B5B3DA}" type="sibTrans" cxnId="{9E723DB3-3DB9-42E1-A892-58ED8692385F}">
      <dgm:prSet/>
      <dgm:spPr/>
      <dgm:t>
        <a:bodyPr/>
        <a:lstStyle/>
        <a:p>
          <a:endParaRPr lang="en-US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EB45E3BA-3220-42A9-8DAA-76C65A00A216}" type="pres">
      <dgm:prSet presAssocID="{16DDF93D-D230-43AA-B232-E3763EE1CD12}" presName="arrowDiagram" presStyleCnt="0">
        <dgm:presLayoutVars>
          <dgm:chMax val="5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3C2E461-1D50-443F-B2C0-D51F5CFFDFF9}" type="pres">
      <dgm:prSet presAssocID="{16DDF93D-D230-43AA-B232-E3763EE1CD12}" presName="arrow" presStyleLbl="bgShp" presStyleIdx="0" presStyleCnt="1" custLinFactNeighborY="2148"/>
      <dgm:spPr/>
    </dgm:pt>
    <dgm:pt modelId="{30A9B3C4-963E-4125-A201-B1CAD21F81FD}" type="pres">
      <dgm:prSet presAssocID="{16DDF93D-D230-43AA-B232-E3763EE1CD12}" presName="arrowDiagram5" presStyleCnt="0"/>
      <dgm:spPr/>
    </dgm:pt>
    <dgm:pt modelId="{E84B5A25-D541-4EAF-A9BF-3E6465AA4A17}" type="pres">
      <dgm:prSet presAssocID="{85D69F05-32BE-4DA6-A5C4-378B2DA4C408}" presName="bullet5a" presStyleLbl="node1" presStyleIdx="0" presStyleCnt="5"/>
      <dgm:spPr/>
    </dgm:pt>
    <dgm:pt modelId="{8486F7A7-804D-424A-A631-F40821B871FF}" type="pres">
      <dgm:prSet presAssocID="{85D69F05-32BE-4DA6-A5C4-378B2DA4C408}" presName="textBox5a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3158BC-C326-4381-8A59-ED8700C0196D}" type="pres">
      <dgm:prSet presAssocID="{EF812C9D-409E-459C-AA7C-0E727789DE38}" presName="bullet5b" presStyleLbl="node1" presStyleIdx="1" presStyleCnt="5"/>
      <dgm:spPr/>
    </dgm:pt>
    <dgm:pt modelId="{88659501-D37C-400B-BE6D-FB4CE311D9AD}" type="pres">
      <dgm:prSet presAssocID="{EF812C9D-409E-459C-AA7C-0E727789DE38}" presName="textBox5b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646DCC8-6308-4392-B0E5-51888292BEDB}" type="pres">
      <dgm:prSet presAssocID="{2E08641E-8503-4510-A825-A53088415CE1}" presName="bullet5c" presStyleLbl="node1" presStyleIdx="2" presStyleCnt="5"/>
      <dgm:spPr/>
    </dgm:pt>
    <dgm:pt modelId="{43221559-2C32-4A0A-9F42-F989AEB4B962}" type="pres">
      <dgm:prSet presAssocID="{2E08641E-8503-4510-A825-A53088415CE1}" presName="textBox5c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45AB310-C781-4A6E-9C99-C87D542DA932}" type="pres">
      <dgm:prSet presAssocID="{7EADA44A-F9BA-4822-B507-F395981C354E}" presName="bullet5d" presStyleLbl="node1" presStyleIdx="3" presStyleCnt="5"/>
      <dgm:spPr/>
    </dgm:pt>
    <dgm:pt modelId="{50F31445-E169-4602-95CD-21B00A62E77D}" type="pres">
      <dgm:prSet presAssocID="{7EADA44A-F9BA-4822-B507-F395981C354E}" presName="textBox5d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7A3B0A-C1D6-4E85-8BD7-D13AB7982C05}" type="pres">
      <dgm:prSet presAssocID="{DBF0B26D-301A-4807-919F-3B0250484618}" presName="bullet5e" presStyleLbl="node1" presStyleIdx="4" presStyleCnt="5"/>
      <dgm:spPr/>
    </dgm:pt>
    <dgm:pt modelId="{9988AF30-F485-4C7B-A005-918ED0409AAE}" type="pres">
      <dgm:prSet presAssocID="{DBF0B26D-301A-4807-919F-3B0250484618}" presName="textBox5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C6197457-299D-41DF-B187-B4D2FC1B3955}" srcId="{16DDF93D-D230-43AA-B232-E3763EE1CD12}" destId="{EF812C9D-409E-459C-AA7C-0E727789DE38}" srcOrd="1" destOrd="0" parTransId="{A0E61B51-C062-4FD4-93F2-A6902DEA25E2}" sibTransId="{D7874C02-91A2-4558-BEAB-A76169B9C52A}"/>
    <dgm:cxn modelId="{EC397E37-2192-456C-A77C-1057F02C20CD}" type="presOf" srcId="{85D69F05-32BE-4DA6-A5C4-378B2DA4C408}" destId="{8486F7A7-804D-424A-A631-F40821B871FF}" srcOrd="0" destOrd="0" presId="urn:microsoft.com/office/officeart/2005/8/layout/arrow2"/>
    <dgm:cxn modelId="{399E1934-31B0-4AD4-AD77-F1D7BAE48044}" srcId="{16DDF93D-D230-43AA-B232-E3763EE1CD12}" destId="{85D69F05-32BE-4DA6-A5C4-378B2DA4C408}" srcOrd="0" destOrd="0" parTransId="{2A8C5FBF-A770-45A8-8C3B-4F669570695F}" sibTransId="{97EDC45A-6C5D-41D9-BB8E-4E25CDEBA90A}"/>
    <dgm:cxn modelId="{48D2AF72-542F-4251-A304-6167BC78E124}" type="presOf" srcId="{16DDF93D-D230-43AA-B232-E3763EE1CD12}" destId="{EB45E3BA-3220-42A9-8DAA-76C65A00A216}" srcOrd="0" destOrd="0" presId="urn:microsoft.com/office/officeart/2005/8/layout/arrow2"/>
    <dgm:cxn modelId="{4A521515-0948-487E-8D48-29EF2DE9F6F8}" srcId="{16DDF93D-D230-43AA-B232-E3763EE1CD12}" destId="{2E08641E-8503-4510-A825-A53088415CE1}" srcOrd="2" destOrd="0" parTransId="{EAC91C74-8E22-44B2-B48F-2CE6AA01C9EF}" sibTransId="{E0CE1742-8A11-4FAA-B10D-4FF7BD314030}"/>
    <dgm:cxn modelId="{D3D631E3-07BA-42FA-90D8-78B52DC5AF36}" type="presOf" srcId="{2E08641E-8503-4510-A825-A53088415CE1}" destId="{43221559-2C32-4A0A-9F42-F989AEB4B962}" srcOrd="0" destOrd="0" presId="urn:microsoft.com/office/officeart/2005/8/layout/arrow2"/>
    <dgm:cxn modelId="{491FC087-341F-4156-8C53-57EE567CDEBA}" type="presOf" srcId="{7EADA44A-F9BA-4822-B507-F395981C354E}" destId="{50F31445-E169-4602-95CD-21B00A62E77D}" srcOrd="0" destOrd="0" presId="urn:microsoft.com/office/officeart/2005/8/layout/arrow2"/>
    <dgm:cxn modelId="{669A9E5F-09D9-4142-93A8-8FDC4342A223}" type="presOf" srcId="{EF812C9D-409E-459C-AA7C-0E727789DE38}" destId="{88659501-D37C-400B-BE6D-FB4CE311D9AD}" srcOrd="0" destOrd="0" presId="urn:microsoft.com/office/officeart/2005/8/layout/arrow2"/>
    <dgm:cxn modelId="{F87AD34F-1BFC-4DBD-8102-9FEB917EE0DE}" srcId="{16DDF93D-D230-43AA-B232-E3763EE1CD12}" destId="{7EADA44A-F9BA-4822-B507-F395981C354E}" srcOrd="3" destOrd="0" parTransId="{4D713CCB-3448-4FC0-81AA-734223D6A234}" sibTransId="{11F9617E-8B6C-4519-AA28-6C0F9D6F740D}"/>
    <dgm:cxn modelId="{9E723DB3-3DB9-42E1-A892-58ED8692385F}" srcId="{16DDF93D-D230-43AA-B232-E3763EE1CD12}" destId="{DBF0B26D-301A-4807-919F-3B0250484618}" srcOrd="4" destOrd="0" parTransId="{81471C07-664D-406B-8E34-780EEE1A2D96}" sibTransId="{4C2252C7-134B-4CD3-90A6-4303D2B5B3DA}"/>
    <dgm:cxn modelId="{80A4890D-F32D-4CB8-8EF5-C3C2844AAF8F}" type="presOf" srcId="{DBF0B26D-301A-4807-919F-3B0250484618}" destId="{9988AF30-F485-4C7B-A005-918ED0409AAE}" srcOrd="0" destOrd="0" presId="urn:microsoft.com/office/officeart/2005/8/layout/arrow2"/>
    <dgm:cxn modelId="{DB8A859F-D372-4CBD-872A-4B8FCB3DA77D}" type="presParOf" srcId="{EB45E3BA-3220-42A9-8DAA-76C65A00A216}" destId="{63C2E461-1D50-443F-B2C0-D51F5CFFDFF9}" srcOrd="0" destOrd="0" presId="urn:microsoft.com/office/officeart/2005/8/layout/arrow2"/>
    <dgm:cxn modelId="{3134B454-F80C-40AD-B07D-D4C9113F88E7}" type="presParOf" srcId="{EB45E3BA-3220-42A9-8DAA-76C65A00A216}" destId="{30A9B3C4-963E-4125-A201-B1CAD21F81FD}" srcOrd="1" destOrd="0" presId="urn:microsoft.com/office/officeart/2005/8/layout/arrow2"/>
    <dgm:cxn modelId="{F8F5D569-4D5B-41BD-81A5-40EBB4538BFD}" type="presParOf" srcId="{30A9B3C4-963E-4125-A201-B1CAD21F81FD}" destId="{E84B5A25-D541-4EAF-A9BF-3E6465AA4A17}" srcOrd="0" destOrd="0" presId="urn:microsoft.com/office/officeart/2005/8/layout/arrow2"/>
    <dgm:cxn modelId="{5294A8FE-89BF-4842-B4C4-EC0D92085CF3}" type="presParOf" srcId="{30A9B3C4-963E-4125-A201-B1CAD21F81FD}" destId="{8486F7A7-804D-424A-A631-F40821B871FF}" srcOrd="1" destOrd="0" presId="urn:microsoft.com/office/officeart/2005/8/layout/arrow2"/>
    <dgm:cxn modelId="{5E4321EE-4B61-49FA-9757-2F5BADCB5FEF}" type="presParOf" srcId="{30A9B3C4-963E-4125-A201-B1CAD21F81FD}" destId="{4B3158BC-C326-4381-8A59-ED8700C0196D}" srcOrd="2" destOrd="0" presId="urn:microsoft.com/office/officeart/2005/8/layout/arrow2"/>
    <dgm:cxn modelId="{D71B22D7-28A1-4CC3-A289-C221EBC420B7}" type="presParOf" srcId="{30A9B3C4-963E-4125-A201-B1CAD21F81FD}" destId="{88659501-D37C-400B-BE6D-FB4CE311D9AD}" srcOrd="3" destOrd="0" presId="urn:microsoft.com/office/officeart/2005/8/layout/arrow2"/>
    <dgm:cxn modelId="{36E65321-35D6-44A1-B778-F8C4E516984F}" type="presParOf" srcId="{30A9B3C4-963E-4125-A201-B1CAD21F81FD}" destId="{E646DCC8-6308-4392-B0E5-51888292BEDB}" srcOrd="4" destOrd="0" presId="urn:microsoft.com/office/officeart/2005/8/layout/arrow2"/>
    <dgm:cxn modelId="{835AECF5-BF6E-436B-9164-64F699E1088F}" type="presParOf" srcId="{30A9B3C4-963E-4125-A201-B1CAD21F81FD}" destId="{43221559-2C32-4A0A-9F42-F989AEB4B962}" srcOrd="5" destOrd="0" presId="urn:microsoft.com/office/officeart/2005/8/layout/arrow2"/>
    <dgm:cxn modelId="{D23ABEB2-7F8B-4423-8BEB-9E05FC20C449}" type="presParOf" srcId="{30A9B3C4-963E-4125-A201-B1CAD21F81FD}" destId="{F45AB310-C781-4A6E-9C99-C87D542DA932}" srcOrd="6" destOrd="0" presId="urn:microsoft.com/office/officeart/2005/8/layout/arrow2"/>
    <dgm:cxn modelId="{ECD1376D-097C-4A8C-8907-C4113354DA2B}" type="presParOf" srcId="{30A9B3C4-963E-4125-A201-B1CAD21F81FD}" destId="{50F31445-E169-4602-95CD-21B00A62E77D}" srcOrd="7" destOrd="0" presId="urn:microsoft.com/office/officeart/2005/8/layout/arrow2"/>
    <dgm:cxn modelId="{A93294AE-1969-4EF3-9F6D-5A7F7778CE85}" type="presParOf" srcId="{30A9B3C4-963E-4125-A201-B1CAD21F81FD}" destId="{997A3B0A-C1D6-4E85-8BD7-D13AB7982C05}" srcOrd="8" destOrd="0" presId="urn:microsoft.com/office/officeart/2005/8/layout/arrow2"/>
    <dgm:cxn modelId="{D4B12AD0-6A2C-44DC-8E5C-2457430C271F}" type="presParOf" srcId="{30A9B3C4-963E-4125-A201-B1CAD21F81FD}" destId="{9988AF30-F485-4C7B-A005-918ED0409AAE}" srcOrd="9" destOrd="0" presId="urn:microsoft.com/office/officeart/2005/8/layout/arrow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3C2E461-1D50-443F-B2C0-D51F5CFFDFF9}">
      <dsp:nvSpPr>
        <dsp:cNvPr id="0" name=""/>
        <dsp:cNvSpPr/>
      </dsp:nvSpPr>
      <dsp:spPr>
        <a:xfrm>
          <a:off x="481159" y="0"/>
          <a:ext cx="6412020" cy="4007513"/>
        </a:xfrm>
        <a:prstGeom prst="swooshArrow">
          <a:avLst>
            <a:gd name="adj1" fmla="val 25000"/>
            <a:gd name="adj2" fmla="val 25000"/>
          </a:avLst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84B5A25-D541-4EAF-A9BF-3E6465AA4A17}">
      <dsp:nvSpPr>
        <dsp:cNvPr id="0" name=""/>
        <dsp:cNvSpPr/>
      </dsp:nvSpPr>
      <dsp:spPr>
        <a:xfrm>
          <a:off x="1112743" y="2979986"/>
          <a:ext cx="147476" cy="147476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486F7A7-804D-424A-A631-F40821B871FF}">
      <dsp:nvSpPr>
        <dsp:cNvPr id="0" name=""/>
        <dsp:cNvSpPr/>
      </dsp:nvSpPr>
      <dsp:spPr>
        <a:xfrm>
          <a:off x="1186481" y="3053724"/>
          <a:ext cx="839974" cy="95378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145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তথ্য সংগ্রহ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1186481" y="3053724"/>
        <a:ext cx="839974" cy="953788"/>
      </dsp:txXfrm>
    </dsp:sp>
    <dsp:sp modelId="{4B3158BC-C326-4381-8A59-ED8700C0196D}">
      <dsp:nvSpPr>
        <dsp:cNvPr id="0" name=""/>
        <dsp:cNvSpPr/>
      </dsp:nvSpPr>
      <dsp:spPr>
        <a:xfrm>
          <a:off x="1911040" y="2212948"/>
          <a:ext cx="230832" cy="230832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1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659501-D37C-400B-BE6D-FB4CE311D9AD}">
      <dsp:nvSpPr>
        <dsp:cNvPr id="0" name=""/>
        <dsp:cNvSpPr/>
      </dsp:nvSpPr>
      <dsp:spPr>
        <a:xfrm>
          <a:off x="2026456" y="2328365"/>
          <a:ext cx="1064395" cy="167914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2313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তথ্য বিশ্লেষণ 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2026456" y="2328365"/>
        <a:ext cx="1064395" cy="1679147"/>
      </dsp:txXfrm>
    </dsp:sp>
    <dsp:sp modelId="{E646DCC8-6308-4392-B0E5-51888292BEDB}">
      <dsp:nvSpPr>
        <dsp:cNvPr id="0" name=""/>
        <dsp:cNvSpPr/>
      </dsp:nvSpPr>
      <dsp:spPr>
        <a:xfrm>
          <a:off x="2936963" y="1601402"/>
          <a:ext cx="307776" cy="307776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2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221559-2C32-4A0A-9F42-F989AEB4B962}">
      <dsp:nvSpPr>
        <dsp:cNvPr id="0" name=""/>
        <dsp:cNvSpPr/>
      </dsp:nvSpPr>
      <dsp:spPr>
        <a:xfrm>
          <a:off x="3090852" y="1755290"/>
          <a:ext cx="1237520" cy="2252222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3085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তথ্য সংযোজন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3090852" y="1755290"/>
        <a:ext cx="1237520" cy="2252222"/>
      </dsp:txXfrm>
    </dsp:sp>
    <dsp:sp modelId="{F45AB310-C781-4A6E-9C99-C87D542DA932}">
      <dsp:nvSpPr>
        <dsp:cNvPr id="0" name=""/>
        <dsp:cNvSpPr/>
      </dsp:nvSpPr>
      <dsp:spPr>
        <a:xfrm>
          <a:off x="4129599" y="1123706"/>
          <a:ext cx="397545" cy="397545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3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0F31445-E169-4602-95CD-21B00A62E77D}">
      <dsp:nvSpPr>
        <dsp:cNvPr id="0" name=""/>
        <dsp:cNvSpPr/>
      </dsp:nvSpPr>
      <dsp:spPr>
        <a:xfrm>
          <a:off x="4328372" y="1322479"/>
          <a:ext cx="1282404" cy="268503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10651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তথ্য মূল্যায়ন 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4328372" y="1322479"/>
        <a:ext cx="1282404" cy="2685033"/>
      </dsp:txXfrm>
    </dsp:sp>
    <dsp:sp modelId="{997A3B0A-C1D6-4E85-8BD7-D13AB7982C05}">
      <dsp:nvSpPr>
        <dsp:cNvPr id="0" name=""/>
        <dsp:cNvSpPr/>
      </dsp:nvSpPr>
      <dsp:spPr>
        <a:xfrm>
          <a:off x="5357501" y="804708"/>
          <a:ext cx="506549" cy="506549"/>
        </a:xfrm>
        <a:prstGeom prst="ellipse">
          <a:avLst/>
        </a:prstGeom>
        <a:solidFill>
          <a:schemeClr val="accent2">
            <a:alpha val="90000"/>
            <a:hueOff val="0"/>
            <a:satOff val="0"/>
            <a:lumOff val="0"/>
            <a:alphaOff val="-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988AF30-F485-4C7B-A005-918ED0409AAE}">
      <dsp:nvSpPr>
        <dsp:cNvPr id="0" name=""/>
        <dsp:cNvSpPr/>
      </dsp:nvSpPr>
      <dsp:spPr>
        <a:xfrm>
          <a:off x="5610776" y="1057983"/>
          <a:ext cx="1282404" cy="29495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68410" tIns="0" rIns="0" bIns="0" numCol="1" spcCol="1270" anchor="t" anchorCtr="0">
          <a:noAutofit/>
        </a:bodyPr>
        <a:lstStyle/>
        <a:p>
          <a:pPr lvl="0" algn="l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bn-IN" sz="2800" kern="1200" dirty="0" smtClean="0">
              <a:latin typeface="NikoshBAN" panose="02000000000000000000" pitchFamily="2" charset="0"/>
              <a:cs typeface="NikoshBAN" panose="02000000000000000000" pitchFamily="2" charset="0"/>
            </a:rPr>
            <a:t>নতুন তথ্য সৃষ্টি</a:t>
          </a:r>
          <a:endParaRPr lang="en-US" sz="2800" kern="1200" dirty="0">
            <a:latin typeface="NikoshBAN" panose="02000000000000000000" pitchFamily="2" charset="0"/>
            <a:cs typeface="NikoshBAN" panose="02000000000000000000" pitchFamily="2" charset="0"/>
          </a:endParaRPr>
        </a:p>
      </dsp:txBody>
      <dsp:txXfrm>
        <a:off x="5610776" y="1057983"/>
        <a:ext cx="1282404" cy="294952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2">
  <dgm:title val=""/>
  <dgm:desc val=""/>
  <dgm:catLst>
    <dgm:cat type="process" pri="2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arrowDiagram">
    <dgm:varLst>
      <dgm:chMax val="5"/>
      <dgm:dir/>
      <dgm:resizeHandles val="exact"/>
    </dgm:varLst>
    <dgm:alg type="composite">
      <dgm:param type="ar" val="1.6"/>
    </dgm:alg>
    <dgm:shape xmlns:r="http://schemas.openxmlformats.org/officeDocument/2006/relationships" r:blip="">
      <dgm:adjLst/>
    </dgm:shape>
    <dgm:presOf/>
    <dgm:constrLst>
      <dgm:constr type="l" for="ch" forName="arrow"/>
      <dgm:constr type="t" for="ch" forName="arrow"/>
      <dgm:constr type="w" for="ch" forName="arrow" refType="w"/>
      <dgm:constr type="h" for="ch" forName="arrow" refType="h"/>
      <dgm:constr type="ctrX" for="ch" forName="arrowDiagram1" refType="w" fact="0.5"/>
      <dgm:constr type="ctrY" for="ch" forName="arrowDiagram1" refType="h" fact="0.5"/>
      <dgm:constr type="w" for="ch" forName="arrowDiagram1" refType="w"/>
      <dgm:constr type="h" for="ch" forName="arrowDiagram1" refType="h"/>
      <dgm:constr type="ctrX" for="ch" forName="arrowDiagram2" refType="w" fact="0.5"/>
      <dgm:constr type="ctrY" for="ch" forName="arrowDiagram2" refType="h" fact="0.5"/>
      <dgm:constr type="w" for="ch" forName="arrowDiagram2" refType="w"/>
      <dgm:constr type="h" for="ch" forName="arrowDiagram2" refType="h"/>
      <dgm:constr type="ctrX" for="ch" forName="arrowDiagram3" refType="w" fact="0.5"/>
      <dgm:constr type="ctrY" for="ch" forName="arrowDiagram3" refType="h" fact="0.5"/>
      <dgm:constr type="w" for="ch" forName="arrowDiagram3" refType="w"/>
      <dgm:constr type="h" for="ch" forName="arrowDiagram3" refType="h"/>
      <dgm:constr type="ctrX" for="ch" forName="arrowDiagram4" refType="w" fact="0.5"/>
      <dgm:constr type="ctrY" for="ch" forName="arrowDiagram4" refType="h" fact="0.5"/>
      <dgm:constr type="w" for="ch" forName="arrowDiagram4" refType="w"/>
      <dgm:constr type="h" for="ch" forName="arrowDiagram4" refType="h"/>
      <dgm:constr type="ctrX" for="ch" forName="arrowDiagram5" refType="w" fact="0.5"/>
      <dgm:constr type="ctrY" for="ch" forName="arrowDiagram5" refType="h" fact="0.5"/>
      <dgm:constr type="w" for="ch" forName="arrowDiagram5" refType="w"/>
      <dgm:constr type="h" for="ch" forName="arrowDiagram5" refType="h"/>
    </dgm:constrLst>
    <dgm:ruleLst/>
    <dgm:choose name="Name0">
      <dgm:if name="Name1" axis="ch" ptType="node" func="cnt" op="gte" val="1">
        <dgm:layoutNode name="arrow" styleLbl="bgShp">
          <dgm:alg type="sp"/>
          <dgm:shape xmlns:r="http://schemas.openxmlformats.org/officeDocument/2006/relationships" type="swooshArrow" r:blip="">
            <dgm:adjLst>
              <dgm:adj idx="2" val="0.25"/>
            </dgm:adjLst>
          </dgm:shape>
          <dgm:presOf/>
          <dgm:constrLst/>
          <dgm:ruleLst/>
        </dgm:layoutNode>
        <dgm:choose name="Name2">
          <dgm:if name="Name3" axis="ch" ptType="node" func="cnt" op="lt" val="1"/>
          <dgm:if name="Name4" axis="ch" ptType="node" func="cnt" op="equ" val="1">
            <dgm:layoutNode name="arrowDiagram1">
              <dgm:varLst>
                <dgm:bulletEnabled val="1"/>
              </dgm:varLst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onstrLst>
                <dgm:constr type="ctrX" for="ch" forName="bullet1" refType="w" fact="0.8"/>
                <dgm:constr type="ctrY" for="ch" forName="bullet1" refType="h" fact="0.262"/>
                <dgm:constr type="w" for="ch" forName="bullet1" refType="w" fact="0.074"/>
                <dgm:constr type="h" for="ch" forName="bullet1" refType="w" refFor="ch" refForName="bullet1"/>
                <dgm:constr type="r" for="ch" forName="textBox1" refType="ctrX" refFor="ch" refForName="bullet1"/>
                <dgm:constr type="t" for="ch" forName="textBox1" refType="ctrY" refFor="ch" refForName="bullet1"/>
                <dgm:constr type="w" for="ch" forName="textBox1" refType="w" fact="0.4"/>
                <dgm:constr type="h" for="ch" forName="textBox1" refType="h" fact="0.738"/>
                <dgm:constr type="userA" refType="h" refFor="ch" refForName="bullet1" fact="0.53"/>
                <dgm:constr type="rMarg" for="ch" forName="textBox1" refType="userA" fact="2.834"/>
                <dgm:constr type="primFontSz" for="ch" ptType="node" op="equ" val="65"/>
              </dgm:constrLst>
              <dgm:ruleLst/>
              <dgm:forEach name="Name5" axis="ch" ptType="node" cnt="1">
                <dgm:layoutNode name="bullet1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1" styleLbl="revTx">
                  <dgm:varLst>
                    <dgm:bulletEnabled val="1"/>
                  </dgm:varLst>
                  <dgm:alg type="tx">
                    <dgm:param type="txAnchorVert" val="t"/>
                    <dgm:param type="parTxLTRAlign" val="r"/>
                    <dgm:param type="parTxRTLAlign" val="r"/>
                  </dgm:alg>
                  <dgm:shape xmlns:r="http://schemas.openxmlformats.org/officeDocument/2006/relationships" type="round2DiagRect" r:blip="">
                    <dgm:adjLst/>
                  </dgm:shape>
                  <dgm:presOf axis="desOrSelf" ptType="node"/>
                  <dgm:constrLst>
                    <dgm:constr type="lMarg"/>
                    <dgm:constr type="tMarg"/>
                    <dgm:constr type="bMarg"/>
                  </dgm:constrLst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6" axis="ch" ptType="node" func="cnt" op="equ" val="2">
            <dgm:layoutNode name="arrowDiagram2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7">
                <dgm:if name="Name8" func="var" arg="dir" op="equ" val="norm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l" for="ch" forName="textBox2a" refType="ctrX" refFor="ch" refForName="bullet2a"/>
                    <dgm:constr type="t" for="ch" forName="textBox2a" refType="ctrY" refFor="ch" refForName="bullet2a"/>
                    <dgm:constr type="w" for="ch" forName="textBox2a" refType="w" fact="0.325"/>
                    <dgm:constr type="h" for="ch" forName="textBox2a" refType="h" fact="0.427"/>
                    <dgm:constr type="userA" refType="h" refFor="ch" refForName="bullet2a" fact="0.53"/>
                    <dgm:constr type="l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l" for="ch" forName="textBox2b" refType="ctrX" refFor="ch" refForName="bullet2b"/>
                    <dgm:constr type="t" for="ch" forName="textBox2b" refType="ctrY" refFor="ch" refForName="bullet2b"/>
                    <dgm:constr type="w" for="ch" forName="textBox2b" refType="w" fact="0.325"/>
                    <dgm:constr type="h" for="ch" forName="textBox2b" refType="h" fact="0.662"/>
                    <dgm:constr type="userB" refType="h" refFor="ch" refForName="bullet2b" fact="0.53"/>
                    <dgm:constr type="lMarg" for="ch" forName="textBox2b" refType="userB" fact="2.834"/>
                    <dgm:constr type="primFontSz" for="ch" ptType="node" op="equ" val="65"/>
                  </dgm:constrLst>
                </dgm:if>
                <dgm:else name="Name9">
                  <dgm:constrLst>
                    <dgm:constr type="ctrX" for="ch" forName="bullet2a" refType="w" fact="0.25"/>
                    <dgm:constr type="ctrY" for="ch" forName="bullet2a" refType="h" fact="0.573"/>
                    <dgm:constr type="w" for="ch" forName="bullet2a" refType="w" fact="0.035"/>
                    <dgm:constr type="h" for="ch" forName="bullet2a" refType="w" refFor="ch" refForName="bullet2a"/>
                    <dgm:constr type="r" for="ch" forName="textBox2a" refType="ctrX" refFor="ch" refForName="bullet2a"/>
                    <dgm:constr type="b" for="ch" forName="textBox2a" refType="ctrY" refFor="ch" refForName="bullet2a"/>
                    <dgm:constr type="w" for="ch" forName="textBox2a" refType="w" fact="0.25"/>
                    <dgm:constr type="h" for="ch" forName="textBox2a" refType="h" fact="0.573"/>
                    <dgm:constr type="userA" refType="h" refFor="ch" refForName="bullet2a" fact="0.53"/>
                    <dgm:constr type="rMarg" for="ch" forName="textBox2a" refType="userA" fact="2.834"/>
                    <dgm:constr type="ctrX" for="ch" forName="bullet2b" refType="w" fact="0.585"/>
                    <dgm:constr type="ctrY" for="ch" forName="bullet2b" refType="h" fact="0.338"/>
                    <dgm:constr type="w" for="ch" forName="bullet2b" refType="w" fact="0.06"/>
                    <dgm:constr type="h" for="ch" forName="bullet2b" refType="w" refFor="ch" refForName="bullet2b"/>
                    <dgm:constr type="r" for="ch" forName="textBox2b" refType="ctrX" refFor="ch" refForName="bullet2b"/>
                    <dgm:constr type="b" for="ch" forName="textBox2b" refType="ctrY" refFor="ch" refForName="bullet2b"/>
                    <dgm:constr type="w" for="ch" forName="textBox2b" refType="w" fact="0.28"/>
                    <dgm:constr type="h" for="ch" forName="textBox2b" refType="h" fact="0.338"/>
                    <dgm:constr type="userB" refType="h" refFor="ch" refForName="bullet2b" fact="0.53"/>
                    <dgm:constr type="rMarg" for="ch" forName="textBox2b" refType="userB" fact="2.834"/>
                    <dgm:constr type="primFontSz" for="ch" ptType="node" op="equ" val="65"/>
                  </dgm:constrLst>
                </dgm:else>
              </dgm:choose>
              <dgm:ruleLst/>
              <dgm:forEach name="Name10" axis="ch" ptType="node" cnt="1">
                <dgm:layoutNode name="bullet2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a" styleLbl="revTx">
                  <dgm:varLst>
                    <dgm:bulletEnabled val="1"/>
                  </dgm:varLst>
                  <dgm:choose name="Name11">
                    <dgm:if name="Name12" func="var" arg="dir" op="equ" val="norm">
                      <dgm:choose name="Name13">
                        <dgm:if name="Name1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6">
                      <dgm:choose name="Name17">
                        <dgm:if name="Name1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">
                    <dgm:if name="Name2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23" axis="ch" ptType="node" st="2" cnt="1">
                <dgm:layoutNode name="bullet2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2b" styleLbl="revTx">
                  <dgm:varLst>
                    <dgm:bulletEnabled val="1"/>
                  </dgm:varLst>
                  <dgm:choose name="Name24">
                    <dgm:if name="Name25" func="var" arg="dir" op="equ" val="norm">
                      <dgm:choose name="Name26">
                        <dgm:if name="Name2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2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29">
                      <dgm:choose name="Name30">
                        <dgm:if name="Name3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3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33">
                    <dgm:if name="Name3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3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36" axis="ch" ptType="node" func="cnt" op="equ" val="3">
            <dgm:layoutNode name="arrowDiagram3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37">
                <dgm:if name="Name38" func="var" arg="dir" op="equ" val="norm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l" for="ch" forName="textBox3a" refType="ctrX" refFor="ch" refForName="bullet3a"/>
                    <dgm:constr type="t" for="ch" forName="textBox3a" refType="ctrY" refFor="ch" refForName="bullet3a"/>
                    <dgm:constr type="w" for="ch" forName="textBox3a" refType="w" fact="0.233"/>
                    <dgm:constr type="h" for="ch" forName="textBox3a" refType="h" fact="0.289"/>
                    <dgm:constr type="userA" refType="h" refFor="ch" refForName="bullet3a" fact="0.53"/>
                    <dgm:constr type="l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l" for="ch" forName="textBox3b" refType="ctrX" refFor="ch" refForName="bullet3b"/>
                    <dgm:constr type="t" for="ch" forName="textBox3b" refType="ctrY" refFor="ch" refForName="bullet3b"/>
                    <dgm:constr type="w" for="ch" forName="textBox3b" refType="w" fact="0.24"/>
                    <dgm:constr type="h" for="ch" forName="textBox3b" refType="h" fact="0.544"/>
                    <dgm:constr type="userB" refType="h" refFor="ch" refForName="bullet3b" fact="0.53"/>
                    <dgm:constr type="l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l" for="ch" forName="textBox3c" refType="ctrX" refFor="ch" refForName="bullet3c"/>
                    <dgm:constr type="t" for="ch" forName="textBox3c" refType="ctrY" refFor="ch" refForName="bullet3c"/>
                    <dgm:constr type="w" for="ch" forName="textBox3c" refType="w" fact="0.24"/>
                    <dgm:constr type="h" for="ch" forName="textBox3c" refType="h" fact="0.695"/>
                    <dgm:constr type="userC" refType="h" refFor="ch" refForName="bullet3c" fact="0.53"/>
                    <dgm:constr type="lMarg" for="ch" forName="textBox3c" refType="userC" fact="2.834"/>
                    <dgm:constr type="primFontSz" for="ch" ptType="node" op="equ" val="65"/>
                  </dgm:constrLst>
                </dgm:if>
                <dgm:else name="Name39">
                  <dgm:constrLst>
                    <dgm:constr type="ctrX" for="ch" forName="bullet3a" refType="w" fact="0.14"/>
                    <dgm:constr type="ctrY" for="ch" forName="bullet3a" refType="h" fact="0.711"/>
                    <dgm:constr type="w" for="ch" forName="bullet3a" refType="w" fact="0.026"/>
                    <dgm:constr type="h" for="ch" forName="bullet3a" refType="w" refFor="ch" refForName="bullet3a"/>
                    <dgm:constr type="r" for="ch" forName="textBox3a" refType="ctrX" refFor="ch" refForName="bullet3a"/>
                    <dgm:constr type="b" for="ch" forName="textBox3a" refType="ctrY" refFor="ch" refForName="bullet3a"/>
                    <dgm:constr type="w" for="ch" forName="textBox3a" refType="w" fact="0.14"/>
                    <dgm:constr type="h" for="ch" forName="textBox3a" refType="h" fact="0.711"/>
                    <dgm:constr type="userA" refType="h" refFor="ch" refForName="bullet3a" fact="0.53"/>
                    <dgm:constr type="rMarg" for="ch" forName="textBox3a" refType="userA" fact="2.834"/>
                    <dgm:constr type="ctrX" for="ch" forName="bullet3b" refType="w" fact="0.38"/>
                    <dgm:constr type="ctrY" for="ch" forName="bullet3b" refType="h" fact="0.456"/>
                    <dgm:constr type="w" for="ch" forName="bullet3b" refType="w" fact="0.047"/>
                    <dgm:constr type="h" for="ch" forName="bullet3b" refType="w" refFor="ch" refForName="bullet3b"/>
                    <dgm:constr type="r" for="ch" forName="textBox3b" refType="ctrX" refFor="ch" refForName="bullet3b"/>
                    <dgm:constr type="b" for="ch" forName="textBox3b" refType="ctrY" refFor="ch" refForName="bullet3b"/>
                    <dgm:constr type="w" for="ch" forName="textBox3b" refType="w" fact="0.24"/>
                    <dgm:constr type="h" for="ch" forName="textBox3b" refType="h" fact="0.456"/>
                    <dgm:constr type="userB" refType="h" refFor="ch" refForName="bullet3b" fact="0.53"/>
                    <dgm:constr type="rMarg" for="ch" forName="textBox3b" refType="userB" fact="2.834"/>
                    <dgm:constr type="ctrX" for="ch" forName="bullet3c" refType="w" fact="0.665"/>
                    <dgm:constr type="ctrY" for="ch" forName="bullet3c" refType="h" fact="0.305"/>
                    <dgm:constr type="w" for="ch" forName="bullet3c" refType="w" fact="0.065"/>
                    <dgm:constr type="h" for="ch" forName="bullet3c" refType="w" refFor="ch" refForName="bullet3c"/>
                    <dgm:constr type="r" for="ch" forName="textBox3c" refType="ctrX" refFor="ch" refForName="bullet3c"/>
                    <dgm:constr type="b" for="ch" forName="textBox3c" refType="ctrY" refFor="ch" refForName="bullet3c"/>
                    <dgm:constr type="w" for="ch" forName="textBox3c" refType="w" fact="0.24"/>
                    <dgm:constr type="h" for="ch" forName="textBox3c" refType="h" fact="0.305"/>
                    <dgm:constr type="userC" refType="h" refFor="ch" refForName="bullet3c" fact="0.53"/>
                    <dgm:constr type="rMarg" for="ch" forName="textBox3c" refType="userC" fact="2.834"/>
                    <dgm:constr type="primFontSz" for="ch" ptType="node" op="equ" val="65"/>
                  </dgm:constrLst>
                </dgm:else>
              </dgm:choose>
              <dgm:ruleLst/>
              <dgm:forEach name="Name40" axis="ch" ptType="node" cnt="1">
                <dgm:layoutNode name="bullet3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a" styleLbl="revTx">
                  <dgm:varLst>
                    <dgm:bulletEnabled val="1"/>
                  </dgm:varLst>
                  <dgm:choose name="Name41">
                    <dgm:if name="Name42" func="var" arg="dir" op="equ" val="norm">
                      <dgm:choose name="Name43">
                        <dgm:if name="Name44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45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46">
                      <dgm:choose name="Name47">
                        <dgm:if name="Name48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49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50">
                    <dgm:if name="Name51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52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53" axis="ch" ptType="node" st="2" cnt="1">
                <dgm:layoutNode name="bullet3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b" styleLbl="revTx">
                  <dgm:varLst>
                    <dgm:bulletEnabled val="1"/>
                  </dgm:varLst>
                  <dgm:choose name="Name54">
                    <dgm:if name="Name55" func="var" arg="dir" op="equ" val="norm">
                      <dgm:choose name="Name56">
                        <dgm:if name="Name5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5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59">
                      <dgm:choose name="Name60">
                        <dgm:if name="Name6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6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63">
                    <dgm:if name="Name6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6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66" axis="ch" ptType="node" st="3" cnt="1">
                <dgm:layoutNode name="bullet3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3c" styleLbl="revTx">
                  <dgm:varLst>
                    <dgm:bulletEnabled val="1"/>
                  </dgm:varLst>
                  <dgm:choose name="Name67">
                    <dgm:if name="Name68" func="var" arg="dir" op="equ" val="norm">
                      <dgm:choose name="Name69">
                        <dgm:if name="Name7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7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72">
                      <dgm:choose name="Name73">
                        <dgm:if name="Name7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7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76">
                    <dgm:if name="Name7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7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if name="Name79" axis="ch" ptType="node" func="cnt" op="equ" val="4">
            <dgm:layoutNode name="arrowDiagram4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80">
                <dgm:if name="Name81" func="var" arg="dir" op="equ" val="norm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l" for="ch" forName="textBox4a" refType="ctrX" refFor="ch" refForName="bullet4a"/>
                    <dgm:constr type="t" for="ch" forName="textBox4a" refType="ctrY" refFor="ch" refForName="bullet4a"/>
                    <dgm:constr type="w" for="ch" forName="textBox4a" refType="w" fact="0.171"/>
                    <dgm:constr type="h" for="ch" forName="textBox4a" refType="h" fact="0.238"/>
                    <dgm:constr type="userA" refType="h" refFor="ch" refForName="bullet4a" fact="0.53"/>
                    <dgm:constr type="l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l" for="ch" forName="textBox4b" refType="ctrX" refFor="ch" refForName="bullet4b"/>
                    <dgm:constr type="t" for="ch" forName="textBox4b" refType="ctrY" refFor="ch" refForName="bullet4b"/>
                    <dgm:constr type="w" for="ch" forName="textBox4b" refType="w" fact="0.21"/>
                    <dgm:constr type="h" for="ch" forName="textBox4b" refType="h" fact="0.457"/>
                    <dgm:constr type="userB" refType="h" refFor="ch" refForName="bullet4b" fact="0.53"/>
                    <dgm:constr type="l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l" for="ch" forName="textBox4c" refType="ctrX" refFor="ch" refForName="bullet4c"/>
                    <dgm:constr type="t" for="ch" forName="textBox4c" refType="ctrY" refFor="ch" refForName="bullet4c"/>
                    <dgm:constr type="w" for="ch" forName="textBox4c" refType="w" fact="0.21"/>
                    <dgm:constr type="h" for="ch" forName="textBox4c" refType="h" fact="0.618"/>
                    <dgm:constr type="userC" refType="h" refFor="ch" refForName="bullet4c" fact="0.53"/>
                    <dgm:constr type="l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l" for="ch" forName="textBox4d" refType="ctrX" refFor="ch" refForName="bullet4d"/>
                    <dgm:constr type="t" for="ch" forName="textBox4d" refType="ctrY" refFor="ch" refForName="bullet4d"/>
                    <dgm:constr type="w" for="ch" forName="textBox4d" refType="w" fact="0.21"/>
                    <dgm:constr type="h" for="ch" forName="textBox4d" refType="h" fact="0.717"/>
                    <dgm:constr type="userD" refType="h" refFor="ch" refForName="bullet4d" fact="0.53"/>
                    <dgm:constr type="lMarg" for="ch" forName="textBox4d" refType="userD" fact="2.834"/>
                    <dgm:constr type="primFontSz" for="ch" ptType="node" op="equ" val="65"/>
                  </dgm:constrLst>
                </dgm:if>
                <dgm:else name="Name82">
                  <dgm:constrLst>
                    <dgm:constr type="ctrX" for="ch" forName="bullet4a" refType="w" fact="0.11"/>
                    <dgm:constr type="ctrY" for="ch" forName="bullet4a" refType="h" fact="0.762"/>
                    <dgm:constr type="w" for="ch" forName="bullet4a" refType="w" fact="0.023"/>
                    <dgm:constr type="h" for="ch" forName="bullet4a" refType="w" refFor="ch" refForName="bullet4a"/>
                    <dgm:constr type="r" for="ch" forName="textBox4a" refType="ctrX" refFor="ch" refForName="bullet4a"/>
                    <dgm:constr type="b" for="ch" forName="textBox4a" refType="ctrY" refFor="ch" refForName="bullet4a"/>
                    <dgm:constr type="w" for="ch" forName="textBox4a" refType="w" fact="0.11"/>
                    <dgm:constr type="h" for="ch" forName="textBox4a" refType="h" fact="0.762"/>
                    <dgm:constr type="userA" refType="h" refFor="ch" refForName="bullet4a" fact="0.53"/>
                    <dgm:constr type="rMarg" for="ch" forName="textBox4a" refType="userA" fact="2.834"/>
                    <dgm:constr type="ctrX" for="ch" forName="bullet4b" refType="w" fact="0.281"/>
                    <dgm:constr type="ctrY" for="ch" forName="bullet4b" refType="h" fact="0.543"/>
                    <dgm:constr type="w" for="ch" forName="bullet4b" refType="w" fact="0.04"/>
                    <dgm:constr type="h" for="ch" forName="bullet4b" refType="w" refFor="ch" refForName="bullet4b"/>
                    <dgm:constr type="r" for="ch" forName="textBox4b" refType="ctrX" refFor="ch" refForName="bullet4b"/>
                    <dgm:constr type="b" for="ch" forName="textBox4b" refType="ctrY" refFor="ch" refForName="bullet4b"/>
                    <dgm:constr type="w" for="ch" forName="textBox4b" refType="w" fact="0.171"/>
                    <dgm:constr type="h" for="ch" forName="textBox4b" refType="h" fact="0.543"/>
                    <dgm:constr type="userB" refType="h" refFor="ch" refForName="bullet4b" fact="0.53"/>
                    <dgm:constr type="rMarg" for="ch" forName="textBox4b" refType="userB" fact="2.834"/>
                    <dgm:constr type="ctrX" for="ch" forName="bullet4c" refType="w" fact="0.495"/>
                    <dgm:constr type="ctrY" for="ch" forName="bullet4c" refType="h" fact="0.382"/>
                    <dgm:constr type="w" for="ch" forName="bullet4c" refType="w" fact="0.053"/>
                    <dgm:constr type="h" for="ch" forName="bullet4c" refType="w" refFor="ch" refForName="bullet4c"/>
                    <dgm:constr type="r" for="ch" forName="textBox4c" refType="ctrX" refFor="ch" refForName="bullet4c"/>
                    <dgm:constr type="b" for="ch" forName="textBox4c" refType="ctrY" refFor="ch" refForName="bullet4c"/>
                    <dgm:constr type="w" for="ch" forName="textBox4c" refType="w" fact="0.21"/>
                    <dgm:constr type="h" for="ch" forName="textBox4c" refType="h" fact="0.382"/>
                    <dgm:constr type="userC" refType="h" refFor="ch" refForName="bullet4c" fact="0.53"/>
                    <dgm:constr type="rMarg" for="ch" forName="textBox4c" refType="userC" fact="2.834"/>
                    <dgm:constr type="ctrX" for="ch" forName="bullet4d" refType="w" fact="0.73"/>
                    <dgm:constr type="ctrY" for="ch" forName="bullet4d" refType="h" fact="0.283"/>
                    <dgm:constr type="w" for="ch" forName="bullet4d" refType="w" fact="0.071"/>
                    <dgm:constr type="h" for="ch" forName="bullet4d" refType="w" refFor="ch" refForName="bullet4d"/>
                    <dgm:constr type="r" for="ch" forName="textBox4d" refType="ctrX" refFor="ch" refForName="bullet4d"/>
                    <dgm:constr type="b" for="ch" forName="textBox4d" refType="ctrY" refFor="ch" refForName="bullet4d"/>
                    <dgm:constr type="w" for="ch" forName="textBox4d" refType="w" fact="0.21"/>
                    <dgm:constr type="h" for="ch" forName="textBox4d" refType="h" fact="0.283"/>
                    <dgm:constr type="userD" refType="h" refFor="ch" refForName="bullet4d" fact="0.53"/>
                    <dgm:constr type="rMarg" for="ch" forName="textBox4d" refType="userD" fact="2.834"/>
                    <dgm:constr type="primFontSz" for="ch" ptType="node" op="equ" val="65"/>
                  </dgm:constrLst>
                </dgm:else>
              </dgm:choose>
              <dgm:ruleLst/>
              <dgm:forEach name="Name83" axis="ch" ptType="node" cnt="1">
                <dgm:layoutNode name="bullet4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a" styleLbl="revTx">
                  <dgm:varLst>
                    <dgm:bulletEnabled val="1"/>
                  </dgm:varLst>
                  <dgm:choose name="Name84">
                    <dgm:if name="Name85" func="var" arg="dir" op="equ" val="norm">
                      <dgm:choose name="Name86">
                        <dgm:if name="Name87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88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89">
                      <dgm:choose name="Name90">
                        <dgm:if name="Name91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92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93">
                    <dgm:if name="Name94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95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96" axis="ch" ptType="node" st="2" cnt="1">
                <dgm:layoutNode name="bullet4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b" styleLbl="revTx">
                  <dgm:varLst>
                    <dgm:bulletEnabled val="1"/>
                  </dgm:varLst>
                  <dgm:choose name="Name97">
                    <dgm:if name="Name98" func="var" arg="dir" op="equ" val="norm">
                      <dgm:choose name="Name99">
                        <dgm:if name="Name100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01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02">
                      <dgm:choose name="Name103">
                        <dgm:if name="Name104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05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06">
                    <dgm:if name="Name107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08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09" axis="ch" ptType="node" st="3" cnt="1">
                <dgm:layoutNode name="bullet4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c" styleLbl="revTx">
                  <dgm:varLst>
                    <dgm:bulletEnabled val="1"/>
                  </dgm:varLst>
                  <dgm:choose name="Name110">
                    <dgm:if name="Name111" func="var" arg="dir" op="equ" val="norm">
                      <dgm:choose name="Name112">
                        <dgm:if name="Name11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1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15">
                      <dgm:choose name="Name116">
                        <dgm:if name="Name11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1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19">
                    <dgm:if name="Name12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2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22" axis="ch" ptType="node" st="4" cnt="1">
                <dgm:layoutNode name="bullet4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4d" styleLbl="revTx">
                  <dgm:varLst>
                    <dgm:bulletEnabled val="1"/>
                  </dgm:varLst>
                  <dgm:choose name="Name123">
                    <dgm:if name="Name124" func="var" arg="dir" op="equ" val="norm">
                      <dgm:choose name="Name125">
                        <dgm:if name="Name12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2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28">
                      <dgm:choose name="Name129">
                        <dgm:if name="Name13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3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32">
                    <dgm:if name="Name13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3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if>
          <dgm:else name="Name135">
            <dgm:layoutNode name="arrowDiagram5">
              <dgm:alg type="composite">
                <dgm:param type="vertAlign" val="none"/>
                <dgm:param type="horzAlign" val="none"/>
              </dgm:alg>
              <dgm:shape xmlns:r="http://schemas.openxmlformats.org/officeDocument/2006/relationships" r:blip="">
                <dgm:adjLst/>
              </dgm:shape>
              <dgm:presOf/>
              <dgm:choose name="Name136">
                <dgm:if name="Name137" func="var" arg="dir" op="equ" val="norm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l" for="ch" forName="textBox5a" refType="ctrX" refFor="ch" refForName="bullet5a"/>
                    <dgm:constr type="t" for="ch" forName="textBox5a" refType="ctrY" refFor="ch" refForName="bullet5a"/>
                    <dgm:constr type="w" for="ch" forName="textBox5a" refType="w" fact="0.131"/>
                    <dgm:constr type="h" for="ch" forName="textBox5a" refType="h" fact="0.238"/>
                    <dgm:constr type="userA" refType="h" refFor="ch" refForName="bullet5a" fact="0.53"/>
                    <dgm:constr type="l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l" for="ch" forName="textBox5b" refType="ctrX" refFor="ch" refForName="bullet5b"/>
                    <dgm:constr type="t" for="ch" forName="textBox5b" refType="ctrY" refFor="ch" refForName="bullet5b"/>
                    <dgm:constr type="w" for="ch" forName="textBox5b" refType="w" fact="0.166"/>
                    <dgm:constr type="h" for="ch" forName="textBox5b" refType="h" fact="0.419"/>
                    <dgm:constr type="userB" refType="h" refFor="ch" refForName="bullet5b" fact="0.53"/>
                    <dgm:constr type="l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l" for="ch" forName="textBox5c" refType="ctrX" refFor="ch" refForName="bullet5c"/>
                    <dgm:constr type="t" for="ch" forName="textBox5c" refType="ctrY" refFor="ch" refForName="bullet5c"/>
                    <dgm:constr type="w" for="ch" forName="textBox5c" refType="w" fact="0.193"/>
                    <dgm:constr type="h" for="ch" forName="textBox5c" refType="h" fact="0.562"/>
                    <dgm:constr type="userC" refType="h" refFor="ch" refForName="bullet5c" fact="0.53"/>
                    <dgm:constr type="l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l" for="ch" forName="textBox5d" refType="ctrX" refFor="ch" refForName="bullet5d"/>
                    <dgm:constr type="t" for="ch" forName="textBox5d" refType="ctrY" refFor="ch" refForName="bullet5d"/>
                    <dgm:constr type="w" for="ch" forName="textBox5d" refType="w" fact="0.2"/>
                    <dgm:constr type="h" for="ch" forName="textBox5d" refType="h" fact="0.67"/>
                    <dgm:constr type="userD" refType="h" refFor="ch" refForName="bullet5d" fact="0.53"/>
                    <dgm:constr type="l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l" for="ch" forName="textBox5e" refType="ctrX" refFor="ch" refForName="bullet5e"/>
                    <dgm:constr type="t" for="ch" forName="textBox5e" refType="ctrY" refFor="ch" refForName="bullet5e"/>
                    <dgm:constr type="w" for="ch" forName="textBox5e" refType="w" fact="0.2"/>
                    <dgm:constr type="h" for="ch" forName="textBox5e" refType="h" fact="0.736"/>
                    <dgm:constr type="userE" refType="h" refFor="ch" refForName="bullet5e" fact="0.53"/>
                    <dgm:constr type="lMarg" for="ch" forName="textBox5e" refType="userE" fact="2.834"/>
                    <dgm:constr type="primFontSz" for="ch" ptType="node" op="equ" val="65"/>
                  </dgm:constrLst>
                </dgm:if>
                <dgm:else name="Name138">
                  <dgm:constrLst>
                    <dgm:constr type="ctrX" for="ch" forName="bullet5a" refType="w" fact="0.11"/>
                    <dgm:constr type="ctrY" for="ch" forName="bullet5a" refType="h" fact="0.762"/>
                    <dgm:constr type="w" for="ch" forName="bullet5a" refType="w" fact="0.023"/>
                    <dgm:constr type="h" for="ch" forName="bullet5a" refType="w" refFor="ch" refForName="bullet5a"/>
                    <dgm:constr type="r" for="ch" forName="textBox5a" refType="ctrX" refFor="ch" refForName="bullet5a"/>
                    <dgm:constr type="b" for="ch" forName="textBox5a" refType="ctrY" refFor="ch" refForName="bullet5a"/>
                    <dgm:constr type="w" for="ch" forName="textBox5a" refType="w" fact="0.11"/>
                    <dgm:constr type="h" for="ch" forName="textBox5a" refType="h" fact="0.762"/>
                    <dgm:constr type="userA" refType="h" refFor="ch" refForName="bullet5a" fact="0.53"/>
                    <dgm:constr type="rMarg" for="ch" forName="textBox5a" refType="userA" fact="2.834"/>
                    <dgm:constr type="ctrX" for="ch" forName="bullet5b" refType="w" fact="0.241"/>
                    <dgm:constr type="ctrY" for="ch" forName="bullet5b" refType="h" fact="0.581"/>
                    <dgm:constr type="w" for="ch" forName="bullet5b" refType="w" fact="0.036"/>
                    <dgm:constr type="h" for="ch" forName="bullet5b" refType="w" refFor="ch" refForName="bullet5b"/>
                    <dgm:constr type="r" for="ch" forName="textBox5b" refType="ctrX" refFor="ch" refForName="bullet5b"/>
                    <dgm:constr type="b" for="ch" forName="textBox5b" refType="ctrY" refFor="ch" refForName="bullet5b"/>
                    <dgm:constr type="w" for="ch" forName="textBox5b" refType="w" fact="0.131"/>
                    <dgm:constr type="h" for="ch" forName="textBox5b" refType="h" fact="0.581"/>
                    <dgm:constr type="userB" refType="h" refFor="ch" refForName="bullet5b" fact="0.53"/>
                    <dgm:constr type="rMarg" for="ch" forName="textBox5b" refType="userB" fact="2.834"/>
                    <dgm:constr type="ctrX" for="ch" forName="bullet5c" refType="w" fact="0.407"/>
                    <dgm:constr type="ctrY" for="ch" forName="bullet5c" refType="h" fact="0.438"/>
                    <dgm:constr type="w" for="ch" forName="bullet5c" refType="w" fact="0.048"/>
                    <dgm:constr type="h" for="ch" forName="bullet5c" refType="w" refFor="ch" refForName="bullet5c"/>
                    <dgm:constr type="r" for="ch" forName="textBox5c" refType="ctrX" refFor="ch" refForName="bullet5c"/>
                    <dgm:constr type="b" for="ch" forName="textBox5c" refType="ctrY" refFor="ch" refForName="bullet5c"/>
                    <dgm:constr type="w" for="ch" forName="textBox5c" refType="w" fact="0.166"/>
                    <dgm:constr type="h" for="ch" forName="textBox5c" refType="h" fact="0.438"/>
                    <dgm:constr type="userC" refType="h" refFor="ch" refForName="bullet5c" fact="0.53"/>
                    <dgm:constr type="rMarg" for="ch" forName="textBox5c" refType="userC" fact="2.834"/>
                    <dgm:constr type="ctrX" for="ch" forName="bullet5d" refType="w" fact="0.6"/>
                    <dgm:constr type="ctrY" for="ch" forName="bullet5d" refType="h" fact="0.33"/>
                    <dgm:constr type="w" for="ch" forName="bullet5d" refType="w" fact="0.062"/>
                    <dgm:constr type="h" for="ch" forName="bullet5d" refType="w" refFor="ch" refForName="bullet5d"/>
                    <dgm:constr type="r" for="ch" forName="textBox5d" refType="ctrX" refFor="ch" refForName="bullet5d"/>
                    <dgm:constr type="b" for="ch" forName="textBox5d" refType="ctrY" refFor="ch" refForName="bullet5d"/>
                    <dgm:constr type="w" for="ch" forName="textBox5d" refType="w" fact="0.193"/>
                    <dgm:constr type="h" for="ch" forName="textBox5d" refType="h" fact="0.33"/>
                    <dgm:constr type="userD" refType="h" refFor="ch" refForName="bullet5d" fact="0.53"/>
                    <dgm:constr type="rMarg" for="ch" forName="textBox5d" refType="userD" fact="2.834"/>
                    <dgm:constr type="ctrX" for="ch" forName="bullet5e" refType="w" fact="0.8"/>
                    <dgm:constr type="ctrY" for="ch" forName="bullet5e" refType="h" fact="0.264"/>
                    <dgm:constr type="w" for="ch" forName="bullet5e" refType="w" fact="0.079"/>
                    <dgm:constr type="h" for="ch" forName="bullet5e" refType="w" refFor="ch" refForName="bullet5e"/>
                    <dgm:constr type="r" for="ch" forName="textBox5e" refType="ctrX" refFor="ch" refForName="bullet5e"/>
                    <dgm:constr type="b" for="ch" forName="textBox5e" refType="ctrY" refFor="ch" refForName="bullet5e"/>
                    <dgm:constr type="w" for="ch" forName="textBox5e" refType="w" fact="0.2"/>
                    <dgm:constr type="h" for="ch" forName="textBox5e" refType="h" fact="0.264"/>
                    <dgm:constr type="userE" refType="h" refFor="ch" refForName="bullet5e" fact="0.53"/>
                    <dgm:constr type="rMarg" for="ch" forName="textBox5e" refType="userE" fact="2.834"/>
                    <dgm:constr type="primFontSz" for="ch" ptType="node" op="equ" val="65"/>
                  </dgm:constrLst>
                </dgm:else>
              </dgm:choose>
              <dgm:ruleLst/>
              <dgm:forEach name="Name139" axis="ch" ptType="node" cnt="1">
                <dgm:layoutNode name="bullet5a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a" styleLbl="revTx">
                  <dgm:varLst>
                    <dgm:bulletEnabled val="1"/>
                  </dgm:varLst>
                  <dgm:choose name="Name140">
                    <dgm:if name="Name141" func="var" arg="dir" op="equ" val="norm">
                      <dgm:choose name="Name142">
                        <dgm:if name="Name143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44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45">
                      <dgm:choose name="Name146">
                        <dgm:if name="Name147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48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49">
                    <dgm:if name="Name150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51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52" axis="ch" ptType="node" st="2" cnt="1">
                <dgm:layoutNode name="bullet5b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b" styleLbl="revTx">
                  <dgm:varLst>
                    <dgm:bulletEnabled val="1"/>
                  </dgm:varLst>
                  <dgm:choose name="Name153">
                    <dgm:if name="Name154" func="var" arg="dir" op="equ" val="norm">
                      <dgm:choose name="Name155">
                        <dgm:if name="Name156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57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58">
                      <dgm:choose name="Name159">
                        <dgm:if name="Name160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61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62">
                    <dgm:if name="Name163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64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65" axis="ch" ptType="node" st="3" cnt="1">
                <dgm:layoutNode name="bullet5c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c" styleLbl="revTx">
                  <dgm:varLst>
                    <dgm:bulletEnabled val="1"/>
                  </dgm:varLst>
                  <dgm:choose name="Name166">
                    <dgm:if name="Name167" func="var" arg="dir" op="equ" val="norm">
                      <dgm:choose name="Name168">
                        <dgm:if name="Name169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70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71">
                      <dgm:choose name="Name172">
                        <dgm:if name="Name173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74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75">
                    <dgm:if name="Name176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77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78" axis="ch" ptType="node" st="4" cnt="1">
                <dgm:layoutNode name="bullet5d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d" styleLbl="revTx">
                  <dgm:varLst>
                    <dgm:bulletEnabled val="1"/>
                  </dgm:varLst>
                  <dgm:choose name="Name179">
                    <dgm:if name="Name180" func="var" arg="dir" op="equ" val="norm">
                      <dgm:choose name="Name181">
                        <dgm:if name="Name182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83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84">
                      <dgm:choose name="Name185">
                        <dgm:if name="Name186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187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188">
                    <dgm:if name="Name189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190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  <dgm:forEach name="Name191" axis="ch" ptType="node" st="5" cnt="1">
                <dgm:layoutNode name="bullet5e" styleLbl="node1">
                  <dgm:alg type="sp"/>
                  <dgm:shape xmlns:r="http://schemas.openxmlformats.org/officeDocument/2006/relationships" type="ellipse" r:blip="">
                    <dgm:adjLst/>
                  </dgm:shape>
                  <dgm:presOf/>
                  <dgm:constrLst/>
                  <dgm:ruleLst/>
                </dgm:layoutNode>
                <dgm:layoutNode name="textBox5e" styleLbl="revTx">
                  <dgm:varLst>
                    <dgm:bulletEnabled val="1"/>
                  </dgm:varLst>
                  <dgm:choose name="Name192">
                    <dgm:if name="Name193" func="var" arg="dir" op="equ" val="norm">
                      <dgm:choose name="Name194">
                        <dgm:if name="Name195" axis="root des" ptType="all node" func="maxDepth" op="gt" val="1">
                          <dgm:alg type="tx">
                            <dgm:param type="txAnchorVert" val="t"/>
                            <dgm:param type="parTxLTRAlign" val="l"/>
                            <dgm:param type="parTxRTLAlign" val="r"/>
                          </dgm:alg>
                        </dgm:if>
                        <dgm:else name="Name196">
                          <dgm:alg type="tx">
                            <dgm:param type="txAnchorVert" val="t"/>
                            <dgm:param type="parTxLTRAlign" val="l"/>
                            <dgm:param type="parTxRTLAlign" val="l"/>
                          </dgm:alg>
                        </dgm:else>
                      </dgm:choose>
                    </dgm:if>
                    <dgm:else name="Name197">
                      <dgm:choose name="Name198">
                        <dgm:if name="Name199" axis="root des" ptType="all node" func="maxDepth" op="gt" val="1">
                          <dgm:alg type="tx">
                            <dgm:param type="txAnchorVert" val="b"/>
                            <dgm:param type="txAnchorVertCh" val="b"/>
                            <dgm:param type="parTxLTRAlign" val="l"/>
                            <dgm:param type="parTxRTLAlign" val="r"/>
                          </dgm:alg>
                        </dgm:if>
                        <dgm:else name="Name200">
                          <dgm:alg type="tx">
                            <dgm:param type="txAnchorVert" val="b"/>
                            <dgm:param type="parTxLTRAlign" val="r"/>
                            <dgm:param type="parTxRTLAlign" val="r"/>
                          </dgm:alg>
                        </dgm:else>
                      </dgm:choose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hoose name="Name201">
                    <dgm:if name="Name202" func="var" arg="dir" op="equ" val="norm">
                      <dgm:constrLst>
                        <dgm:constr type="rMarg"/>
                        <dgm:constr type="tMarg"/>
                        <dgm:constr type="bMarg"/>
                      </dgm:constrLst>
                    </dgm:if>
                    <dgm:else name="Name203">
                      <dgm:constrLst>
                        <dgm:constr type="lMarg"/>
                        <dgm:constr type="tMarg"/>
                        <dgm:constr type="bMarg"/>
                      </dgm:constrLst>
                    </dgm:else>
                  </dgm:choose>
                  <dgm:ruleLst>
                    <dgm:rule type="primFontSz" val="5" fact="NaN" max="NaN"/>
                  </dgm:ruleLst>
                </dgm:layoutNode>
              </dgm:forEach>
            </dgm:layoutNode>
          </dgm:else>
        </dgm:choose>
      </dgm:if>
      <dgm:else name="Name20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7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8EB8E5-75DC-41DB-AFDB-CEA03D772DF7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5298D2-68F8-42F7-A460-EBC90F9D533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2809983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3C0F1D9-F546-47FA-8C00-BD5A1A8A20A1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DA1B339-3B3F-41F6-BD2D-A23AE473D538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57901673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শ্রদ্ধেয়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শিক্ষকমন্ডলী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পাঠটি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উপস্থাপনের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পুর্বে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মূল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বইয়ের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পাঠটি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পড়ে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নিলে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ভাল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</a:t>
            </a:r>
            <a:r>
              <a:rPr lang="en-US" baseline="0" dirty="0" smtClean="0"/>
              <a:t>।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2A8BD5-22B2-4142-A1E5-DC961F2E5D9E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31808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Md.Harun</a:t>
            </a:r>
            <a:r>
              <a:rPr lang="en-US" dirty="0" smtClean="0"/>
              <a:t>-Or-</a:t>
            </a:r>
            <a:r>
              <a:rPr lang="en-US" dirty="0" err="1" smtClean="0"/>
              <a:t>Rashid,Assistant</a:t>
            </a:r>
            <a:r>
              <a:rPr lang="en-US" baseline="0" dirty="0" smtClean="0"/>
              <a:t> Teacher (ICT),</a:t>
            </a:r>
            <a:r>
              <a:rPr lang="en-US" baseline="0" dirty="0" err="1" smtClean="0"/>
              <a:t>Ranibazar</a:t>
            </a:r>
            <a:r>
              <a:rPr lang="en-US" baseline="0" dirty="0" smtClean="0"/>
              <a:t> </a:t>
            </a:r>
            <a:r>
              <a:rPr lang="en-US" baseline="0" dirty="0" err="1" smtClean="0"/>
              <a:t>Girls’High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School,Rajshahi</a:t>
            </a:r>
            <a:r>
              <a:rPr lang="en-US" baseline="0" dirty="0" smtClean="0"/>
              <a:t>. Mobile: 01737850388,Email: saurav.cse10@gmail.com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20548EC-CE84-4C46-92BA-B49029F284C3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শিক্ষার্থীদের</a:t>
            </a:r>
            <a:r>
              <a:rPr lang="bn-IN" baseline="0" dirty="0" smtClean="0"/>
              <a:t> নিকট থেকে পাঠ শিরোনাম বের করার লক্ষ্যে শিক্ষার্থীদের প্রশ্ন করা যেতে পারে- বর্তমান যুগকে কোন যুগ বলা যেতে পয়ারে? একুশ শতকের যুগ।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1B339-3B3F-41F6-BD2D-A23AE473D538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775680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IN" sz="1200" dirty="0" smtClean="0">
                <a:latin typeface="NikoshBAN" pitchFamily="2" charset="0"/>
                <a:cs typeface="NikoshBAN" pitchFamily="2" charset="0"/>
              </a:rPr>
              <a:t>বিশ শতকের সম্পদ বলতে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1200" dirty="0" smtClean="0">
                <a:latin typeface="NikoshBAN" pitchFamily="2" charset="0"/>
                <a:cs typeface="NikoshBAN" pitchFamily="2" charset="0"/>
              </a:rPr>
              <a:t>ধান, চাল, গম, ইত্যাদিকে বুঝায়। </a:t>
            </a:r>
            <a:endParaRPr lang="en-US" sz="12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1B339-3B3F-41F6-BD2D-A23AE473D53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53889671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কয়লা , গ্যাস, সিলিকা বালু ইত্যাদি খনিজ</a:t>
            </a:r>
            <a:r>
              <a:rPr lang="bn-IN" baseline="0" dirty="0" smtClean="0"/>
              <a:t> সম্পদ।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1B339-3B3F-41F6-BD2D-A23AE473D538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540693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bn-BD" sz="1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২১ শতকের সম্পদ হচ্ছে- জ্ঞান</a:t>
            </a:r>
            <a:r>
              <a:rPr lang="bn-IN" sz="1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জ্ঞানগত</a:t>
            </a:r>
            <a:r>
              <a:rPr lang="bn-IN" sz="1200" baseline="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উন্নয়নের উপর নির্ভর করবে কোনো দেশের অর্থনৈতিক উন্নয়ন।</a:t>
            </a:r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1B339-3B3F-41F6-BD2D-A23AE473D538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02831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 smtClean="0"/>
              <a:t>শিক্ষক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শিক্ষার্থীদের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প্রশ্ন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করতে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পারেন</a:t>
            </a:r>
            <a:r>
              <a:rPr lang="en-US" baseline="0" dirty="0" smtClean="0"/>
              <a:t>- 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Globalization </a:t>
            </a:r>
            <a:r>
              <a:rPr lang="bn-IN" sz="1200" dirty="0" smtClean="0">
                <a:latin typeface="NikoshBAN" pitchFamily="2" charset="0"/>
                <a:cs typeface="NikoshBAN" pitchFamily="2" charset="0"/>
              </a:rPr>
              <a:t>এবং </a:t>
            </a:r>
            <a:r>
              <a:rPr lang="en-US" sz="1200" dirty="0" smtClean="0">
                <a:latin typeface="NikoshBAN" pitchFamily="2" charset="0"/>
                <a:cs typeface="NikoshBAN" pitchFamily="2" charset="0"/>
              </a:rPr>
              <a:t>Internationalization</a:t>
            </a:r>
          </a:p>
          <a:p>
            <a:r>
              <a:rPr lang="en-US" dirty="0" smtClean="0"/>
              <a:t> </a:t>
            </a:r>
            <a:r>
              <a:rPr lang="en-US" dirty="0" err="1" smtClean="0"/>
              <a:t>বলতে</a:t>
            </a:r>
            <a:r>
              <a:rPr lang="en-US" dirty="0" smtClean="0"/>
              <a:t> </a:t>
            </a:r>
            <a:r>
              <a:rPr lang="en-US" dirty="0" err="1" smtClean="0"/>
              <a:t>কী</a:t>
            </a:r>
            <a:r>
              <a:rPr lang="en-US" dirty="0" smtClean="0"/>
              <a:t> </a:t>
            </a:r>
            <a:r>
              <a:rPr lang="en-US" dirty="0" err="1" smtClean="0"/>
              <a:t>বুঝায়</a:t>
            </a:r>
            <a:r>
              <a:rPr lang="en-US" dirty="0" smtClean="0"/>
              <a:t>?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সম্ভাব্য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উত্তর:</a:t>
            </a:r>
            <a:r>
              <a:rPr lang="en-US" dirty="0" err="1" smtClean="0"/>
              <a:t>নিজের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দেশের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গন্ডি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পেরিয়ে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যখন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সারা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বিশ্বে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ছড়িয়ে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পরে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তখন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তাকে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বিশ্বায়িন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বলে</a:t>
            </a:r>
            <a:r>
              <a:rPr lang="en-US" baseline="0" dirty="0" smtClean="0"/>
              <a:t>। </a:t>
            </a:r>
            <a:r>
              <a:rPr lang="en-US" baseline="0" dirty="0" err="1" smtClean="0"/>
              <a:t>বাংলাদেশের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নাগরিক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হয়ে</a:t>
            </a:r>
            <a:r>
              <a:rPr lang="en-US" baseline="0" dirty="0" smtClean="0"/>
              <a:t> ও </a:t>
            </a:r>
            <a:r>
              <a:rPr lang="en-US" baseline="0" dirty="0" err="1" smtClean="0"/>
              <a:t>যারা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বিশ্বের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অন্য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দেশের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নাগরিক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হয়ে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বেঁচে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আছে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তাকে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আন্তর্জাতিকতা</a:t>
            </a:r>
            <a:r>
              <a:rPr lang="en-US" baseline="0" dirty="0" smtClean="0"/>
              <a:t> </a:t>
            </a:r>
            <a:r>
              <a:rPr lang="en-US" baseline="0" dirty="0" err="1" smtClean="0"/>
              <a:t>বলে</a:t>
            </a:r>
            <a:r>
              <a:rPr lang="en-US" baseline="0" dirty="0" smtClean="0"/>
              <a:t>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1B339-3B3F-41F6-BD2D-A23AE473D538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230965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bn-IN" dirty="0" smtClean="0"/>
              <a:t>বাসের টিকিট ক্রয়, বিক্রয় ব্যবস্থা</a:t>
            </a:r>
            <a:r>
              <a:rPr lang="bn-IN" baseline="0" dirty="0" smtClean="0"/>
              <a:t>, তথ্যের আদান প্রদান। বাসের টিকিট ক্রয় ইত্যাদি ২১ শতকের দক্ষতা।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DA1B339-3B3F-41F6-BD2D-A23AE473D538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792023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6DBAAD20-B17B-49EE-8646-EB6B46450170}" type="datetime1">
              <a:rPr lang="en-US" smtClean="0"/>
              <a:pPr/>
              <a:t>10/14/2026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bn-IN" dirty="0" smtClean="0"/>
              <a:t>১</a:t>
            </a:r>
            <a:endParaRPr lang="en-US" dirty="0"/>
          </a:p>
        </p:txBody>
      </p:sp>
      <p:sp>
        <p:nvSpPr>
          <p:cNvPr id="7" name="Frame 6"/>
          <p:cNvSpPr/>
          <p:nvPr userDrawn="1"/>
        </p:nvSpPr>
        <p:spPr>
          <a:xfrm>
            <a:off x="0" y="0"/>
            <a:ext cx="9144000" cy="6858000"/>
          </a:xfrm>
          <a:prstGeom prst="frame">
            <a:avLst>
              <a:gd name="adj1" fmla="val 1759"/>
            </a:avLst>
          </a:prstGeom>
          <a:pattFill prst="trellis">
            <a:fgClr>
              <a:srgbClr val="002060"/>
            </a:fgClr>
            <a:bgClr>
              <a:srgbClr val="00B0F0"/>
            </a:bgClr>
          </a:pattFill>
          <a:scene3d>
            <a:camera prst="orthographicFront"/>
            <a:lightRig rig="threePt" dir="t"/>
          </a:scene3d>
          <a:sp3d extrusionH="76200">
            <a:bevelT/>
            <a:bevelB/>
            <a:extrusionClr>
              <a:srgbClr val="FF0000"/>
            </a:extrusionClr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rgbClr val="92D050"/>
                </a:solidFill>
              </a:ln>
              <a:solidFill>
                <a:schemeClr val="tx1"/>
              </a:solidFill>
              <a:effectLst>
                <a:innerShdw blurRad="114300">
                  <a:prstClr val="black"/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372390122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8D3E6-4FF3-4220-B38D-35BC9FBA7377}" type="datetime1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40EC-DA33-46E2-A006-5ADF668417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240744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CE5567B-FBE5-4E05-BC82-7FB6DFD9E4C1}" type="datetime1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40EC-DA33-46E2-A006-5ADF668417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55824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90C520-3713-4514-89F5-FE7BD4AAC7C0}" type="datetime1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40EC-DA33-46E2-A006-5ADF668417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2608159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756D8B-AB29-42E8-99DE-DEFCD57A117E}" type="datetime1">
              <a:rPr lang="en-US" smtClean="0"/>
              <a:pPr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40EC-DA33-46E2-A006-5ADF668417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447098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D23EA4-4CCF-4A02-ADB0-6F1897882DFA}" type="datetime1">
              <a:rPr lang="en-US" smtClean="0"/>
              <a:pPr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40EC-DA33-46E2-A006-5ADF668417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0378184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41C31-59A6-40C4-90E0-B5766373ECB2}" type="datetime1">
              <a:rPr lang="en-US" smtClean="0"/>
              <a:pPr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40EC-DA33-46E2-A006-5ADF668417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87206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6B1398-FA35-479F-8B38-302AAEBEF497}" type="datetime1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40EC-DA33-46E2-A006-5ADF668417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9576282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2A427D-3A4A-4678-80F6-49B0D99EFF2F}" type="datetime1">
              <a:rPr lang="en-US" smtClean="0"/>
              <a:pPr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40EC-DA33-46E2-A006-5ADF668417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1074830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277973-537D-426C-8D23-6D2DC2E90B44}" type="datetime1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40EC-DA33-46E2-A006-5ADF668417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955540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C821ED-3E48-4BF1-90D9-441E66D2500B}" type="datetime1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8640EC-DA33-46E2-A006-5ADF668417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02136200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286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7C96C96F-94B4-4155-AFFC-51759C30AA24}" type="datetimeFigureOut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028951" y="6356353"/>
            <a:ext cx="30861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457950" y="6356353"/>
            <a:ext cx="2057400" cy="365125"/>
          </a:xfrm>
          <a:prstGeom prst="rect">
            <a:avLst/>
          </a:prstGeom>
        </p:spPr>
        <p:txBody>
          <a:bodyPr/>
          <a:lstStyle/>
          <a:p>
            <a:fld id="{5FE75301-B57D-42D9-8918-932B6CF9091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156512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ackground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rcRect/>
          <a:stretch/>
        </p:blipFill>
        <p:spPr>
          <a:xfrm>
            <a:off x="43545" y="0"/>
            <a:ext cx="9100457" cy="6879771"/>
          </a:xfrm>
          <a:prstGeom prst="rect">
            <a:avLst/>
          </a:prstGeom>
        </p:spPr>
      </p:pic>
      <p:sp>
        <p:nvSpPr>
          <p:cNvPr id="6" name="Rectangle 5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7" name="Rectangle 6"/>
          <p:cNvSpPr/>
          <p:nvPr userDrawn="1"/>
        </p:nvSpPr>
        <p:spPr>
          <a:xfrm>
            <a:off x="152400" y="152400"/>
            <a:ext cx="8839200" cy="6553200"/>
          </a:xfrm>
          <a:prstGeom prst="rect">
            <a:avLst/>
          </a:prstGeom>
          <a:noFill/>
          <a:ln w="76200"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="" xmlns:p14="http://schemas.microsoft.com/office/powerpoint/2010/main" val="2638952723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DB78B7-F618-40EB-BF2A-E195BD7F137A}" type="datetime1">
              <a:rPr lang="en-US" smtClean="0"/>
              <a:pPr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8640EC-DA33-46E2-A006-5ADF6684174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2432503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iming>
    <p:tnLst>
      <p:par>
        <p:cTn id="1" dur="indefinite" restart="never" nodeType="tmRoot"/>
      </p:par>
    </p:tnLst>
  </p:timing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mailto:saurav.cse@gmail.com" TargetMode="Externa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eg"/><Relationship Id="rId3" Type="http://schemas.openxmlformats.org/officeDocument/2006/relationships/image" Target="../media/image10.jpeg"/><Relationship Id="rId7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eg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gif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gi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5.png"/><Relationship Id="rId5" Type="http://schemas.openxmlformats.org/officeDocument/2006/relationships/image" Target="../media/image24.jpeg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19879" y="2036125"/>
            <a:ext cx="8378888" cy="4146472"/>
          </a:xfrm>
          <a:prstGeom prst="roundRect">
            <a:avLst>
              <a:gd name="adj" fmla="val 0"/>
            </a:avLst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80006" tIns="40003" rIns="80006" bIns="40003" rtlCol="0" anchor="ctr"/>
          <a:lstStyle/>
          <a:p>
            <a:pPr algn="ctr"/>
            <a:endParaRPr lang="bn-BD" sz="35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just"/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স্লাইডটি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হাইড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করে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রাখা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500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পাঠটি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শ্রে</a:t>
            </a:r>
            <a:r>
              <a:rPr lang="bn-BD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ণি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কক্ষে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উপস্থাপনের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সময়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প্রয়োজনীয়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নির্দেশনা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প্রতিটি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স্লাইডের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নিচে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অর্থা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ৎ slide</a:t>
            </a:r>
            <a:r>
              <a:rPr lang="bn-BD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note এ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সংযোজন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করা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হয়েছে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আশা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করি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সম্মানিত</a:t>
            </a:r>
            <a:r>
              <a:rPr lang="bn-BD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শিক্ষকগণ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পাঠটি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উপস্থাপনের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পূর্বে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উল্লেখিত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note</a:t>
            </a:r>
            <a:r>
              <a:rPr lang="bn-BD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দেখে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নিবেন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BD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এছাড়াও শিক্ষক</a:t>
            </a:r>
            <a:r>
              <a:rPr lang="en-US" sz="3500" dirty="0" err="1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গণ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প্রয়োজনবোধে তার নিজস্ব কৌশল প্রয়োগ করতে পারবে</a:t>
            </a:r>
            <a:r>
              <a:rPr lang="en-US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</a:t>
            </a:r>
            <a:r>
              <a:rPr lang="bn-BD" sz="3500" dirty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3500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endParaRPr lang="en-US" sz="3500" dirty="0"/>
          </a:p>
        </p:txBody>
      </p:sp>
      <p:sp>
        <p:nvSpPr>
          <p:cNvPr id="4" name="Down Arrow Callout 3"/>
          <p:cNvSpPr/>
          <p:nvPr/>
        </p:nvSpPr>
        <p:spPr>
          <a:xfrm>
            <a:off x="429208" y="633610"/>
            <a:ext cx="8360229" cy="1231755"/>
          </a:xfrm>
          <a:prstGeom prst="downArrowCallout">
            <a:avLst/>
          </a:prstGeom>
          <a:solidFill>
            <a:schemeClr val="bg1">
              <a:lumMod val="85000"/>
            </a:schemeClr>
          </a:soli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lIns="80006" tIns="40003" rIns="80006" bIns="40003">
            <a:spAutoFit/>
          </a:bodyPr>
          <a:lstStyle/>
          <a:p>
            <a:pPr algn="ctr"/>
            <a:r>
              <a:rPr lang="en-US" sz="4700" b="1" dirty="0" err="1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এই</a:t>
            </a:r>
            <a:r>
              <a:rPr lang="en-US" sz="4700" b="1" dirty="0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700" b="1" dirty="0" err="1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স্লাইডটি</a:t>
            </a:r>
            <a:r>
              <a:rPr lang="en-US" sz="4700" b="1" dirty="0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700" b="1" dirty="0" err="1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সন্মানিত</a:t>
            </a:r>
            <a:r>
              <a:rPr lang="en-US" sz="4700" b="1" dirty="0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700" b="1" dirty="0" err="1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শিক্ষকবৃন্দের</a:t>
            </a:r>
            <a:r>
              <a:rPr lang="en-US" sz="4700" b="1" dirty="0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700" b="1" dirty="0" err="1">
                <a:ln>
                  <a:solidFill>
                    <a:schemeClr val="bg1"/>
                  </a:solidFill>
                </a:ln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জন্য</a:t>
            </a:r>
            <a:endParaRPr lang="en-US" sz="2500" b="1" dirty="0">
              <a:ln>
                <a:solidFill>
                  <a:schemeClr val="bg1"/>
                </a:solidFill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xmlns="" val="215561654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381000"/>
            <a:ext cx="6400800" cy="1905000"/>
          </a:xfrm>
        </p:spPr>
        <p:txBody>
          <a:bodyPr>
            <a:noAutofit/>
          </a:bodyPr>
          <a:lstStyle/>
          <a:p>
            <a:r>
              <a:rPr lang="en-US" sz="16600" dirty="0" err="1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endParaRPr lang="en-US" sz="11500" dirty="0">
              <a:solidFill>
                <a:schemeClr val="tx1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Oval 3"/>
          <p:cNvSpPr/>
          <p:nvPr/>
        </p:nvSpPr>
        <p:spPr>
          <a:xfrm>
            <a:off x="2057400" y="2971800"/>
            <a:ext cx="5486400" cy="3429000"/>
          </a:xfrm>
          <a:prstGeom prst="ellipse">
            <a:avLst/>
          </a:prstGeom>
          <a:solidFill>
            <a:srgbClr val="FFC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unnam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19400" y="3352800"/>
            <a:ext cx="3962400" cy="2667000"/>
          </a:xfrm>
          <a:prstGeom prst="ellipse">
            <a:avLst/>
          </a:prstGeom>
          <a:ln w="63500" cap="rnd">
            <a:solidFill>
              <a:srgbClr val="FF000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1" y="-325075"/>
            <a:ext cx="4651218" cy="7183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 xmlns=""/>
              </a:ext>
            </a:extLst>
          </a:blip>
          <a:srcRect/>
          <a:stretch/>
        </p:blipFill>
        <p:spPr>
          <a:xfrm>
            <a:off x="4572989" y="-325075"/>
            <a:ext cx="4571011" cy="718307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315 0.01967 L -0.52057 0.01967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371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1158 0.01666 L 0.51002 0.01666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4915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6"/>
          <p:cNvSpPr txBox="1">
            <a:spLocks/>
          </p:cNvSpPr>
          <p:nvPr/>
        </p:nvSpPr>
        <p:spPr>
          <a:xfrm>
            <a:off x="1485900" y="1219205"/>
            <a:ext cx="3028950" cy="4906963"/>
          </a:xfrm>
          <a:prstGeom prst="rect">
            <a:avLst/>
          </a:prstGeom>
        </p:spPr>
        <p:txBody>
          <a:bodyPr/>
          <a:lstStyle>
            <a:lvl1pPr marL="0" indent="-274320" algn="l" defTabSz="914400" rtl="0" eaLnBrk="1" latinLnBrk="0" hangingPunct="1">
              <a:lnSpc>
                <a:spcPct val="150000"/>
              </a:lnSpc>
              <a:spcBef>
                <a:spcPct val="20000"/>
              </a:spcBef>
              <a:buClrTx/>
              <a:buFont typeface="Wingdings" pitchFamily="2" charset="2"/>
              <a:buChar char="v"/>
              <a:defRPr sz="18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ClrTx/>
              <a:buFont typeface="Arial" pitchFamily="34" charset="0"/>
              <a:buChar char="•"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indent="0">
              <a:spcBef>
                <a:spcPts val="0"/>
              </a:spcBef>
              <a:buNone/>
            </a:pPr>
            <a:endParaRPr lang="en-US" sz="3600" b="1">
              <a:latin typeface="NikoshBAN" pitchFamily="2" charset="0"/>
              <a:cs typeface="NikoshBAN" pitchFamily="2" charset="0"/>
            </a:endParaRPr>
          </a:p>
          <a:p>
            <a:pPr indent="0">
              <a:spcBef>
                <a:spcPts val="0"/>
              </a:spcBef>
              <a:buNone/>
            </a:pPr>
            <a:endParaRPr lang="en-US" sz="3600" b="1">
              <a:latin typeface="NikoshBAN" pitchFamily="2" charset="0"/>
              <a:cs typeface="NikoshBAN" pitchFamily="2" charset="0"/>
            </a:endParaRPr>
          </a:p>
          <a:p>
            <a:pPr indent="0">
              <a:spcBef>
                <a:spcPts val="0"/>
              </a:spcBef>
              <a:buNone/>
            </a:pP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Oval 2"/>
          <p:cNvSpPr/>
          <p:nvPr/>
        </p:nvSpPr>
        <p:spPr>
          <a:xfrm>
            <a:off x="2438400" y="228600"/>
            <a:ext cx="4457700" cy="121920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lowchart: Delay 5"/>
          <p:cNvSpPr/>
          <p:nvPr/>
        </p:nvSpPr>
        <p:spPr>
          <a:xfrm rot="16200000">
            <a:off x="4470870" y="2032470"/>
            <a:ext cx="4419602" cy="385985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4876800" y="3886200"/>
            <a:ext cx="3810000" cy="25237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err="1" smtClean="0"/>
              <a:t>তথ্য</a:t>
            </a:r>
            <a:r>
              <a:rPr lang="en-US" sz="2400" b="1" dirty="0" smtClean="0"/>
              <a:t>  ও </a:t>
            </a:r>
            <a:r>
              <a:rPr lang="en-US" sz="2400" b="1" dirty="0" err="1" smtClean="0"/>
              <a:t>যোগাযোগ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প্রযুক্তি</a:t>
            </a:r>
            <a:endParaRPr lang="en-US" sz="2400" dirty="0" smtClean="0"/>
          </a:p>
          <a:p>
            <a:pPr algn="ctr"/>
            <a:r>
              <a:rPr lang="en-US" sz="2400" b="1" dirty="0" smtClean="0"/>
              <a:t>  </a:t>
            </a:r>
            <a:r>
              <a:rPr lang="en-US" sz="2400" b="1" smtClean="0"/>
              <a:t>শ্রেণি:  </a:t>
            </a:r>
            <a:r>
              <a:rPr lang="en-US" sz="2400" b="1" dirty="0" smtClean="0"/>
              <a:t>৯ম</a:t>
            </a:r>
            <a:endParaRPr lang="en-US" sz="2400" dirty="0" smtClean="0"/>
          </a:p>
          <a:p>
            <a:pPr algn="ctr"/>
            <a:r>
              <a:rPr lang="en-US" sz="2400" b="1" dirty="0" err="1" smtClean="0"/>
              <a:t>অধ্যায়</a:t>
            </a:r>
            <a:r>
              <a:rPr lang="en-US" sz="2400" b="1" dirty="0" smtClean="0"/>
              <a:t>: </a:t>
            </a:r>
            <a:r>
              <a:rPr lang="en-US" sz="2400" b="1" dirty="0" err="1" smtClean="0"/>
              <a:t>প্রথম</a:t>
            </a:r>
            <a:r>
              <a:rPr lang="en-US" sz="2400" b="1" dirty="0" smtClean="0"/>
              <a:t> </a:t>
            </a:r>
          </a:p>
          <a:p>
            <a:pPr algn="ctr"/>
            <a:r>
              <a:rPr lang="en-US" sz="1400" b="1" dirty="0" smtClean="0"/>
              <a:t>(</a:t>
            </a:r>
            <a:r>
              <a:rPr lang="bn-BD" sz="1400" b="1" spc="38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একুশ শতক এবং</a:t>
            </a:r>
            <a:r>
              <a:rPr lang="en-US" sz="1400" b="1" spc="38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1400" b="1" spc="38" dirty="0" smtClean="0">
                <a:ln w="0"/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r>
              <a:rPr lang="en-US" sz="1400" b="1" dirty="0" smtClean="0"/>
              <a:t>)</a:t>
            </a:r>
          </a:p>
          <a:p>
            <a:pPr algn="ctr"/>
            <a:r>
              <a:rPr lang="en-US" sz="2400" b="1" dirty="0" err="1" smtClean="0"/>
              <a:t>সময়ঃ</a:t>
            </a:r>
            <a:r>
              <a:rPr lang="en-US" sz="2400" b="1" dirty="0" smtClean="0"/>
              <a:t> ৪৫ </a:t>
            </a:r>
            <a:r>
              <a:rPr lang="en-US" sz="2400" b="1" dirty="0" err="1" smtClean="0"/>
              <a:t>মিনিট</a:t>
            </a:r>
            <a:r>
              <a:rPr lang="en-US" sz="2400" b="1" dirty="0" smtClean="0"/>
              <a:t>।</a:t>
            </a:r>
            <a:endParaRPr lang="en-US" sz="2400" dirty="0" smtClean="0"/>
          </a:p>
          <a:p>
            <a:pPr algn="ctr"/>
            <a:r>
              <a:rPr lang="en-US" sz="2400" b="1" dirty="0" err="1" smtClean="0"/>
              <a:t>তারিখঃ</a:t>
            </a:r>
            <a:r>
              <a:rPr lang="en-US" sz="2400" b="1" dirty="0" smtClean="0"/>
              <a:t> ১৬/০১/২০২৬</a:t>
            </a:r>
            <a:endParaRPr lang="en-US" sz="2400" dirty="0" smtClean="0"/>
          </a:p>
          <a:p>
            <a:pPr algn="ctr"/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676400" y="2610683"/>
            <a:ext cx="2464835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endParaRPr lang="en-US" sz="5400" b="1" cap="all" spc="0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en-US" sz="5400" b="1" cap="all" dirty="0" smtClean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  <a:p>
            <a:pPr algn="ctr"/>
            <a:endParaRPr lang="en-US" sz="5400" b="1" cap="all" spc="0" dirty="0">
              <a:ln/>
              <a:solidFill>
                <a:schemeClr val="accent1"/>
              </a:solidFill>
              <a:effectLst>
                <a:outerShdw blurRad="19685" dist="12700" dir="5400000" algn="tl" rotWithShape="0">
                  <a:schemeClr val="accent1">
                    <a:satMod val="130000"/>
                    <a:alpha val="60000"/>
                  </a:schemeClr>
                </a:outerShdw>
                <a:reflection blurRad="10000" stA="55000" endPos="48000" dist="500" dir="5400000" sy="-100000" algn="bl" rotWithShape="0"/>
              </a:effectLst>
            </a:endParaRPr>
          </a:p>
        </p:txBody>
      </p:sp>
      <p:sp>
        <p:nvSpPr>
          <p:cNvPr id="15" name="Flowchart: Delay 14"/>
          <p:cNvSpPr/>
          <p:nvPr/>
        </p:nvSpPr>
        <p:spPr>
          <a:xfrm rot="16200000">
            <a:off x="405928" y="2032472"/>
            <a:ext cx="4419602" cy="3859858"/>
          </a:xfrm>
          <a:prstGeom prst="flowChartDelay">
            <a:avLst/>
          </a:prstGeom>
          <a:solidFill>
            <a:schemeClr val="accent2">
              <a:lumMod val="20000"/>
              <a:lumOff val="80000"/>
            </a:schemeClr>
          </a:solidFill>
          <a:ln w="5715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027" name="Picture 3" descr="C:\Users\Saurav\Desktop\Pic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81200" y="2057400"/>
            <a:ext cx="1371600" cy="1736725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685800" y="3810000"/>
            <a:ext cx="3886200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/>
              <a:t>Md. </a:t>
            </a:r>
            <a:r>
              <a:rPr lang="en-US" sz="2400" b="1" dirty="0" err="1" smtClean="0"/>
              <a:t>Harun</a:t>
            </a:r>
            <a:r>
              <a:rPr lang="en-US" sz="2400" b="1" dirty="0" smtClean="0"/>
              <a:t>-Or-Rashid</a:t>
            </a:r>
          </a:p>
          <a:p>
            <a:pPr algn="ctr"/>
            <a:r>
              <a:rPr lang="en-US" sz="2400" dirty="0" smtClean="0"/>
              <a:t>Assistant Teacher of ICT</a:t>
            </a:r>
          </a:p>
          <a:p>
            <a:pPr algn="ctr"/>
            <a:r>
              <a:rPr lang="en-US" sz="2400" dirty="0" err="1" smtClean="0"/>
              <a:t>Ranibazar</a:t>
            </a:r>
            <a:r>
              <a:rPr lang="en-US" sz="2400" dirty="0" smtClean="0"/>
              <a:t> Girls’ High School</a:t>
            </a:r>
          </a:p>
          <a:p>
            <a:pPr algn="ctr"/>
            <a:r>
              <a:rPr lang="en-US" sz="2400" dirty="0" smtClean="0"/>
              <a:t>Boalia,Rajshahi-6100.</a:t>
            </a:r>
          </a:p>
          <a:p>
            <a:pPr algn="ctr"/>
            <a:r>
              <a:rPr lang="en-US" sz="2400" dirty="0" smtClean="0"/>
              <a:t>Email: </a:t>
            </a:r>
            <a:r>
              <a:rPr lang="en-US" sz="2400" u="sng" dirty="0" smtClean="0">
                <a:hlinkClick r:id="rId3"/>
              </a:rPr>
              <a:t>saurav.cse@gmail.com</a:t>
            </a:r>
            <a:endParaRPr lang="en-US" sz="2400" dirty="0" smtClean="0"/>
          </a:p>
          <a:p>
            <a:pPr algn="ctr"/>
            <a:r>
              <a:rPr lang="en-US" sz="2400" dirty="0" smtClean="0"/>
              <a:t>Mobile: 01739-201220</a:t>
            </a:r>
            <a:endParaRPr lang="en-US" sz="2400" b="1" dirty="0" smtClean="0"/>
          </a:p>
          <a:p>
            <a:pPr algn="ctr"/>
            <a:endParaRPr lang="en-US" sz="2400" b="1" dirty="0" smtClean="0"/>
          </a:p>
          <a:p>
            <a:pPr algn="ctr"/>
            <a:endParaRPr lang="en-US" sz="2400" dirty="0" smtClean="0"/>
          </a:p>
          <a:p>
            <a:pPr algn="ctr"/>
            <a:endParaRPr lang="en-US" sz="2400" b="1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5579" y="2037347"/>
            <a:ext cx="1427747" cy="177632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="" xmlns:p14="http://schemas.microsoft.com/office/powerpoint/2010/main" val="1181961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7C116F-EDFA-47C2-A1E5-83EAF38590B9}" type="datetime1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10/14/2026</a:t>
            </a:fld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571674" y="618186"/>
            <a:ext cx="553497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এসো ভিডিওটি দেখি ...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aphicFrame>
        <p:nvGraphicFramePr>
          <p:cNvPr id="4" name="Object 3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="" xmlns:p14="http://schemas.microsoft.com/office/powerpoint/2010/main" val="804652311"/>
              </p:ext>
            </p:extLst>
          </p:nvPr>
        </p:nvGraphicFramePr>
        <p:xfrm>
          <a:off x="3569382" y="2069199"/>
          <a:ext cx="1723835" cy="1454486"/>
        </p:xfrm>
        <a:graphic>
          <a:graphicData uri="http://schemas.openxmlformats.org/presentationml/2006/ole">
            <p:oleObj spid="_x0000_s1107" name="Packager Shell Object" showAsIcon="1" r:id="rId4" imgW="914400" imgH="771480" progId="Package">
              <p:embed/>
            </p:oleObj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1445" y="3838943"/>
            <a:ext cx="8064973" cy="70788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b="1" spc="38" dirty="0">
                <a:ln w="0"/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একুশ শতক এবং</a:t>
            </a:r>
            <a:r>
              <a:rPr lang="en-US" sz="4000" b="1" spc="38" dirty="0">
                <a:ln w="0"/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000" b="1" spc="38" dirty="0">
                <a:ln w="0"/>
                <a:solidFill>
                  <a:srgbClr val="002060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</a:t>
            </a:r>
            <a:endParaRPr lang="en-US" sz="4000" b="1" spc="38" dirty="0">
              <a:ln w="0"/>
              <a:solidFill>
                <a:srgbClr val="002060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17879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3DF4E8-4E62-4894-B30C-F5A45A4E25E9}" type="datetime1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10/14/2026</a:t>
            </a:fld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83201" y="555718"/>
            <a:ext cx="1625766" cy="70788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bn-BD" sz="4000" b="1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</a:p>
        </p:txBody>
      </p:sp>
      <p:sp>
        <p:nvSpPr>
          <p:cNvPr id="6" name="Rectangle 5"/>
          <p:cNvSpPr/>
          <p:nvPr/>
        </p:nvSpPr>
        <p:spPr>
          <a:xfrm>
            <a:off x="464021" y="2232375"/>
            <a:ext cx="8134065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6350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bn-I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১। ‘‘</a:t>
            </a:r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জ্ঞানই 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একুশ শত</a:t>
            </a:r>
            <a:r>
              <a:rPr lang="bn-I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কে </a:t>
            </a:r>
            <a:r>
              <a:rPr lang="bn-IN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পৃথিবীর মূলসম্পদ’’ উক্তিটি ব্যাখ্যা </a:t>
            </a:r>
            <a:r>
              <a:rPr lang="bn-I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করতে </a:t>
            </a:r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পারবে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64022" y="3474325"/>
            <a:ext cx="8134063" cy="120032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solidFill>
              <a:schemeClr val="tx1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r>
              <a:rPr lang="bn-I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২। </a:t>
            </a:r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একুশ 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শতকের </a:t>
            </a:r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বিশ্বে </a:t>
            </a:r>
            <a:r>
              <a:rPr lang="bn-BD" sz="36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বেঁচে </a:t>
            </a:r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থাকার</a:t>
            </a:r>
            <a:r>
              <a:rPr lang="bn-I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জন্য</a:t>
            </a:r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প্রয়োজনীয় দক্ষতাগুলো চিহ্নিত করতে পারবে।</a:t>
            </a:r>
            <a:r>
              <a:rPr lang="bn-BD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64022" y="1273954"/>
            <a:ext cx="8134064" cy="646331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lvl="0"/>
            <a:r>
              <a:rPr lang="bn-BD" sz="3600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এই পাঠ শেষে শিক্ষার্থীরা... </a:t>
            </a:r>
            <a:endParaRPr lang="en-US" sz="3400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65586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C927F5-3234-4376-981C-B75989F82901}" type="datetime1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10/14/2026</a:t>
            </a:fld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7792" y="2439443"/>
            <a:ext cx="3837558" cy="2747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6708"/>
          <a:stretch/>
        </p:blipFill>
        <p:spPr>
          <a:xfrm>
            <a:off x="380999" y="2439443"/>
            <a:ext cx="3877117" cy="274717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TextBox 7"/>
          <p:cNvSpPr txBox="1"/>
          <p:nvPr/>
        </p:nvSpPr>
        <p:spPr>
          <a:xfrm>
            <a:off x="2679031" y="1404979"/>
            <a:ext cx="2636169" cy="646331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>
            <a:solidFill>
              <a:srgbClr val="F410D9"/>
            </a:solidFill>
          </a:ln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কৃষি</a:t>
            </a:r>
            <a:r>
              <a:rPr lang="bn-IN" sz="36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সম্পদ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21896" y="385011"/>
            <a:ext cx="7860630" cy="646331"/>
          </a:xfrm>
          <a:prstGeom prst="rect">
            <a:avLst/>
          </a:prstGeom>
          <a:solidFill>
            <a:srgbClr val="00B0F0"/>
          </a:solidFill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atin typeface="NikoshBAN" pitchFamily="2" charset="0"/>
                <a:cs typeface="NikoshBAN" pitchFamily="2" charset="0"/>
              </a:rPr>
              <a:t>বিশ শতকের সম্পদ বলতে আমরা কী বুঝি?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860884" y="5302034"/>
            <a:ext cx="4957011" cy="52322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bn-IN" sz="2800" dirty="0" smtClean="0">
                <a:latin typeface="NikoshBAN" pitchFamily="2" charset="0"/>
                <a:cs typeface="NikoshBAN" pitchFamily="2" charset="0"/>
              </a:rPr>
              <a:t>কৃষি সম্পদ যেমন ধান, গম ইত্যাদি।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787338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319520-2E83-4372-8F07-28B198F0B666}" type="datetime1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10/14/2026</a:t>
            </a:fld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6184" y="1260389"/>
            <a:ext cx="2490322" cy="1497277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0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0800000" flipV="1">
            <a:off x="1610213" y="4899548"/>
            <a:ext cx="2495462" cy="172399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1" name="Picture 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610214" y="3009723"/>
            <a:ext cx="2497632" cy="1629788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4" name="Rectangle 3"/>
          <p:cNvSpPr/>
          <p:nvPr/>
        </p:nvSpPr>
        <p:spPr>
          <a:xfrm>
            <a:off x="1090863" y="339537"/>
            <a:ext cx="3014812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40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খনিজ </a:t>
            </a:r>
            <a:r>
              <a:rPr lang="bn-BD" sz="4000" b="1" dirty="0">
                <a:latin typeface="NikoshBAN" pitchFamily="2" charset="0"/>
                <a:cs typeface="NikoshBAN" pitchFamily="2" charset="0"/>
              </a:rPr>
              <a:t>সম্পদ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55948" y="1630790"/>
            <a:ext cx="1405981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খনিজ </a:t>
            </a:r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en-US" sz="2800" b="1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তেল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385011" y="3416497"/>
            <a:ext cx="92136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গ্যাস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254867" y="5306356"/>
            <a:ext cx="110871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b="1" dirty="0" smtClean="0">
                <a:latin typeface="NikoshBAN" pitchFamily="2" charset="0"/>
                <a:cs typeface="NikoshBAN" pitchFamily="2" charset="0"/>
              </a:rPr>
              <a:t>কয়লা</a:t>
            </a:r>
            <a:endParaRPr lang="en-US" sz="2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796537" y="339537"/>
            <a:ext cx="2689580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4000" b="1" dirty="0" smtClean="0">
                <a:latin typeface="NikoshBAN" pitchFamily="2" charset="0"/>
                <a:cs typeface="NikoshBAN" pitchFamily="2" charset="0"/>
              </a:rPr>
              <a:t>শিল্প </a:t>
            </a:r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সম্পদ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9652" y="4999360"/>
            <a:ext cx="2694397" cy="1664909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8" name="Picture 1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7872" y="3041624"/>
            <a:ext cx="2628245" cy="167226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3159" y="1236886"/>
            <a:ext cx="2596341" cy="151926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0" name="Rectangle 19"/>
          <p:cNvSpPr/>
          <p:nvPr/>
        </p:nvSpPr>
        <p:spPr>
          <a:xfrm>
            <a:off x="7644723" y="1387403"/>
            <a:ext cx="130677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বাঁশ ও </a:t>
            </a:r>
          </a:p>
          <a:p>
            <a:r>
              <a:rPr lang="bn-IN" sz="2400" b="1" dirty="0" smtClean="0">
                <a:latin typeface="NikoshBAN" pitchFamily="2" charset="0"/>
                <a:cs typeface="NikoshBAN" pitchFamily="2" charset="0"/>
              </a:rPr>
              <a:t>বেতশিল্প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603958" y="3143522"/>
            <a:ext cx="1315453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b="1" dirty="0" smtClean="0">
                <a:latin typeface="NikoshBAN" panose="02000000000000000000" pitchFamily="2" charset="0"/>
                <a:cs typeface="NikoshBAN" pitchFamily="2" charset="0"/>
              </a:rPr>
              <a:t>পোশাক </a:t>
            </a:r>
            <a:endParaRPr lang="en-US" sz="2800" b="1" dirty="0" smtClean="0">
              <a:latin typeface="NikoshBAN" panose="02000000000000000000" pitchFamily="2" charset="0"/>
              <a:cs typeface="NikoshBAN" pitchFamily="2" charset="0"/>
            </a:endParaRPr>
          </a:p>
          <a:p>
            <a:r>
              <a:rPr lang="en-US" sz="2800" b="1" dirty="0" smtClean="0">
                <a:latin typeface="NikoshBAN" panose="02000000000000000000" pitchFamily="2" charset="0"/>
                <a:cs typeface="NikoshBAN" pitchFamily="2" charset="0"/>
              </a:rPr>
              <a:t>  </a:t>
            </a:r>
            <a:r>
              <a:rPr lang="bn-IN" sz="2800" b="1" dirty="0" smtClean="0">
                <a:latin typeface="NikoshBAN" panose="02000000000000000000" pitchFamily="2" charset="0"/>
                <a:cs typeface="NikoshBAN" pitchFamily="2" charset="0"/>
              </a:rPr>
              <a:t>শিল্প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36041" y="5253680"/>
            <a:ext cx="1283369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2800" b="1" dirty="0" smtClean="0">
                <a:latin typeface="NikoshBAN" panose="02000000000000000000" pitchFamily="2" charset="0"/>
                <a:cs typeface="NikoshBAN" pitchFamily="2" charset="0"/>
              </a:rPr>
              <a:t>জাহাজ</a:t>
            </a:r>
            <a:endParaRPr lang="en-US" sz="2800" b="1" dirty="0" smtClean="0">
              <a:latin typeface="NikoshBAN" panose="02000000000000000000" pitchFamily="2" charset="0"/>
              <a:cs typeface="NikoshBAN" pitchFamily="2" charset="0"/>
            </a:endParaRPr>
          </a:p>
          <a:p>
            <a:r>
              <a:rPr lang="bn-IN" sz="2800" b="1" dirty="0" smtClean="0"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en-US" sz="2800" b="1" dirty="0" smtClean="0">
                <a:latin typeface="NikoshBAN" panose="02000000000000000000" pitchFamily="2" charset="0"/>
                <a:cs typeface="NikoshBAN" pitchFamily="2" charset="0"/>
              </a:rPr>
              <a:t> </a:t>
            </a:r>
            <a:r>
              <a:rPr lang="bn-IN" sz="2800" b="1" dirty="0" smtClean="0">
                <a:latin typeface="NikoshBAN" panose="02000000000000000000" pitchFamily="2" charset="0"/>
                <a:cs typeface="NikoshBAN" pitchFamily="2" charset="0"/>
              </a:rPr>
              <a:t>শিল্প</a:t>
            </a:r>
          </a:p>
        </p:txBody>
      </p:sp>
    </p:spTree>
    <p:extLst>
      <p:ext uri="{BB962C8B-B14F-4D97-AF65-F5344CB8AC3E}">
        <p14:creationId xmlns="" xmlns:p14="http://schemas.microsoft.com/office/powerpoint/2010/main" val="1742478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/>
      <p:bldP spid="15" grpId="0"/>
      <p:bldP spid="16" grpId="0" animBg="1"/>
      <p:bldP spid="20" grpId="0"/>
      <p:bldP spid="22" grpId="0"/>
      <p:bldP spid="23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628650" y="6369999"/>
            <a:ext cx="2057400" cy="365125"/>
          </a:xfrm>
        </p:spPr>
        <p:txBody>
          <a:bodyPr/>
          <a:lstStyle/>
          <a:p>
            <a:fld id="{80BFF75F-AE09-461C-9AAE-6545713354D8}" type="datetime1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10/14/2026</a:t>
            </a:fld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712212" y="2175956"/>
            <a:ext cx="3921672" cy="156966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200" b="1" dirty="0" smtClean="0">
                <a:latin typeface="NikoshBAN" pitchFamily="2" charset="0"/>
                <a:cs typeface="NikoshBAN" pitchFamily="2" charset="0"/>
              </a:rPr>
              <a:t>  মানুষ জ্ঞান অন্বেষণ, ধারন ও ব্যবহার করতে পারে।   </a:t>
            </a:r>
            <a:endParaRPr lang="en-US" sz="32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6091" y="1319318"/>
            <a:ext cx="3366035" cy="24083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8" name="TextBox 7"/>
          <p:cNvSpPr txBox="1"/>
          <p:nvPr/>
        </p:nvSpPr>
        <p:spPr>
          <a:xfrm>
            <a:off x="597413" y="304360"/>
            <a:ext cx="8229598" cy="707886"/>
          </a:xfrm>
          <a:prstGeom prst="rect">
            <a:avLst/>
          </a:prstGeom>
          <a:ln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কিন্তু একুশ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শতকের সম্পদ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হল জ্ঞান।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122" y="4051842"/>
            <a:ext cx="3651228" cy="240835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11" name="Rectangle 10"/>
          <p:cNvSpPr/>
          <p:nvPr/>
        </p:nvSpPr>
        <p:spPr>
          <a:xfrm>
            <a:off x="5791200" y="1187078"/>
            <a:ext cx="194109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কারণ?</a:t>
            </a:r>
            <a:endParaRPr lang="en-US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3789" y="5539002"/>
            <a:ext cx="1458731" cy="830997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800" b="1" dirty="0" smtClean="0">
                <a:latin typeface="NikoshBAN" pitchFamily="2" charset="0"/>
                <a:cs typeface="NikoshBAN" pitchFamily="2" charset="0"/>
              </a:rPr>
              <a:t>জ্ঞান   </a:t>
            </a:r>
            <a:endParaRPr lang="en-US" sz="48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1343734" y="4216971"/>
            <a:ext cx="2068206" cy="707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BAN" pitchFamily="2" charset="0"/>
                <a:cs typeface="NikoshBAN" pitchFamily="2" charset="0"/>
              </a:rPr>
              <a:t>অর্থনীতি   </a:t>
            </a:r>
            <a:endParaRPr lang="en-US" sz="4000" b="1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Isosceles Triangle 13"/>
          <p:cNvSpPr/>
          <p:nvPr/>
        </p:nvSpPr>
        <p:spPr>
          <a:xfrm rot="10800000">
            <a:off x="841972" y="4852573"/>
            <a:ext cx="2934268" cy="843694"/>
          </a:xfrm>
          <a:prstGeom prst="triangle">
            <a:avLst/>
          </a:prstGeom>
          <a:solidFill>
            <a:srgbClr val="3D7B47"/>
          </a:solidFill>
          <a:ln w="19050">
            <a:solidFill>
              <a:srgbClr val="FF0000"/>
            </a:solidFill>
          </a:ln>
          <a:scene3d>
            <a:camera prst="perspectiveRelaxedModerately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wordArtVert" rtlCol="0" anchor="b" anchorCtr="1"/>
          <a:lstStyle/>
          <a:p>
            <a:pPr lvl="0" algn="ctr"/>
            <a:endParaRPr lang="en-US" sz="2000" b="1" dirty="0">
              <a:solidFill>
                <a:prstClr val="black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537532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4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500"/>
                            </p:stCondLst>
                            <p:childTnLst>
                              <p:par>
                                <p:cTn id="20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3" grpId="0" animBg="1"/>
      <p:bldP spid="1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474827" y="6247169"/>
            <a:ext cx="2057400" cy="365125"/>
          </a:xfrm>
        </p:spPr>
        <p:txBody>
          <a:bodyPr/>
          <a:lstStyle/>
          <a:p>
            <a:pPr algn="ctr"/>
            <a:fld id="{344D21CC-DBD5-4998-9B76-4A84EE812394}" type="datetime1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 algn="ctr"/>
              <a:t>10/14/2026</a:t>
            </a:fld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Circular Arrow 3"/>
          <p:cNvSpPr/>
          <p:nvPr/>
        </p:nvSpPr>
        <p:spPr>
          <a:xfrm>
            <a:off x="2939718" y="1717862"/>
            <a:ext cx="4034753" cy="4034753"/>
          </a:xfrm>
          <a:prstGeom prst="circularArrow">
            <a:avLst>
              <a:gd name="adj1" fmla="val 5544"/>
              <a:gd name="adj2" fmla="val 330680"/>
              <a:gd name="adj3" fmla="val 13767645"/>
              <a:gd name="adj4" fmla="val 17391005"/>
              <a:gd name="adj5" fmla="val 5757"/>
            </a:avLst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5" name="Freeform 4"/>
          <p:cNvSpPr/>
          <p:nvPr/>
        </p:nvSpPr>
        <p:spPr>
          <a:xfrm>
            <a:off x="3809517" y="1446664"/>
            <a:ext cx="2618594" cy="1166406"/>
          </a:xfrm>
          <a:custGeom>
            <a:avLst/>
            <a:gdLst>
              <a:gd name="connsiteX0" fmla="*/ 0 w 2528093"/>
              <a:gd name="connsiteY0" fmla="*/ 210679 h 1264046"/>
              <a:gd name="connsiteX1" fmla="*/ 210679 w 2528093"/>
              <a:gd name="connsiteY1" fmla="*/ 0 h 1264046"/>
              <a:gd name="connsiteX2" fmla="*/ 2317414 w 2528093"/>
              <a:gd name="connsiteY2" fmla="*/ 0 h 1264046"/>
              <a:gd name="connsiteX3" fmla="*/ 2528093 w 2528093"/>
              <a:gd name="connsiteY3" fmla="*/ 210679 h 1264046"/>
              <a:gd name="connsiteX4" fmla="*/ 2528093 w 2528093"/>
              <a:gd name="connsiteY4" fmla="*/ 1053367 h 1264046"/>
              <a:gd name="connsiteX5" fmla="*/ 2317414 w 2528093"/>
              <a:gd name="connsiteY5" fmla="*/ 1264046 h 1264046"/>
              <a:gd name="connsiteX6" fmla="*/ 210679 w 2528093"/>
              <a:gd name="connsiteY6" fmla="*/ 1264046 h 1264046"/>
              <a:gd name="connsiteX7" fmla="*/ 0 w 2528093"/>
              <a:gd name="connsiteY7" fmla="*/ 1053367 h 1264046"/>
              <a:gd name="connsiteX8" fmla="*/ 0 w 2528093"/>
              <a:gd name="connsiteY8" fmla="*/ 210679 h 126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8093" h="1264046">
                <a:moveTo>
                  <a:pt x="0" y="210679"/>
                </a:moveTo>
                <a:cubicBezTo>
                  <a:pt x="0" y="94324"/>
                  <a:pt x="94324" y="0"/>
                  <a:pt x="210679" y="0"/>
                </a:cubicBezTo>
                <a:lnTo>
                  <a:pt x="2317414" y="0"/>
                </a:lnTo>
                <a:cubicBezTo>
                  <a:pt x="2433769" y="0"/>
                  <a:pt x="2528093" y="94324"/>
                  <a:pt x="2528093" y="210679"/>
                </a:cubicBezTo>
                <a:lnTo>
                  <a:pt x="2528093" y="1053367"/>
                </a:lnTo>
                <a:cubicBezTo>
                  <a:pt x="2528093" y="1169722"/>
                  <a:pt x="2433769" y="1264046"/>
                  <a:pt x="2317414" y="1264046"/>
                </a:cubicBezTo>
                <a:lnTo>
                  <a:pt x="210679" y="1264046"/>
                </a:lnTo>
                <a:cubicBezTo>
                  <a:pt x="94324" y="1264046"/>
                  <a:pt x="0" y="1169722"/>
                  <a:pt x="0" y="1053367"/>
                </a:cubicBezTo>
                <a:lnTo>
                  <a:pt x="0" y="210679"/>
                </a:lnTo>
                <a:close/>
              </a:path>
            </a:pathLst>
          </a:cu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720" tIns="137720" rIns="137720" bIns="137720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পৃথিবীর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সম্পদ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হচ্ছে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“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সাধারণ মানুষ</a:t>
            </a:r>
            <a:r>
              <a:rPr lang="en-US" sz="2000" dirty="0">
                <a:latin typeface="NikoshBAN" panose="02000000000000000000" pitchFamily="2" charset="0"/>
                <a:cs typeface="NikoshBAN" panose="02000000000000000000" pitchFamily="2" charset="0"/>
              </a:rPr>
              <a:t>”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কারণ</a:t>
            </a:r>
            <a:r>
              <a:rPr lang="en-US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-</a:t>
            </a: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5660109" y="3321451"/>
            <a:ext cx="1896070" cy="948035"/>
          </a:xfrm>
          <a:custGeom>
            <a:avLst/>
            <a:gdLst>
              <a:gd name="connsiteX0" fmla="*/ 0 w 2528093"/>
              <a:gd name="connsiteY0" fmla="*/ 210679 h 1264046"/>
              <a:gd name="connsiteX1" fmla="*/ 210679 w 2528093"/>
              <a:gd name="connsiteY1" fmla="*/ 0 h 1264046"/>
              <a:gd name="connsiteX2" fmla="*/ 2317414 w 2528093"/>
              <a:gd name="connsiteY2" fmla="*/ 0 h 1264046"/>
              <a:gd name="connsiteX3" fmla="*/ 2528093 w 2528093"/>
              <a:gd name="connsiteY3" fmla="*/ 210679 h 1264046"/>
              <a:gd name="connsiteX4" fmla="*/ 2528093 w 2528093"/>
              <a:gd name="connsiteY4" fmla="*/ 1053367 h 1264046"/>
              <a:gd name="connsiteX5" fmla="*/ 2317414 w 2528093"/>
              <a:gd name="connsiteY5" fmla="*/ 1264046 h 1264046"/>
              <a:gd name="connsiteX6" fmla="*/ 210679 w 2528093"/>
              <a:gd name="connsiteY6" fmla="*/ 1264046 h 1264046"/>
              <a:gd name="connsiteX7" fmla="*/ 0 w 2528093"/>
              <a:gd name="connsiteY7" fmla="*/ 1053367 h 1264046"/>
              <a:gd name="connsiteX8" fmla="*/ 0 w 2528093"/>
              <a:gd name="connsiteY8" fmla="*/ 210679 h 126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8093" h="1264046">
                <a:moveTo>
                  <a:pt x="0" y="210679"/>
                </a:moveTo>
                <a:cubicBezTo>
                  <a:pt x="0" y="94324"/>
                  <a:pt x="94324" y="0"/>
                  <a:pt x="210679" y="0"/>
                </a:cubicBezTo>
                <a:lnTo>
                  <a:pt x="2317414" y="0"/>
                </a:lnTo>
                <a:cubicBezTo>
                  <a:pt x="2433769" y="0"/>
                  <a:pt x="2528093" y="94324"/>
                  <a:pt x="2528093" y="210679"/>
                </a:cubicBezTo>
                <a:lnTo>
                  <a:pt x="2528093" y="1053367"/>
                </a:lnTo>
                <a:cubicBezTo>
                  <a:pt x="2528093" y="1169722"/>
                  <a:pt x="2433769" y="1264046"/>
                  <a:pt x="2317414" y="1264046"/>
                </a:cubicBezTo>
                <a:lnTo>
                  <a:pt x="210679" y="1264046"/>
                </a:lnTo>
                <a:cubicBezTo>
                  <a:pt x="94324" y="1264046"/>
                  <a:pt x="0" y="1169722"/>
                  <a:pt x="0" y="1053367"/>
                </a:cubicBezTo>
                <a:lnTo>
                  <a:pt x="0" y="210679"/>
                </a:lnTo>
                <a:close/>
              </a:path>
            </a:pathLst>
          </a:cu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720" tIns="137720" rIns="137720" bIns="137720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জ্ঞান ধারণ করতে পারে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3940298" y="4857406"/>
            <a:ext cx="2033595" cy="948035"/>
          </a:xfrm>
          <a:custGeom>
            <a:avLst/>
            <a:gdLst>
              <a:gd name="connsiteX0" fmla="*/ 0 w 2528093"/>
              <a:gd name="connsiteY0" fmla="*/ 210679 h 1264046"/>
              <a:gd name="connsiteX1" fmla="*/ 210679 w 2528093"/>
              <a:gd name="connsiteY1" fmla="*/ 0 h 1264046"/>
              <a:gd name="connsiteX2" fmla="*/ 2317414 w 2528093"/>
              <a:gd name="connsiteY2" fmla="*/ 0 h 1264046"/>
              <a:gd name="connsiteX3" fmla="*/ 2528093 w 2528093"/>
              <a:gd name="connsiteY3" fmla="*/ 210679 h 1264046"/>
              <a:gd name="connsiteX4" fmla="*/ 2528093 w 2528093"/>
              <a:gd name="connsiteY4" fmla="*/ 1053367 h 1264046"/>
              <a:gd name="connsiteX5" fmla="*/ 2317414 w 2528093"/>
              <a:gd name="connsiteY5" fmla="*/ 1264046 h 1264046"/>
              <a:gd name="connsiteX6" fmla="*/ 210679 w 2528093"/>
              <a:gd name="connsiteY6" fmla="*/ 1264046 h 1264046"/>
              <a:gd name="connsiteX7" fmla="*/ 0 w 2528093"/>
              <a:gd name="connsiteY7" fmla="*/ 1053367 h 1264046"/>
              <a:gd name="connsiteX8" fmla="*/ 0 w 2528093"/>
              <a:gd name="connsiteY8" fmla="*/ 210679 h 126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8093" h="1264046">
                <a:moveTo>
                  <a:pt x="0" y="210679"/>
                </a:moveTo>
                <a:cubicBezTo>
                  <a:pt x="0" y="94324"/>
                  <a:pt x="94324" y="0"/>
                  <a:pt x="210679" y="0"/>
                </a:cubicBezTo>
                <a:lnTo>
                  <a:pt x="2317414" y="0"/>
                </a:lnTo>
                <a:cubicBezTo>
                  <a:pt x="2433769" y="0"/>
                  <a:pt x="2528093" y="94324"/>
                  <a:pt x="2528093" y="210679"/>
                </a:cubicBezTo>
                <a:lnTo>
                  <a:pt x="2528093" y="1053367"/>
                </a:lnTo>
                <a:cubicBezTo>
                  <a:pt x="2528093" y="1169722"/>
                  <a:pt x="2433769" y="1264046"/>
                  <a:pt x="2317414" y="1264046"/>
                </a:cubicBezTo>
                <a:lnTo>
                  <a:pt x="210679" y="1264046"/>
                </a:lnTo>
                <a:cubicBezTo>
                  <a:pt x="94324" y="1264046"/>
                  <a:pt x="0" y="1169722"/>
                  <a:pt x="0" y="1053367"/>
                </a:cubicBezTo>
                <a:lnTo>
                  <a:pt x="0" y="210679"/>
                </a:lnTo>
                <a:close/>
              </a:path>
            </a:pathLst>
          </a:cu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720" tIns="137720" rIns="137720" bIns="137720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মানুষ জ্ঞান ব্যবহার করতে পারে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2327746" y="3240505"/>
            <a:ext cx="1896070" cy="1029629"/>
          </a:xfrm>
          <a:custGeom>
            <a:avLst/>
            <a:gdLst>
              <a:gd name="connsiteX0" fmla="*/ 0 w 2528093"/>
              <a:gd name="connsiteY0" fmla="*/ 210679 h 1264046"/>
              <a:gd name="connsiteX1" fmla="*/ 210679 w 2528093"/>
              <a:gd name="connsiteY1" fmla="*/ 0 h 1264046"/>
              <a:gd name="connsiteX2" fmla="*/ 2317414 w 2528093"/>
              <a:gd name="connsiteY2" fmla="*/ 0 h 1264046"/>
              <a:gd name="connsiteX3" fmla="*/ 2528093 w 2528093"/>
              <a:gd name="connsiteY3" fmla="*/ 210679 h 1264046"/>
              <a:gd name="connsiteX4" fmla="*/ 2528093 w 2528093"/>
              <a:gd name="connsiteY4" fmla="*/ 1053367 h 1264046"/>
              <a:gd name="connsiteX5" fmla="*/ 2317414 w 2528093"/>
              <a:gd name="connsiteY5" fmla="*/ 1264046 h 1264046"/>
              <a:gd name="connsiteX6" fmla="*/ 210679 w 2528093"/>
              <a:gd name="connsiteY6" fmla="*/ 1264046 h 1264046"/>
              <a:gd name="connsiteX7" fmla="*/ 0 w 2528093"/>
              <a:gd name="connsiteY7" fmla="*/ 1053367 h 1264046"/>
              <a:gd name="connsiteX8" fmla="*/ 0 w 2528093"/>
              <a:gd name="connsiteY8" fmla="*/ 210679 h 1264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528093" h="1264046">
                <a:moveTo>
                  <a:pt x="0" y="210679"/>
                </a:moveTo>
                <a:cubicBezTo>
                  <a:pt x="0" y="94324"/>
                  <a:pt x="94324" y="0"/>
                  <a:pt x="210679" y="0"/>
                </a:cubicBezTo>
                <a:lnTo>
                  <a:pt x="2317414" y="0"/>
                </a:lnTo>
                <a:cubicBezTo>
                  <a:pt x="2433769" y="0"/>
                  <a:pt x="2528093" y="94324"/>
                  <a:pt x="2528093" y="210679"/>
                </a:cubicBezTo>
                <a:lnTo>
                  <a:pt x="2528093" y="1053367"/>
                </a:lnTo>
                <a:cubicBezTo>
                  <a:pt x="2528093" y="1169722"/>
                  <a:pt x="2433769" y="1264046"/>
                  <a:pt x="2317414" y="1264046"/>
                </a:cubicBezTo>
                <a:lnTo>
                  <a:pt x="210679" y="1264046"/>
                </a:lnTo>
                <a:cubicBezTo>
                  <a:pt x="94324" y="1264046"/>
                  <a:pt x="0" y="1169722"/>
                  <a:pt x="0" y="1053367"/>
                </a:cubicBezTo>
                <a:lnTo>
                  <a:pt x="0" y="210679"/>
                </a:lnTo>
                <a:close/>
              </a:path>
            </a:pathLst>
          </a:cu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 spcFirstLastPara="0" vert="horz" wrap="square" lIns="137720" tIns="137720" rIns="137720" bIns="137720" numCol="1" spcCol="1270" anchor="ctr" anchorCtr="0">
            <a:noAutofit/>
          </a:bodyPr>
          <a:lstStyle/>
          <a:p>
            <a:pPr algn="ctr" defTabSz="10668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মানুষ </a:t>
            </a:r>
            <a:r>
              <a:rPr lang="bn-BD" sz="2000" dirty="0">
                <a:latin typeface="NikoshBAN" panose="02000000000000000000" pitchFamily="2" charset="0"/>
                <a:cs typeface="NikoshBAN" panose="02000000000000000000" pitchFamily="2" charset="0"/>
              </a:rPr>
              <a:t>জ্ঞান সৃষ্টি করতে পারে</a:t>
            </a:r>
            <a:endParaRPr lang="en-US" sz="2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327910" y="450859"/>
            <a:ext cx="4739235" cy="70788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এবার তোমরা </a:t>
            </a:r>
            <a:r>
              <a:rPr lang="bn-BD" sz="4000" b="1" dirty="0" smtClean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NikoshBAN" panose="02000000000000000000" pitchFamily="2" charset="0"/>
                <a:cs typeface="NikoshBAN" panose="02000000000000000000" pitchFamily="2" charset="0"/>
              </a:rPr>
              <a:t>বল</a:t>
            </a:r>
            <a:endParaRPr lang="en-US" sz="4000" b="1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pattFill prst="dkUpDiag">
                <a:fgClr>
                  <a:schemeClr val="tx2"/>
                </a:fgClr>
                <a:bgClr>
                  <a:schemeClr val="tx2">
                    <a:lumMod val="20000"/>
                    <a:lumOff val="80000"/>
                  </a:schemeClr>
                </a:bgClr>
              </a:patt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04137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473806" y="6356351"/>
            <a:ext cx="2057400" cy="365125"/>
          </a:xfrm>
        </p:spPr>
        <p:txBody>
          <a:bodyPr/>
          <a:lstStyle/>
          <a:p>
            <a:fld id="{C36F099D-B71C-49D3-AD52-4F257EBC44B5}" type="datetime1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10/14/2026</a:t>
            </a:fld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2821" y="1491908"/>
            <a:ext cx="7794578" cy="584775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latin typeface="NikoshBAN" pitchFamily="2" charset="0"/>
                <a:cs typeface="NikoshBAN" pitchFamily="2" charset="0"/>
              </a:rPr>
              <a:t>Globalization </a:t>
            </a:r>
            <a:r>
              <a:rPr lang="bn-IN" sz="3200" dirty="0" smtClean="0">
                <a:latin typeface="NikoshBAN" pitchFamily="2" charset="0"/>
                <a:cs typeface="NikoshBAN" pitchFamily="2" charset="0"/>
              </a:rPr>
              <a:t>এবং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Internationalization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791" y="2363344"/>
            <a:ext cx="7929349" cy="4059506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246" t="14948" r="53332" b="71504"/>
          <a:stretch/>
        </p:blipFill>
        <p:spPr>
          <a:xfrm>
            <a:off x="6495347" y="2619063"/>
            <a:ext cx="799433" cy="972281"/>
          </a:xfrm>
          <a:prstGeom prst="ellipse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246" t="14948" r="53332" b="71504"/>
          <a:stretch/>
        </p:blipFill>
        <p:spPr>
          <a:xfrm>
            <a:off x="4704474" y="4191135"/>
            <a:ext cx="762738" cy="927652"/>
          </a:xfrm>
          <a:prstGeom prst="ellipse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246" t="14948" r="53332" b="71504"/>
          <a:stretch/>
        </p:blipFill>
        <p:spPr>
          <a:xfrm>
            <a:off x="7107743" y="4899039"/>
            <a:ext cx="762738" cy="927652"/>
          </a:xfrm>
          <a:prstGeom prst="ellipse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246" t="14948" r="53332" b="71504"/>
          <a:stretch/>
        </p:blipFill>
        <p:spPr>
          <a:xfrm>
            <a:off x="1895372" y="2922672"/>
            <a:ext cx="762738" cy="927652"/>
          </a:xfrm>
          <a:prstGeom prst="ellipse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246" t="14948" r="53332" b="71504"/>
          <a:stretch/>
        </p:blipFill>
        <p:spPr>
          <a:xfrm>
            <a:off x="2677302" y="5147467"/>
            <a:ext cx="762738" cy="927652"/>
          </a:xfrm>
          <a:prstGeom prst="ellipse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246" t="14948" r="53332" b="71504"/>
          <a:stretch/>
        </p:blipFill>
        <p:spPr>
          <a:xfrm>
            <a:off x="3715266" y="2796811"/>
            <a:ext cx="762738" cy="927652"/>
          </a:xfrm>
          <a:prstGeom prst="ellipse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246" t="14948" r="53332" b="71504"/>
          <a:stretch/>
        </p:blipFill>
        <p:spPr>
          <a:xfrm>
            <a:off x="1799266" y="4191134"/>
            <a:ext cx="858844" cy="1044537"/>
          </a:xfrm>
          <a:prstGeom prst="ellipse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9246" t="14948" r="53332" b="71504"/>
          <a:stretch/>
        </p:blipFill>
        <p:spPr>
          <a:xfrm>
            <a:off x="5559462" y="3002664"/>
            <a:ext cx="762738" cy="927652"/>
          </a:xfrm>
          <a:prstGeom prst="ellipse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1" y="465221"/>
            <a:ext cx="69560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২১ শতকের দুটি 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বিষয় </a:t>
            </a:r>
            <a:r>
              <a:rPr lang="bn-IN" sz="4000" dirty="0" smtClean="0">
                <a:latin typeface="NikoshBAN" pitchFamily="2" charset="0"/>
                <a:cs typeface="NikoshBAN" pitchFamily="2" charset="0"/>
              </a:rPr>
              <a:t>প্রাধান্য পাচ্ছে -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05823" y="4572000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2622501" y="5638803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5474887" y="3509750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812133" y="3348246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7076227" y="5329456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4648676" y="4702480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786587" y="3386498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282378" y="3102591"/>
            <a:ext cx="10287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বাংলাদেশ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8825587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9" grpId="0"/>
      <p:bldP spid="20" grpId="0"/>
      <p:bldP spid="21" grpId="0"/>
      <p:bldP spid="22" grpId="0"/>
      <p:bldP spid="23" grpId="0"/>
      <p:bldP spid="25" grpId="0"/>
      <p:bldP spid="2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D7E2CF-548C-4722-BBA9-6C52FD034F9C}" type="datetime1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10/14/2026</a:t>
            </a:fld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2039" y="2254156"/>
            <a:ext cx="8679123" cy="1077218"/>
          </a:xfrm>
          <a:prstGeom prst="rect">
            <a:avLst/>
          </a:prstGeom>
          <a:ln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আইসিটি কীভাবে </a:t>
            </a:r>
            <a:r>
              <a:rPr lang="en-US" sz="3200" dirty="0">
                <a:latin typeface="NikoshBAN" pitchFamily="2" charset="0"/>
                <a:cs typeface="NikoshBAN" pitchFamily="2" charset="0"/>
              </a:rPr>
              <a:t>Globalization </a:t>
            </a:r>
            <a:r>
              <a:rPr lang="bn-IN" sz="3200" dirty="0">
                <a:latin typeface="NikoshBAN" pitchFamily="2" charset="0"/>
                <a:cs typeface="NikoshBAN" pitchFamily="2" charset="0"/>
              </a:rPr>
              <a:t>এবং </a:t>
            </a:r>
            <a:r>
              <a:rPr lang="en-US" sz="3200" dirty="0" smtClean="0">
                <a:latin typeface="NikoshBAN" pitchFamily="2" charset="0"/>
                <a:cs typeface="NikoshBAN" pitchFamily="2" charset="0"/>
              </a:rPr>
              <a:t>Internationalization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  <a:p>
            <a:r>
              <a:rPr lang="bn-IN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 প্রভাব বিস্তার করছে দুইটি করে কারণ লিখ</a:t>
            </a:r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684226" y="1003752"/>
            <a:ext cx="3411773" cy="769441"/>
          </a:xfrm>
          <a:prstGeom prst="rect">
            <a:avLst/>
          </a:prstGeom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400" dirty="0" smtClean="0">
                <a:latin typeface="NikoshBAN" pitchFamily="2" charset="0"/>
                <a:cs typeface="NikoshBAN" pitchFamily="2" charset="0"/>
              </a:rPr>
              <a:t>জোড়ায় কাজ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03091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1CDAAD-B188-4EE3-BC07-4FC032F9CC6F}" type="datetime1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10/14/2026</a:t>
            </a:fld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661" y="549862"/>
            <a:ext cx="3675343" cy="233647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5" name="TextBox 4"/>
          <p:cNvSpPr txBox="1"/>
          <p:nvPr/>
        </p:nvSpPr>
        <p:spPr>
          <a:xfrm>
            <a:off x="152400" y="3282566"/>
            <a:ext cx="8991600" cy="1200329"/>
          </a:xfrm>
          <a:prstGeom prst="rect">
            <a:avLst/>
          </a:prstGeom>
          <a:noFill/>
          <a:ln>
            <a:solidFill>
              <a:srgbClr val="FF0066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latin typeface="NikoshBAN" pitchFamily="2" charset="0"/>
                <a:cs typeface="NikoshBAN" pitchFamily="2" charset="0"/>
              </a:rPr>
              <a:t>এক সময় বেঁচে থাকার জন্য প্রকৃতির অনুকম্পার উপর নির্ভর করতে হত। কিন্তু এখন ...   </a:t>
            </a:r>
            <a:endParaRPr lang="en-US" sz="3600" b="1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rot="1846097">
            <a:off x="2975990" y="4291400"/>
            <a:ext cx="2212591" cy="223471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655" y="563500"/>
            <a:ext cx="3675343" cy="2352675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="" xmlns:p14="http://schemas.microsoft.com/office/powerpoint/2010/main" val="644191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solidFill>
            <a:schemeClr val="accent2">
              <a:lumMod val="20000"/>
              <a:lumOff val="80000"/>
            </a:schemeClr>
          </a:solidFill>
        </p:spPr>
        <p:txBody>
          <a:bodyPr/>
          <a:lstStyle/>
          <a:p>
            <a:fld id="{7E5E51C9-28B4-4CCD-9718-BB15EDB5FA26}" type="datetime1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10/14/2026</a:t>
            </a:fld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37582" y="316865"/>
            <a:ext cx="8365225" cy="175432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 শতক টিকে থাকতে হলে দক্ষতা প্রয়োজন। একুশ শতকের জন্য প্রয়োজনীয় দক্ষতা কী হতে পারে?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5221" y="2171997"/>
            <a:ext cx="8357937" cy="646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তথ্য ও যোগাযোগ প্রযুক্তিতে পারদর্শিতা ।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6462" y="3251143"/>
            <a:ext cx="2999380" cy="1192520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 w="28575"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36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এটা কি আবশ্যক?</a:t>
            </a:r>
            <a:endParaRPr lang="en-US" sz="36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976893" y="2839453"/>
            <a:ext cx="4662139" cy="3442903"/>
            <a:chOff x="4195258" y="2164169"/>
            <a:chExt cx="4662139" cy="3599567"/>
          </a:xfrm>
          <a:solidFill>
            <a:schemeClr val="accent2">
              <a:lumMod val="20000"/>
              <a:lumOff val="80000"/>
            </a:schemeClr>
          </a:solidFill>
          <a:scene3d>
            <a:camera prst="perspectiveFront"/>
            <a:lightRig rig="threePt" dir="t"/>
          </a:scene3d>
        </p:grpSpPr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95638" y="2164169"/>
              <a:ext cx="2294480" cy="1719683"/>
            </a:xfrm>
            <a:prstGeom prst="rect">
              <a:avLst/>
            </a:prstGeom>
            <a:grpFill/>
            <a:ln>
              <a:noFill/>
            </a:ln>
            <a:effectLst>
              <a:softEdge rad="112500"/>
            </a:effectLst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0118" y="3897474"/>
              <a:ext cx="2367279" cy="1852615"/>
            </a:xfrm>
            <a:prstGeom prst="rect">
              <a:avLst/>
            </a:prstGeom>
            <a:grpFill/>
            <a:ln>
              <a:noFill/>
            </a:ln>
            <a:effectLst>
              <a:softEdge rad="112500"/>
            </a:effectLst>
          </p:spPr>
        </p:pic>
        <p:grpSp>
          <p:nvGrpSpPr>
            <p:cNvPr id="13" name="Group 12"/>
            <p:cNvGrpSpPr/>
            <p:nvPr/>
          </p:nvGrpSpPr>
          <p:grpSpPr>
            <a:xfrm>
              <a:off x="4195258" y="2177816"/>
              <a:ext cx="4662139" cy="3585920"/>
              <a:chOff x="4195258" y="2164169"/>
              <a:chExt cx="4662139" cy="3585920"/>
            </a:xfrm>
            <a:grpFill/>
          </p:grpSpPr>
          <p:pic>
            <p:nvPicPr>
              <p:cNvPr id="9" name="Picture 8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490118" y="2164169"/>
                <a:ext cx="2367279" cy="1746926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</p:spPr>
          </p:pic>
          <p:pic>
            <p:nvPicPr>
              <p:cNvPr id="12" name="Picture 11"/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195258" y="3883852"/>
                <a:ext cx="2295240" cy="1866237"/>
              </a:xfrm>
              <a:prstGeom prst="rect">
                <a:avLst/>
              </a:prstGeom>
              <a:grpFill/>
              <a:ln>
                <a:noFill/>
              </a:ln>
              <a:effectLst>
                <a:softEdge rad="112500"/>
              </a:effectLst>
            </p:spPr>
          </p:pic>
        </p:grpSp>
      </p:grpSp>
    </p:spTree>
    <p:extLst>
      <p:ext uri="{BB962C8B-B14F-4D97-AF65-F5344CB8AC3E}">
        <p14:creationId xmlns="" xmlns:p14="http://schemas.microsoft.com/office/powerpoint/2010/main" val="165272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79692" y="6315407"/>
            <a:ext cx="2057400" cy="365125"/>
          </a:xfrm>
        </p:spPr>
        <p:txBody>
          <a:bodyPr/>
          <a:lstStyle/>
          <a:p>
            <a:pPr algn="ctr"/>
            <a:fld id="{ED2C7DB8-E211-4A18-AD13-85D8E709CE6B}" type="datetime1">
              <a:rPr lang="en-US" sz="1400" b="1" smtClean="0">
                <a:latin typeface="NikoshBAN" panose="02000000000000000000" pitchFamily="2" charset="0"/>
                <a:cs typeface="NikoshBAN" panose="02000000000000000000" pitchFamily="2" charset="0"/>
              </a:rPr>
              <a:pPr algn="ctr"/>
              <a:t>10/14/2026</a:t>
            </a:fld>
            <a:endParaRPr lang="en-US" sz="1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6902" y="528170"/>
            <a:ext cx="8199679" cy="707886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bn-BD" sz="40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একুশ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শতকের</a:t>
            </a:r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সুনির্দিষ্ট 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দক্ষতা</a:t>
            </a:r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সমূহ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3144677" y="1804252"/>
            <a:ext cx="1765567" cy="1167505"/>
          </a:xfrm>
          <a:custGeom>
            <a:avLst/>
            <a:gdLst>
              <a:gd name="connsiteX0" fmla="*/ 0 w 2089546"/>
              <a:gd name="connsiteY0" fmla="*/ 132686 h 1326862"/>
              <a:gd name="connsiteX1" fmla="*/ 132686 w 2089546"/>
              <a:gd name="connsiteY1" fmla="*/ 0 h 1326862"/>
              <a:gd name="connsiteX2" fmla="*/ 1956860 w 2089546"/>
              <a:gd name="connsiteY2" fmla="*/ 0 h 1326862"/>
              <a:gd name="connsiteX3" fmla="*/ 2089546 w 2089546"/>
              <a:gd name="connsiteY3" fmla="*/ 132686 h 1326862"/>
              <a:gd name="connsiteX4" fmla="*/ 2089546 w 2089546"/>
              <a:gd name="connsiteY4" fmla="*/ 1194176 h 1326862"/>
              <a:gd name="connsiteX5" fmla="*/ 1956860 w 2089546"/>
              <a:gd name="connsiteY5" fmla="*/ 1326862 h 1326862"/>
              <a:gd name="connsiteX6" fmla="*/ 132686 w 2089546"/>
              <a:gd name="connsiteY6" fmla="*/ 1326862 h 1326862"/>
              <a:gd name="connsiteX7" fmla="*/ 0 w 2089546"/>
              <a:gd name="connsiteY7" fmla="*/ 1194176 h 1326862"/>
              <a:gd name="connsiteX8" fmla="*/ 0 w 2089546"/>
              <a:gd name="connsiteY8" fmla="*/ 132686 h 132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9546" h="1326862">
                <a:moveTo>
                  <a:pt x="0" y="132686"/>
                </a:moveTo>
                <a:cubicBezTo>
                  <a:pt x="0" y="59406"/>
                  <a:pt x="59406" y="0"/>
                  <a:pt x="132686" y="0"/>
                </a:cubicBezTo>
                <a:lnTo>
                  <a:pt x="1956860" y="0"/>
                </a:lnTo>
                <a:cubicBezTo>
                  <a:pt x="2030140" y="0"/>
                  <a:pt x="2089546" y="59406"/>
                  <a:pt x="2089546" y="132686"/>
                </a:cubicBezTo>
                <a:lnTo>
                  <a:pt x="2089546" y="1194176"/>
                </a:lnTo>
                <a:cubicBezTo>
                  <a:pt x="2089546" y="1267456"/>
                  <a:pt x="2030140" y="1326862"/>
                  <a:pt x="1956860" y="1326862"/>
                </a:cubicBezTo>
                <a:lnTo>
                  <a:pt x="132686" y="1326862"/>
                </a:lnTo>
                <a:cubicBezTo>
                  <a:pt x="59406" y="1326862"/>
                  <a:pt x="0" y="1267456"/>
                  <a:pt x="0" y="1194176"/>
                </a:cubicBezTo>
                <a:lnTo>
                  <a:pt x="0" y="132686"/>
                </a:lnTo>
                <a:close/>
              </a:path>
            </a:pathLst>
          </a:custGeom>
          <a:solidFill>
            <a:srgbClr val="00B0F0">
              <a:alpha val="89804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2014" tIns="112014" rIns="112014" bIns="112014" numCol="1" spcCol="1270" anchor="ctr" anchorCtr="0">
            <a:noAutofit/>
          </a:bodyPr>
          <a:lstStyle/>
          <a:p>
            <a:pPr algn="ctr" defTabSz="9667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পারস্পরিক</a:t>
            </a:r>
          </a:p>
          <a:p>
            <a:pPr algn="ctr" defTabSz="9667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সহযোগিতা 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Freeform 6"/>
          <p:cNvSpPr/>
          <p:nvPr/>
        </p:nvSpPr>
        <p:spPr>
          <a:xfrm>
            <a:off x="2237092" y="3766225"/>
            <a:ext cx="1765567" cy="1167505"/>
          </a:xfrm>
          <a:custGeom>
            <a:avLst/>
            <a:gdLst>
              <a:gd name="connsiteX0" fmla="*/ 0 w 2089546"/>
              <a:gd name="connsiteY0" fmla="*/ 132686 h 1326862"/>
              <a:gd name="connsiteX1" fmla="*/ 132686 w 2089546"/>
              <a:gd name="connsiteY1" fmla="*/ 0 h 1326862"/>
              <a:gd name="connsiteX2" fmla="*/ 1956860 w 2089546"/>
              <a:gd name="connsiteY2" fmla="*/ 0 h 1326862"/>
              <a:gd name="connsiteX3" fmla="*/ 2089546 w 2089546"/>
              <a:gd name="connsiteY3" fmla="*/ 132686 h 1326862"/>
              <a:gd name="connsiteX4" fmla="*/ 2089546 w 2089546"/>
              <a:gd name="connsiteY4" fmla="*/ 1194176 h 1326862"/>
              <a:gd name="connsiteX5" fmla="*/ 1956860 w 2089546"/>
              <a:gd name="connsiteY5" fmla="*/ 1326862 h 1326862"/>
              <a:gd name="connsiteX6" fmla="*/ 132686 w 2089546"/>
              <a:gd name="connsiteY6" fmla="*/ 1326862 h 1326862"/>
              <a:gd name="connsiteX7" fmla="*/ 0 w 2089546"/>
              <a:gd name="connsiteY7" fmla="*/ 1194176 h 1326862"/>
              <a:gd name="connsiteX8" fmla="*/ 0 w 2089546"/>
              <a:gd name="connsiteY8" fmla="*/ 132686 h 132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9546" h="1326862">
                <a:moveTo>
                  <a:pt x="0" y="132686"/>
                </a:moveTo>
                <a:cubicBezTo>
                  <a:pt x="0" y="59406"/>
                  <a:pt x="59406" y="0"/>
                  <a:pt x="132686" y="0"/>
                </a:cubicBezTo>
                <a:lnTo>
                  <a:pt x="1956860" y="0"/>
                </a:lnTo>
                <a:cubicBezTo>
                  <a:pt x="2030140" y="0"/>
                  <a:pt x="2089546" y="59406"/>
                  <a:pt x="2089546" y="132686"/>
                </a:cubicBezTo>
                <a:lnTo>
                  <a:pt x="2089546" y="1194176"/>
                </a:lnTo>
                <a:cubicBezTo>
                  <a:pt x="2089546" y="1267456"/>
                  <a:pt x="2030140" y="1326862"/>
                  <a:pt x="1956860" y="1326862"/>
                </a:cubicBezTo>
                <a:lnTo>
                  <a:pt x="132686" y="1326862"/>
                </a:lnTo>
                <a:cubicBezTo>
                  <a:pt x="59406" y="1326862"/>
                  <a:pt x="0" y="1267456"/>
                  <a:pt x="0" y="1194176"/>
                </a:cubicBezTo>
                <a:lnTo>
                  <a:pt x="0" y="132686"/>
                </a:lnTo>
                <a:close/>
              </a:path>
            </a:pathLst>
          </a:custGeom>
          <a:solidFill>
            <a:schemeClr val="tx2">
              <a:lumMod val="60000"/>
              <a:lumOff val="40000"/>
              <a:alpha val="89804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2014" tIns="112014" rIns="112014" bIns="112014" numCol="1" spcCol="1270" anchor="ctr" anchorCtr="0">
            <a:noAutofit/>
          </a:bodyPr>
          <a:lstStyle/>
          <a:p>
            <a:pPr algn="ctr" defTabSz="9667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যোগাযোগ দক্ষতা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5833575" y="3795715"/>
            <a:ext cx="1765567" cy="1167505"/>
          </a:xfrm>
          <a:custGeom>
            <a:avLst/>
            <a:gdLst>
              <a:gd name="connsiteX0" fmla="*/ 0 w 2089546"/>
              <a:gd name="connsiteY0" fmla="*/ 132686 h 1326862"/>
              <a:gd name="connsiteX1" fmla="*/ 132686 w 2089546"/>
              <a:gd name="connsiteY1" fmla="*/ 0 h 1326862"/>
              <a:gd name="connsiteX2" fmla="*/ 1956860 w 2089546"/>
              <a:gd name="connsiteY2" fmla="*/ 0 h 1326862"/>
              <a:gd name="connsiteX3" fmla="*/ 2089546 w 2089546"/>
              <a:gd name="connsiteY3" fmla="*/ 132686 h 1326862"/>
              <a:gd name="connsiteX4" fmla="*/ 2089546 w 2089546"/>
              <a:gd name="connsiteY4" fmla="*/ 1194176 h 1326862"/>
              <a:gd name="connsiteX5" fmla="*/ 1956860 w 2089546"/>
              <a:gd name="connsiteY5" fmla="*/ 1326862 h 1326862"/>
              <a:gd name="connsiteX6" fmla="*/ 132686 w 2089546"/>
              <a:gd name="connsiteY6" fmla="*/ 1326862 h 1326862"/>
              <a:gd name="connsiteX7" fmla="*/ 0 w 2089546"/>
              <a:gd name="connsiteY7" fmla="*/ 1194176 h 1326862"/>
              <a:gd name="connsiteX8" fmla="*/ 0 w 2089546"/>
              <a:gd name="connsiteY8" fmla="*/ 132686 h 132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9546" h="1326862">
                <a:moveTo>
                  <a:pt x="0" y="132686"/>
                </a:moveTo>
                <a:cubicBezTo>
                  <a:pt x="0" y="59406"/>
                  <a:pt x="59406" y="0"/>
                  <a:pt x="132686" y="0"/>
                </a:cubicBezTo>
                <a:lnTo>
                  <a:pt x="1956860" y="0"/>
                </a:lnTo>
                <a:cubicBezTo>
                  <a:pt x="2030140" y="0"/>
                  <a:pt x="2089546" y="59406"/>
                  <a:pt x="2089546" y="132686"/>
                </a:cubicBezTo>
                <a:lnTo>
                  <a:pt x="2089546" y="1194176"/>
                </a:lnTo>
                <a:cubicBezTo>
                  <a:pt x="2089546" y="1267456"/>
                  <a:pt x="2030140" y="1326862"/>
                  <a:pt x="1956860" y="1326862"/>
                </a:cubicBezTo>
                <a:lnTo>
                  <a:pt x="132686" y="1326862"/>
                </a:lnTo>
                <a:cubicBezTo>
                  <a:pt x="59406" y="1326862"/>
                  <a:pt x="0" y="1267456"/>
                  <a:pt x="0" y="1194176"/>
                </a:cubicBezTo>
                <a:lnTo>
                  <a:pt x="0" y="132686"/>
                </a:lnTo>
                <a:close/>
              </a:path>
            </a:pathLst>
          </a:custGeom>
          <a:solidFill>
            <a:schemeClr val="accent6">
              <a:lumMod val="20000"/>
              <a:lumOff val="80000"/>
              <a:alpha val="89804"/>
            </a:schemeClr>
          </a:solidFill>
          <a:ln>
            <a:solidFill>
              <a:schemeClr val="accent4">
                <a:lumMod val="75000"/>
              </a:schemeClr>
            </a:solidFill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2014" tIns="112014" rIns="112014" bIns="112014" numCol="1" spcCol="1270" anchor="ctr" anchorCtr="0">
            <a:noAutofit/>
          </a:bodyPr>
          <a:lstStyle/>
          <a:p>
            <a:pPr algn="ctr" defTabSz="9667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সৃজনশীলতা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1605721" y="2771078"/>
            <a:ext cx="1765567" cy="1167505"/>
          </a:xfrm>
          <a:custGeom>
            <a:avLst/>
            <a:gdLst>
              <a:gd name="connsiteX0" fmla="*/ 0 w 2089546"/>
              <a:gd name="connsiteY0" fmla="*/ 132686 h 1326862"/>
              <a:gd name="connsiteX1" fmla="*/ 132686 w 2089546"/>
              <a:gd name="connsiteY1" fmla="*/ 0 h 1326862"/>
              <a:gd name="connsiteX2" fmla="*/ 1956860 w 2089546"/>
              <a:gd name="connsiteY2" fmla="*/ 0 h 1326862"/>
              <a:gd name="connsiteX3" fmla="*/ 2089546 w 2089546"/>
              <a:gd name="connsiteY3" fmla="*/ 132686 h 1326862"/>
              <a:gd name="connsiteX4" fmla="*/ 2089546 w 2089546"/>
              <a:gd name="connsiteY4" fmla="*/ 1194176 h 1326862"/>
              <a:gd name="connsiteX5" fmla="*/ 1956860 w 2089546"/>
              <a:gd name="connsiteY5" fmla="*/ 1326862 h 1326862"/>
              <a:gd name="connsiteX6" fmla="*/ 132686 w 2089546"/>
              <a:gd name="connsiteY6" fmla="*/ 1326862 h 1326862"/>
              <a:gd name="connsiteX7" fmla="*/ 0 w 2089546"/>
              <a:gd name="connsiteY7" fmla="*/ 1194176 h 1326862"/>
              <a:gd name="connsiteX8" fmla="*/ 0 w 2089546"/>
              <a:gd name="connsiteY8" fmla="*/ 132686 h 132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9546" h="1326862">
                <a:moveTo>
                  <a:pt x="0" y="132686"/>
                </a:moveTo>
                <a:cubicBezTo>
                  <a:pt x="0" y="59406"/>
                  <a:pt x="59406" y="0"/>
                  <a:pt x="132686" y="0"/>
                </a:cubicBezTo>
                <a:lnTo>
                  <a:pt x="1956860" y="0"/>
                </a:lnTo>
                <a:cubicBezTo>
                  <a:pt x="2030140" y="0"/>
                  <a:pt x="2089546" y="59406"/>
                  <a:pt x="2089546" y="132686"/>
                </a:cubicBezTo>
                <a:lnTo>
                  <a:pt x="2089546" y="1194176"/>
                </a:lnTo>
                <a:cubicBezTo>
                  <a:pt x="2089546" y="1267456"/>
                  <a:pt x="2030140" y="1326862"/>
                  <a:pt x="1956860" y="1326862"/>
                </a:cubicBezTo>
                <a:lnTo>
                  <a:pt x="132686" y="1326862"/>
                </a:lnTo>
                <a:cubicBezTo>
                  <a:pt x="59406" y="1326862"/>
                  <a:pt x="0" y="1267456"/>
                  <a:pt x="0" y="1194176"/>
                </a:cubicBezTo>
                <a:lnTo>
                  <a:pt x="0" y="132686"/>
                </a:lnTo>
                <a:close/>
              </a:path>
            </a:pathLst>
          </a:custGeom>
          <a:solidFill>
            <a:srgbClr val="66FF33">
              <a:alpha val="89804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2014" tIns="112014" rIns="112014" bIns="112014" numCol="1" spcCol="1270" anchor="ctr" anchorCtr="0">
            <a:noAutofit/>
          </a:bodyPr>
          <a:lstStyle/>
          <a:p>
            <a:pPr algn="ctr" defTabSz="9667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সুনাগরিকত্ব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Freeform 9"/>
          <p:cNvSpPr/>
          <p:nvPr/>
        </p:nvSpPr>
        <p:spPr>
          <a:xfrm>
            <a:off x="4899541" y="1965280"/>
            <a:ext cx="1765567" cy="1167505"/>
          </a:xfrm>
          <a:custGeom>
            <a:avLst/>
            <a:gdLst>
              <a:gd name="connsiteX0" fmla="*/ 0 w 2089546"/>
              <a:gd name="connsiteY0" fmla="*/ 132686 h 1326862"/>
              <a:gd name="connsiteX1" fmla="*/ 132686 w 2089546"/>
              <a:gd name="connsiteY1" fmla="*/ 0 h 1326862"/>
              <a:gd name="connsiteX2" fmla="*/ 1956860 w 2089546"/>
              <a:gd name="connsiteY2" fmla="*/ 0 h 1326862"/>
              <a:gd name="connsiteX3" fmla="*/ 2089546 w 2089546"/>
              <a:gd name="connsiteY3" fmla="*/ 132686 h 1326862"/>
              <a:gd name="connsiteX4" fmla="*/ 2089546 w 2089546"/>
              <a:gd name="connsiteY4" fmla="*/ 1194176 h 1326862"/>
              <a:gd name="connsiteX5" fmla="*/ 1956860 w 2089546"/>
              <a:gd name="connsiteY5" fmla="*/ 1326862 h 1326862"/>
              <a:gd name="connsiteX6" fmla="*/ 132686 w 2089546"/>
              <a:gd name="connsiteY6" fmla="*/ 1326862 h 1326862"/>
              <a:gd name="connsiteX7" fmla="*/ 0 w 2089546"/>
              <a:gd name="connsiteY7" fmla="*/ 1194176 h 1326862"/>
              <a:gd name="connsiteX8" fmla="*/ 0 w 2089546"/>
              <a:gd name="connsiteY8" fmla="*/ 132686 h 132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9546" h="1326862">
                <a:moveTo>
                  <a:pt x="0" y="132686"/>
                </a:moveTo>
                <a:cubicBezTo>
                  <a:pt x="0" y="59406"/>
                  <a:pt x="59406" y="0"/>
                  <a:pt x="132686" y="0"/>
                </a:cubicBezTo>
                <a:lnTo>
                  <a:pt x="1956860" y="0"/>
                </a:lnTo>
                <a:cubicBezTo>
                  <a:pt x="2030140" y="0"/>
                  <a:pt x="2089546" y="59406"/>
                  <a:pt x="2089546" y="132686"/>
                </a:cubicBezTo>
                <a:lnTo>
                  <a:pt x="2089546" y="1194176"/>
                </a:lnTo>
                <a:cubicBezTo>
                  <a:pt x="2089546" y="1267456"/>
                  <a:pt x="2030140" y="1326862"/>
                  <a:pt x="1956860" y="1326862"/>
                </a:cubicBezTo>
                <a:lnTo>
                  <a:pt x="132686" y="1326862"/>
                </a:lnTo>
                <a:cubicBezTo>
                  <a:pt x="59406" y="1326862"/>
                  <a:pt x="0" y="1267456"/>
                  <a:pt x="0" y="1194176"/>
                </a:cubicBezTo>
                <a:lnTo>
                  <a:pt x="0" y="132686"/>
                </a:lnTo>
                <a:close/>
              </a:path>
            </a:pathLst>
          </a:custGeom>
          <a:solidFill>
            <a:srgbClr val="FFC000">
              <a:alpha val="89804"/>
            </a:srgb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2014" tIns="112014" rIns="112014" bIns="112014" numCol="1" spcCol="1270" anchor="ctr" anchorCtr="0">
            <a:noAutofit/>
          </a:bodyPr>
          <a:lstStyle/>
          <a:p>
            <a:pPr algn="ctr" defTabSz="9667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সমস্যা সমাধানে পারদর্শিতা </a:t>
            </a:r>
            <a:endParaRPr lang="en-US" sz="24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5985200" y="2816159"/>
            <a:ext cx="1765567" cy="1167505"/>
          </a:xfrm>
          <a:custGeom>
            <a:avLst/>
            <a:gdLst>
              <a:gd name="connsiteX0" fmla="*/ 0 w 2089546"/>
              <a:gd name="connsiteY0" fmla="*/ 132686 h 1326862"/>
              <a:gd name="connsiteX1" fmla="*/ 132686 w 2089546"/>
              <a:gd name="connsiteY1" fmla="*/ 0 h 1326862"/>
              <a:gd name="connsiteX2" fmla="*/ 1956860 w 2089546"/>
              <a:gd name="connsiteY2" fmla="*/ 0 h 1326862"/>
              <a:gd name="connsiteX3" fmla="*/ 2089546 w 2089546"/>
              <a:gd name="connsiteY3" fmla="*/ 132686 h 1326862"/>
              <a:gd name="connsiteX4" fmla="*/ 2089546 w 2089546"/>
              <a:gd name="connsiteY4" fmla="*/ 1194176 h 1326862"/>
              <a:gd name="connsiteX5" fmla="*/ 1956860 w 2089546"/>
              <a:gd name="connsiteY5" fmla="*/ 1326862 h 1326862"/>
              <a:gd name="connsiteX6" fmla="*/ 132686 w 2089546"/>
              <a:gd name="connsiteY6" fmla="*/ 1326862 h 1326862"/>
              <a:gd name="connsiteX7" fmla="*/ 0 w 2089546"/>
              <a:gd name="connsiteY7" fmla="*/ 1194176 h 1326862"/>
              <a:gd name="connsiteX8" fmla="*/ 0 w 2089546"/>
              <a:gd name="connsiteY8" fmla="*/ 132686 h 132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9546" h="1326862">
                <a:moveTo>
                  <a:pt x="0" y="132686"/>
                </a:moveTo>
                <a:cubicBezTo>
                  <a:pt x="0" y="59406"/>
                  <a:pt x="59406" y="0"/>
                  <a:pt x="132686" y="0"/>
                </a:cubicBezTo>
                <a:lnTo>
                  <a:pt x="1956860" y="0"/>
                </a:lnTo>
                <a:cubicBezTo>
                  <a:pt x="2030140" y="0"/>
                  <a:pt x="2089546" y="59406"/>
                  <a:pt x="2089546" y="132686"/>
                </a:cubicBezTo>
                <a:lnTo>
                  <a:pt x="2089546" y="1194176"/>
                </a:lnTo>
                <a:cubicBezTo>
                  <a:pt x="2089546" y="1267456"/>
                  <a:pt x="2030140" y="1326862"/>
                  <a:pt x="1956860" y="1326862"/>
                </a:cubicBezTo>
                <a:lnTo>
                  <a:pt x="132686" y="1326862"/>
                </a:lnTo>
                <a:cubicBezTo>
                  <a:pt x="59406" y="1326862"/>
                  <a:pt x="0" y="1267456"/>
                  <a:pt x="0" y="1194176"/>
                </a:cubicBezTo>
                <a:lnTo>
                  <a:pt x="0" y="132686"/>
                </a:lnTo>
                <a:close/>
              </a:path>
            </a:pathLst>
          </a:custGeom>
          <a:solidFill>
            <a:schemeClr val="accent6">
              <a:lumMod val="60000"/>
              <a:lumOff val="40000"/>
              <a:alpha val="89804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2014" tIns="112014" rIns="112014" bIns="112014" numCol="1" spcCol="1270" anchor="ctr" anchorCtr="0">
            <a:noAutofit/>
          </a:bodyPr>
          <a:lstStyle/>
          <a:p>
            <a:pPr algn="ctr"/>
            <a:r>
              <a:rPr lang="bn-BD" sz="2400" b="1" dirty="0">
                <a:solidFill>
                  <a:srgbClr val="002060"/>
                </a:solidFill>
                <a:latin typeface="NikoshBAN" panose="02000000000000000000" pitchFamily="2" charset="0"/>
                <a:cs typeface="NikoshBAN" pitchFamily="2" charset="0"/>
              </a:rPr>
              <a:t>বিশ্লেষণী চিন্তন দক্ষতা </a:t>
            </a:r>
          </a:p>
        </p:txBody>
      </p:sp>
      <p:sp>
        <p:nvSpPr>
          <p:cNvPr id="12" name="Freeform 11"/>
          <p:cNvSpPr/>
          <p:nvPr/>
        </p:nvSpPr>
        <p:spPr>
          <a:xfrm>
            <a:off x="4039812" y="4668695"/>
            <a:ext cx="1765567" cy="1167505"/>
          </a:xfrm>
          <a:custGeom>
            <a:avLst/>
            <a:gdLst>
              <a:gd name="connsiteX0" fmla="*/ 0 w 2089546"/>
              <a:gd name="connsiteY0" fmla="*/ 132686 h 1326862"/>
              <a:gd name="connsiteX1" fmla="*/ 132686 w 2089546"/>
              <a:gd name="connsiteY1" fmla="*/ 0 h 1326862"/>
              <a:gd name="connsiteX2" fmla="*/ 1956860 w 2089546"/>
              <a:gd name="connsiteY2" fmla="*/ 0 h 1326862"/>
              <a:gd name="connsiteX3" fmla="*/ 2089546 w 2089546"/>
              <a:gd name="connsiteY3" fmla="*/ 132686 h 1326862"/>
              <a:gd name="connsiteX4" fmla="*/ 2089546 w 2089546"/>
              <a:gd name="connsiteY4" fmla="*/ 1194176 h 1326862"/>
              <a:gd name="connsiteX5" fmla="*/ 1956860 w 2089546"/>
              <a:gd name="connsiteY5" fmla="*/ 1326862 h 1326862"/>
              <a:gd name="connsiteX6" fmla="*/ 132686 w 2089546"/>
              <a:gd name="connsiteY6" fmla="*/ 1326862 h 1326862"/>
              <a:gd name="connsiteX7" fmla="*/ 0 w 2089546"/>
              <a:gd name="connsiteY7" fmla="*/ 1194176 h 1326862"/>
              <a:gd name="connsiteX8" fmla="*/ 0 w 2089546"/>
              <a:gd name="connsiteY8" fmla="*/ 132686 h 13268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2089546" h="1326862">
                <a:moveTo>
                  <a:pt x="0" y="132686"/>
                </a:moveTo>
                <a:cubicBezTo>
                  <a:pt x="0" y="59406"/>
                  <a:pt x="59406" y="0"/>
                  <a:pt x="132686" y="0"/>
                </a:cubicBezTo>
                <a:lnTo>
                  <a:pt x="1956860" y="0"/>
                </a:lnTo>
                <a:cubicBezTo>
                  <a:pt x="2030140" y="0"/>
                  <a:pt x="2089546" y="59406"/>
                  <a:pt x="2089546" y="132686"/>
                </a:cubicBezTo>
                <a:lnTo>
                  <a:pt x="2089546" y="1194176"/>
                </a:lnTo>
                <a:cubicBezTo>
                  <a:pt x="2089546" y="1267456"/>
                  <a:pt x="2030140" y="1326862"/>
                  <a:pt x="1956860" y="1326862"/>
                </a:cubicBezTo>
                <a:lnTo>
                  <a:pt x="132686" y="1326862"/>
                </a:lnTo>
                <a:cubicBezTo>
                  <a:pt x="59406" y="1326862"/>
                  <a:pt x="0" y="1267456"/>
                  <a:pt x="0" y="1194176"/>
                </a:cubicBezTo>
                <a:lnTo>
                  <a:pt x="0" y="132686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  <a:alpha val="89804"/>
            </a:schemeClr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lt1">
              <a:alpha val="90000"/>
              <a:hueOff val="0"/>
              <a:satOff val="0"/>
              <a:lumOff val="0"/>
              <a:alphaOff val="0"/>
            </a:schemeClr>
          </a:fillRef>
          <a:effectRef idx="0">
            <a:schemeClr val="lt1">
              <a:alpha val="9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12014" tIns="112014" rIns="112014" bIns="112014" numCol="1" spcCol="1270" anchor="ctr" anchorCtr="0">
            <a:noAutofit/>
          </a:bodyPr>
          <a:lstStyle/>
          <a:p>
            <a:pPr algn="ctr" defTabSz="966788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তথ্য ও প্রযুক্তি যন্ত্র</a:t>
            </a:r>
            <a:r>
              <a:rPr lang="en-US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b="1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ব্যবহারে পারদর্শিতা</a:t>
            </a:r>
            <a:endParaRPr lang="en-US" sz="2400" b="1" dirty="0">
              <a:solidFill>
                <a:srgbClr val="00206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2060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F38198-FA26-4EDE-BC30-2EEC35AC7D2E}" type="datetime1">
              <a:rPr lang="en-US" smtClean="0"/>
              <a:pPr/>
              <a:t>10/14/2026</a:t>
            </a:fld>
            <a:endParaRPr lang="en-US" dirty="0"/>
          </a:p>
        </p:txBody>
      </p:sp>
      <p:graphicFrame>
        <p:nvGraphicFramePr>
          <p:cNvPr id="7" name="Diagram 6"/>
          <p:cNvGraphicFramePr/>
          <p:nvPr>
            <p:extLst>
              <p:ext uri="{D42A27DB-BD31-4B8C-83A1-F6EECF244321}">
                <p14:modId xmlns="" xmlns:p14="http://schemas.microsoft.com/office/powerpoint/2010/main" val="3728037643"/>
              </p:ext>
            </p:extLst>
          </p:nvPr>
        </p:nvGraphicFramePr>
        <p:xfrm>
          <a:off x="978088" y="2021305"/>
          <a:ext cx="7374340" cy="376534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401053" y="535577"/>
            <a:ext cx="8469991" cy="1323439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 w="28575"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solidFill>
                  <a:schemeClr val="tx1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একুশ শতকের প্রযুক্তি ব্যবহারের সুবিধা কী?</a:t>
            </a:r>
            <a:endParaRPr lang="en-US" sz="4000" b="1" dirty="0">
              <a:solidFill>
                <a:schemeClr val="tx1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731581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63C2E461-1D50-443F-B2C0-D51F5CFFDF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>
                                            <p:graphicEl>
                                              <a:dgm id="{63C2E461-1D50-443F-B2C0-D51F5CFFDF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>
                                            <p:graphicEl>
                                              <a:dgm id="{63C2E461-1D50-443F-B2C0-D51F5CFFDF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7">
                                            <p:graphicEl>
                                              <a:dgm id="{63C2E461-1D50-443F-B2C0-D51F5CFFDF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84B5A25-D541-4EAF-A9BF-3E6465AA4A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7">
                                            <p:graphicEl>
                                              <a:dgm id="{E84B5A25-D541-4EAF-A9BF-3E6465AA4A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>
                                            <p:graphicEl>
                                              <a:dgm id="{E84B5A25-D541-4EAF-A9BF-3E6465AA4A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">
                                            <p:graphicEl>
                                              <a:dgm id="{E84B5A25-D541-4EAF-A9BF-3E6465AA4A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486F7A7-804D-424A-A631-F40821B87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>
                                            <p:graphicEl>
                                              <a:dgm id="{8486F7A7-804D-424A-A631-F40821B87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>
                                            <p:graphicEl>
                                              <a:dgm id="{8486F7A7-804D-424A-A631-F40821B871F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">
                                            <p:graphicEl>
                                              <a:dgm id="{8486F7A7-804D-424A-A631-F40821B871F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B3158BC-C326-4381-8A59-ED8700C019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>
                                            <p:graphicEl>
                                              <a:dgm id="{4B3158BC-C326-4381-8A59-ED8700C019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>
                                            <p:graphicEl>
                                              <a:dgm id="{4B3158BC-C326-4381-8A59-ED8700C0196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7">
                                            <p:graphicEl>
                                              <a:dgm id="{4B3158BC-C326-4381-8A59-ED8700C0196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88659501-D37C-400B-BE6D-FB4CE311D9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7">
                                            <p:graphicEl>
                                              <a:dgm id="{88659501-D37C-400B-BE6D-FB4CE311D9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7">
                                            <p:graphicEl>
                                              <a:dgm id="{88659501-D37C-400B-BE6D-FB4CE311D9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>
                                            <p:graphicEl>
                                              <a:dgm id="{88659501-D37C-400B-BE6D-FB4CE311D9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E646DCC8-6308-4392-B0E5-51888292BE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">
                                            <p:graphicEl>
                                              <a:dgm id="{E646DCC8-6308-4392-B0E5-51888292BE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>
                                            <p:graphicEl>
                                              <a:dgm id="{E646DCC8-6308-4392-B0E5-51888292BED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7">
                                            <p:graphicEl>
                                              <a:dgm id="{E646DCC8-6308-4392-B0E5-51888292BED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43221559-2C32-4A0A-9F42-F989AEB4B9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7">
                                            <p:graphicEl>
                                              <a:dgm id="{43221559-2C32-4A0A-9F42-F989AEB4B9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7">
                                            <p:graphicEl>
                                              <a:dgm id="{43221559-2C32-4A0A-9F42-F989AEB4B9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7">
                                            <p:graphicEl>
                                              <a:dgm id="{43221559-2C32-4A0A-9F42-F989AEB4B9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45AB310-C781-4A6E-9C99-C87D542DA9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>
                                            <p:graphicEl>
                                              <a:dgm id="{F45AB310-C781-4A6E-9C99-C87D542DA9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>
                                            <p:graphicEl>
                                              <a:dgm id="{F45AB310-C781-4A6E-9C99-C87D542DA93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7">
                                            <p:graphicEl>
                                              <a:dgm id="{F45AB310-C781-4A6E-9C99-C87D542DA93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50F31445-E169-4602-95CD-21B00A62E7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>
                                            <p:graphicEl>
                                              <a:dgm id="{50F31445-E169-4602-95CD-21B00A62E7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7">
                                            <p:graphicEl>
                                              <a:dgm id="{50F31445-E169-4602-95CD-21B00A62E77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7">
                                            <p:graphicEl>
                                              <a:dgm id="{50F31445-E169-4602-95CD-21B00A62E77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4000"/>
                            </p:stCondLst>
                            <p:childTnLst>
                              <p:par>
                                <p:cTn id="5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97A3B0A-C1D6-4E85-8BD7-D13AB7982C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7">
                                            <p:graphicEl>
                                              <a:dgm id="{997A3B0A-C1D6-4E85-8BD7-D13AB7982C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7">
                                            <p:graphicEl>
                                              <a:dgm id="{997A3B0A-C1D6-4E85-8BD7-D13AB7982C0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7">
                                            <p:graphicEl>
                                              <a:dgm id="{997A3B0A-C1D6-4E85-8BD7-D13AB7982C0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5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988AF30-F485-4C7B-A005-918ED0409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7">
                                            <p:graphicEl>
                                              <a:dgm id="{9988AF30-F485-4C7B-A005-918ED0409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7">
                                            <p:graphicEl>
                                              <a:dgm id="{9988AF30-F485-4C7B-A005-918ED0409AA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7">
                                            <p:graphicEl>
                                              <a:dgm id="{9988AF30-F485-4C7B-A005-918ED0409AA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7" grpId="0" uiExpand="1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C55EA5-38A1-4AFC-9049-6941B7D8D6C4}" type="datetime1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10/14/2026</a:t>
            </a:fld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66166" y="841574"/>
            <a:ext cx="3165665" cy="707886"/>
          </a:xfrm>
          <a:prstGeom prst="rect">
            <a:avLst/>
          </a:prstGeom>
          <a:ln w="28575"/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দলগত কাজ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5530" y="2356377"/>
            <a:ext cx="8958470" cy="1200329"/>
          </a:xfrm>
          <a:prstGeom prst="rect">
            <a:avLst/>
          </a:prstGeom>
          <a:noFill/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তোমরা কী মনে কর জ্ঞানভিত্তিক সমাজ গঠনে আইসিটি দক্ষতা আবশ্যক? ৫টি যুক্তি দেখাও।</a:t>
            </a:r>
            <a:endParaRPr lang="en-US" sz="36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937020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8C0045-9BF1-455F-B7AF-816B23A1FC8A}" type="datetime1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10/14/2026</a:t>
            </a:fld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3828" y="521929"/>
            <a:ext cx="2639868" cy="707886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28575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মূল্যায়্ন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15248" y="1793534"/>
            <a:ext cx="8110137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১।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একুশ শতকের সম্পদ হচ্ছে -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টাকা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(খ)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কৃষি সম্পদ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গ)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জ্ঞান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(ঘ)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প্রাকৃতিক সম্পদ </a:t>
            </a:r>
            <a:endParaRPr lang="bn-BD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২। 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একুশ শতকে আমরা কয়টি বিষয় নিয়ে আলোচনা শুরু করেছি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২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(খ) </a:t>
            </a:r>
            <a:r>
              <a:rPr lang="bn-IN" sz="2800" dirty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(গ)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৪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(ঘ)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৫</a:t>
            </a:r>
          </a:p>
          <a:p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৩</a:t>
            </a:r>
            <a:r>
              <a:rPr lang="bn-BD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r>
              <a:rPr lang="bn-IN" sz="2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একুশ শতকে বেঁচে থাকতে গেলে কোন কোন দক্ষতার প্রয়োজন।</a:t>
            </a:r>
            <a:endParaRPr lang="bn-BD" sz="2800" b="1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en-US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(i)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পারস্পারিক সহযোগিতা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(ii)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যোগাযোগ দক্ষতা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(iii) </a:t>
            </a:r>
            <a:r>
              <a:rPr lang="bn-IN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সুনাগরিকত্ব</a:t>
            </a:r>
            <a:endParaRPr lang="bn-BD" sz="2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নিচের কোনটি সঠিক?</a:t>
            </a:r>
          </a:p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(ক) 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(খ) 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, 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ii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(গ)  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ii,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iii   </a:t>
            </a:r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(ঘ)</a:t>
            </a:r>
            <a:r>
              <a:rPr lang="en-AU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i, ii, iii</a:t>
            </a:r>
            <a:endParaRPr lang="en-AU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>
            <a:off x="3500112" y="2349596"/>
            <a:ext cx="837184" cy="186533"/>
            <a:chOff x="6169349" y="2528970"/>
            <a:chExt cx="837184" cy="186533"/>
          </a:xfrm>
        </p:grpSpPr>
        <p:sp>
          <p:nvSpPr>
            <p:cNvPr id="6" name="Rectangle 5"/>
            <p:cNvSpPr/>
            <p:nvPr/>
          </p:nvSpPr>
          <p:spPr>
            <a:xfrm rot="2550618">
              <a:off x="6169349" y="2641045"/>
              <a:ext cx="384602" cy="7445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 rot="18919133">
              <a:off x="6377312" y="2528970"/>
              <a:ext cx="629221" cy="723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15248" y="3196685"/>
            <a:ext cx="837184" cy="186533"/>
            <a:chOff x="6169349" y="2528970"/>
            <a:chExt cx="837184" cy="186533"/>
          </a:xfrm>
        </p:grpSpPr>
        <p:sp>
          <p:nvSpPr>
            <p:cNvPr id="11" name="Rectangle 10"/>
            <p:cNvSpPr/>
            <p:nvPr/>
          </p:nvSpPr>
          <p:spPr>
            <a:xfrm rot="2550618">
              <a:off x="6169349" y="2641045"/>
              <a:ext cx="384602" cy="7445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 rot="18919133">
              <a:off x="6377312" y="2528970"/>
              <a:ext cx="629221" cy="723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151724" y="4848073"/>
            <a:ext cx="837184" cy="186533"/>
            <a:chOff x="6169349" y="2528970"/>
            <a:chExt cx="837184" cy="186533"/>
          </a:xfrm>
        </p:grpSpPr>
        <p:sp>
          <p:nvSpPr>
            <p:cNvPr id="14" name="Rectangle 13"/>
            <p:cNvSpPr/>
            <p:nvPr/>
          </p:nvSpPr>
          <p:spPr>
            <a:xfrm rot="2550618">
              <a:off x="6169349" y="2641045"/>
              <a:ext cx="384602" cy="74458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 rot="18919133">
              <a:off x="6377312" y="2528970"/>
              <a:ext cx="629221" cy="72313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NikoshBAN" panose="02000000000000000000" pitchFamily="2" charset="0"/>
                <a:cs typeface="NikoshBAN" panose="02000000000000000000" pitchFamily="2" charset="0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3351867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B4399-7F22-4531-A01E-4C4A54944D66}" type="datetime1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10/14/2026</a:t>
            </a:fld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873828" y="620243"/>
            <a:ext cx="3340705" cy="707886"/>
          </a:xfrm>
          <a:prstGeom prst="rect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IN" sz="40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বাড়ির  কাজ</a:t>
            </a:r>
            <a:endParaRPr lang="en-US" sz="40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11199" y="2316926"/>
            <a:ext cx="7789333" cy="1077218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square">
            <a:spAutoFit/>
          </a:bodyPr>
          <a:lstStyle/>
          <a:p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একুশ শতক এবং </a:t>
            </a:r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তথ্য </a:t>
            </a:r>
            <a:r>
              <a:rPr lang="bn-BD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ও যোগাযোগ প্রযুক্তির </a:t>
            </a:r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গুরুত্ব</a:t>
            </a:r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</a:p>
          <a:p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                     </a:t>
            </a:r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খাতায় </a:t>
            </a:r>
            <a:r>
              <a:rPr lang="en-US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bn-IN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লিখে আনবে। </a:t>
            </a:r>
            <a:r>
              <a:rPr lang="bn-BD" sz="32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415491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51E691F-4924-40EF-8564-D58B65BE28A8}" type="datetime1">
              <a:rPr lang="en-US" smtClean="0">
                <a:latin typeface="NikoshBAN" panose="02000000000000000000" pitchFamily="2" charset="0"/>
                <a:cs typeface="NikoshBAN" panose="02000000000000000000" pitchFamily="2" charset="0"/>
              </a:rPr>
              <a:pPr/>
              <a:t>10/14/2026</a:t>
            </a:fld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2625972" y="651987"/>
            <a:ext cx="4333238" cy="707886"/>
          </a:xfrm>
          <a:prstGeom prst="rect">
            <a:avLst/>
          </a:prstGeom>
          <a:ln>
            <a:noFill/>
          </a:ln>
          <a:effectLst>
            <a:outerShdw blurRad="149987" dist="250190" dir="8460000" algn="ctr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contrasting" dir="t">
              <a:rot lat="0" lon="0" rev="1500000"/>
            </a:lightRig>
          </a:scene3d>
          <a:sp3d prstMaterial="metal">
            <a:bevelT w="88900" h="88900"/>
          </a:sp3d>
        </p:spPr>
        <p:txBody>
          <a:bodyPr wrap="none">
            <a:spAutoFit/>
          </a:bodyPr>
          <a:lstStyle/>
          <a:p>
            <a:r>
              <a:rPr lang="bn-IN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সম্ভাব্য উত্তর মিলিয়ে নাও</a:t>
            </a:r>
            <a:r>
              <a:rPr lang="bn-BD" sz="40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endParaRPr lang="en-US" sz="40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Oval 4"/>
          <p:cNvSpPr/>
          <p:nvPr/>
        </p:nvSpPr>
        <p:spPr>
          <a:xfrm>
            <a:off x="164206" y="3861246"/>
            <a:ext cx="4124459" cy="189319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v"/>
            </a:pPr>
            <a:r>
              <a:rPr lang="bn-BD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তথ্য সংগ্রহ,বিশ্লেষণ, সংযোজন, মূল্যায়ন করে নতুন তথ্য সৃষ্টি করতে পারবো ।</a:t>
            </a:r>
          </a:p>
        </p:txBody>
      </p:sp>
      <p:sp>
        <p:nvSpPr>
          <p:cNvPr id="6" name="Oval 5"/>
          <p:cNvSpPr/>
          <p:nvPr/>
        </p:nvSpPr>
        <p:spPr>
          <a:xfrm>
            <a:off x="4583854" y="1746296"/>
            <a:ext cx="4285445" cy="1961339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v"/>
            </a:pPr>
            <a:r>
              <a:rPr lang="bn-BD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একুশ শতকের চ্যালেঞ্জ ও জ্ঞানভিত্তিক সমাজ  </a:t>
            </a:r>
            <a:r>
              <a:rPr lang="bn-BD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গড়ে </a:t>
            </a:r>
            <a:r>
              <a:rPr lang="bn-BD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তুলতে পারবো ।  </a:t>
            </a:r>
          </a:p>
        </p:txBody>
      </p:sp>
      <p:sp>
        <p:nvSpPr>
          <p:cNvPr id="7" name="Oval 6"/>
          <p:cNvSpPr/>
          <p:nvPr/>
        </p:nvSpPr>
        <p:spPr>
          <a:xfrm>
            <a:off x="4866202" y="3861246"/>
            <a:ext cx="4021124" cy="2038083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v"/>
            </a:pPr>
            <a:r>
              <a:rPr lang="bn-BD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anose="02000000000000000000" pitchFamily="2" charset="0"/>
                <a:cs typeface="NikoshBAN" pitchFamily="2" charset="0"/>
              </a:rPr>
              <a:t> একুশ শতকের দক্ষ নাগরিক হওয়ার জন্য প্রাথমিক দিকনির্দেশনা অর্জন করতে পারবো ।</a:t>
            </a:r>
          </a:p>
        </p:txBody>
      </p:sp>
      <p:sp>
        <p:nvSpPr>
          <p:cNvPr id="8" name="Oval 7"/>
          <p:cNvSpPr/>
          <p:nvPr/>
        </p:nvSpPr>
        <p:spPr>
          <a:xfrm>
            <a:off x="270043" y="1746296"/>
            <a:ext cx="4059966" cy="1997726"/>
          </a:xfrm>
          <a:prstGeom prst="ellipse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marL="342900" indent="-342900">
              <a:buFont typeface="Wingdings" pitchFamily="2" charset="2"/>
              <a:buChar char="v"/>
            </a:pPr>
            <a:r>
              <a:rPr lang="bn-BD" sz="2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NikoshBAN" pitchFamily="2" charset="0"/>
                <a:cs typeface="NikoshBAN" pitchFamily="2" charset="0"/>
              </a:rPr>
              <a:t> বিশাল বৈচিত্র্যের জগতে প্রবেশ করতে পারবো । </a:t>
            </a:r>
            <a:endParaRPr lang="en-US" sz="2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0901270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3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9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9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C:\Users\ppppppppppppp\Downloads\callecolorate.gif"/>
          <p:cNvPicPr>
            <a:picLocks noChangeAspect="1" noChangeArrowheads="1" noCrop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4301" y="152400"/>
            <a:ext cx="8858250" cy="65532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1828802"/>
            <a:ext cx="8458200" cy="4078039"/>
          </a:xfrm>
          <a:prstGeom prst="rect">
            <a:avLst/>
          </a:prstGeom>
          <a:noFill/>
          <a:ln w="38100">
            <a:noFill/>
          </a:ln>
        </p:spPr>
        <p:txBody>
          <a:bodyPr wrap="square" rtlCol="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indent="-457200" algn="ctr"/>
            <a:r>
              <a:rPr lang="bn-BD" sz="199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19900" b="1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pPr algn="ctr"/>
            <a:endParaRPr lang="en-US" sz="6000" b="1" dirty="0">
              <a:ln w="11430"/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71001194"/>
      </p:ext>
    </p:extLst>
  </p:cSld>
  <p:clrMapOvr>
    <a:masterClrMapping/>
  </p:clrMapOvr>
  <p:transition spd="slow"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3107768" y="0"/>
            <a:ext cx="3365500" cy="1336596"/>
          </a:xfrm>
          <a:prstGeom prst="rect">
            <a:avLst/>
          </a:prstGeom>
          <a:noFill/>
        </p:spPr>
        <p:txBody>
          <a:bodyPr wrap="none" rtlCol="0">
            <a:prstTxWarp prst="textInflateTop">
              <a:avLst>
                <a:gd name="adj" fmla="val 28785"/>
              </a:avLst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bn-IN" sz="6000" b="1" spc="50" dirty="0" smtClean="0">
                <a:ln w="11430"/>
                <a:solidFill>
                  <a:srgbClr val="00B05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কৃতজ্ঞতা স্বীকার </a:t>
            </a:r>
            <a:endParaRPr lang="en-US" sz="6000" b="1" spc="50" dirty="0">
              <a:ln w="11430"/>
              <a:solidFill>
                <a:srgbClr val="00B05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99564" y="2831989"/>
            <a:ext cx="8534400" cy="1077218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200" dirty="0" smtClean="0">
                <a:solidFill>
                  <a:srgbClr val="005426"/>
                </a:solidFill>
                <a:latin typeface="Nikosh" pitchFamily="2" charset="0"/>
                <a:cs typeface="Nikosh" pitchFamily="2" charset="0"/>
              </a:rPr>
              <a:t>এবং কন্টেন্ট সম্পাদক হিসেবে যাঁদের নির্দেশনা, পরামর্শ ও তত্ত্বাবধানে এই মডেল কন্টেন্ট সমৃদ্ধ হয়েছে তারা হলেন-  </a:t>
            </a:r>
            <a:endParaRPr lang="en-US" sz="3200" dirty="0">
              <a:solidFill>
                <a:srgbClr val="005426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99661" y="1511852"/>
            <a:ext cx="8382000" cy="1200329"/>
          </a:xfrm>
          <a:prstGeom prst="rect">
            <a:avLst/>
          </a:prstGeom>
          <a:solidFill>
            <a:srgbClr val="FFFF00"/>
          </a:solidFill>
        </p:spPr>
        <p:txBody>
          <a:bodyPr wrap="square" rtlCol="0">
            <a:spAutoFit/>
          </a:bodyPr>
          <a:lstStyle/>
          <a:p>
            <a:pPr algn="ctr"/>
            <a:r>
              <a:rPr lang="bn-IN" sz="3600" dirty="0" smtClean="0">
                <a:solidFill>
                  <a:srgbClr val="003399"/>
                </a:solidFill>
                <a:latin typeface="Nikosh" pitchFamily="2" charset="0"/>
                <a:cs typeface="Nikosh" pitchFamily="2" charset="0"/>
              </a:rPr>
              <a:t>শিক্ষা মন্ত্রণালয়, মাউশি, এনসিটিবি ও এটুআই-এর সংশ্লিষ্ট কর্মকর্তাবৃন্দ </a:t>
            </a:r>
            <a:endParaRPr lang="en-US" sz="3600" dirty="0">
              <a:solidFill>
                <a:srgbClr val="003399"/>
              </a:solidFill>
              <a:latin typeface="Nikosh" pitchFamily="2" charset="0"/>
              <a:cs typeface="Nikosh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95953" y="4061114"/>
            <a:ext cx="8572500" cy="2554545"/>
          </a:xfrm>
          <a:prstGeom prst="rect">
            <a:avLst/>
          </a:prstGeom>
          <a:solidFill>
            <a:srgbClr val="66CCFF"/>
          </a:solidFill>
        </p:spPr>
        <p:txBody>
          <a:bodyPr wrap="square" numCol="1" rtlCol="0">
            <a:spAutoFit/>
          </a:bodyPr>
          <a:lstStyle/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প্রফেসর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মোসাঃ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জয়নব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খাতুন,অধ্যাপক,টিটিসি,রাজশাহী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ড.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আফরোজা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নাজনীন,সহযোগী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অধ্যাপক,টিটিসি,রাজশাহী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জয়দেব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কুমার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কুন্ডু,সহকারী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অধ্যাপক,টিটিসি,রাজশাহী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মো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.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রুহুল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আমিন,প্রভাষক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(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),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টিটিসি,রাজশাহী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</a:p>
          <a:p>
            <a:pPr algn="ctr"/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মো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: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আবু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বকর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200" b="1" dirty="0" err="1" smtClean="0">
                <a:latin typeface="NikoshBAN" pitchFamily="2" charset="0"/>
                <a:cs typeface="NikoshBAN" pitchFamily="2" charset="0"/>
              </a:rPr>
              <a:t>সিদ্দিক,প্রভাষক,টিটিসি,রাজশাহী</a:t>
            </a:r>
            <a:r>
              <a:rPr lang="en-US" sz="3200" b="1" dirty="0" smtClean="0">
                <a:latin typeface="NikoshBAN" pitchFamily="2" charset="0"/>
                <a:cs typeface="NikoshBAN" pitchFamily="2" charset="0"/>
              </a:rPr>
              <a:t>।</a:t>
            </a:r>
            <a:endParaRPr lang="bn-BD" sz="3200" b="1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445286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605</TotalTime>
  <Words>786</Words>
  <Application>Microsoft Office PowerPoint</Application>
  <PresentationFormat>On-screen Show (4:3)</PresentationFormat>
  <Paragraphs>144</Paragraphs>
  <Slides>21</Slides>
  <Notes>8</Notes>
  <HiddenSlides>2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3" baseType="lpstr">
      <vt:lpstr>Office Theme</vt:lpstr>
      <vt:lpstr>Packager Shell Object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LAVLY</dc:creator>
  <cp:lastModifiedBy>KHAN GADGET</cp:lastModifiedBy>
  <cp:revision>115</cp:revision>
  <dcterms:created xsi:type="dcterms:W3CDTF">2016-02-29T17:57:57Z</dcterms:created>
  <dcterms:modified xsi:type="dcterms:W3CDTF">2026-10-13T20:54:17Z</dcterms:modified>
</cp:coreProperties>
</file>