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3" r:id="rId8"/>
    <p:sldId id="269" r:id="rId9"/>
    <p:sldId id="264" r:id="rId10"/>
    <p:sldId id="265" r:id="rId11"/>
    <p:sldId id="266" r:id="rId12"/>
    <p:sldId id="270"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8" d="100"/>
          <a:sy n="68" d="100"/>
        </p:scale>
        <p:origin x="9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61C329-669F-491E-A761-9563A72755A6}" type="doc">
      <dgm:prSet loTypeId="urn:microsoft.com/office/officeart/2005/8/layout/rings+Icon" loCatId="officeonline" qsTypeId="urn:microsoft.com/office/officeart/2005/8/quickstyle/simple2" qsCatId="simple" csTypeId="urn:microsoft.com/office/officeart/2005/8/colors/colorful1" csCatId="colorful" phldr="1"/>
      <dgm:spPr/>
    </dgm:pt>
    <dgm:pt modelId="{9A6BD772-2DA2-4AD1-8959-7AD3C1B35EAA}">
      <dgm:prSet phldrT="[Text]"/>
      <dgm:spPr/>
      <dgm:t>
        <a:bodyPr/>
        <a:lstStyle/>
        <a:p>
          <a:r>
            <a:rPr lang="en-US" dirty="0" smtClean="0"/>
            <a:t>1,2,3,4,5</a:t>
          </a:r>
          <a:endParaRPr lang="en-US" dirty="0"/>
        </a:p>
      </dgm:t>
    </dgm:pt>
    <dgm:pt modelId="{94A3B346-ECA8-45D8-944B-486CDA9A64B5}" type="parTrans" cxnId="{BC2D4E01-5838-4C01-80B2-1A1C28272438}">
      <dgm:prSet/>
      <dgm:spPr/>
      <dgm:t>
        <a:bodyPr/>
        <a:lstStyle/>
        <a:p>
          <a:endParaRPr lang="en-US"/>
        </a:p>
      </dgm:t>
    </dgm:pt>
    <dgm:pt modelId="{111ADBF0-A7F8-4843-96F0-1301767B6A48}" type="sibTrans" cxnId="{BC2D4E01-5838-4C01-80B2-1A1C28272438}">
      <dgm:prSet/>
      <dgm:spPr/>
      <dgm:t>
        <a:bodyPr/>
        <a:lstStyle/>
        <a:p>
          <a:endParaRPr lang="en-US"/>
        </a:p>
      </dgm:t>
    </dgm:pt>
    <dgm:pt modelId="{17837491-541B-4018-94C2-B5D01CEE15B5}">
      <dgm:prSet phldrT="[Text]"/>
      <dgm:spPr/>
      <dgm:t>
        <a:bodyPr/>
        <a:lstStyle/>
        <a:p>
          <a:r>
            <a:rPr lang="en-US" dirty="0" smtClean="0"/>
            <a:t>6,7</a:t>
          </a:r>
          <a:endParaRPr lang="en-US" dirty="0"/>
        </a:p>
      </dgm:t>
    </dgm:pt>
    <dgm:pt modelId="{9F3FC2F6-66E3-4303-BD81-A8DB7A0F3EDC}" type="parTrans" cxnId="{7FB14A55-7645-4481-AE9F-DA35B5E69018}">
      <dgm:prSet/>
      <dgm:spPr/>
      <dgm:t>
        <a:bodyPr/>
        <a:lstStyle/>
        <a:p>
          <a:endParaRPr lang="en-US"/>
        </a:p>
      </dgm:t>
    </dgm:pt>
    <dgm:pt modelId="{A65E48B4-9557-4BF0-937C-EE79D2D72130}" type="sibTrans" cxnId="{7FB14A55-7645-4481-AE9F-DA35B5E69018}">
      <dgm:prSet/>
      <dgm:spPr/>
      <dgm:t>
        <a:bodyPr/>
        <a:lstStyle/>
        <a:p>
          <a:endParaRPr lang="en-US"/>
        </a:p>
      </dgm:t>
    </dgm:pt>
    <dgm:pt modelId="{7A5047A9-50E0-4923-9FD3-BD27590A8D17}" type="pres">
      <dgm:prSet presAssocID="{3061C329-669F-491E-A761-9563A72755A6}" presName="Name0" presStyleCnt="0">
        <dgm:presLayoutVars>
          <dgm:chMax val="7"/>
          <dgm:dir/>
          <dgm:resizeHandles val="exact"/>
        </dgm:presLayoutVars>
      </dgm:prSet>
      <dgm:spPr/>
    </dgm:pt>
    <dgm:pt modelId="{83C6ADC9-51F2-4395-BFBF-D84FF379AA30}" type="pres">
      <dgm:prSet presAssocID="{3061C329-669F-491E-A761-9563A72755A6}" presName="ellipse1" presStyleLbl="vennNode1" presStyleIdx="0" presStyleCnt="2">
        <dgm:presLayoutVars>
          <dgm:bulletEnabled val="1"/>
        </dgm:presLayoutVars>
      </dgm:prSet>
      <dgm:spPr/>
      <dgm:t>
        <a:bodyPr/>
        <a:lstStyle/>
        <a:p>
          <a:endParaRPr lang="en-US"/>
        </a:p>
      </dgm:t>
    </dgm:pt>
    <dgm:pt modelId="{A3FC5856-24A8-46F5-A5D3-862F4D14E46C}" type="pres">
      <dgm:prSet presAssocID="{3061C329-669F-491E-A761-9563A72755A6}" presName="ellipse2" presStyleLbl="vennNode1" presStyleIdx="1" presStyleCnt="2" custLinFactNeighborX="5545" custLinFactNeighborY="-66694">
        <dgm:presLayoutVars>
          <dgm:bulletEnabled val="1"/>
        </dgm:presLayoutVars>
      </dgm:prSet>
      <dgm:spPr/>
      <dgm:t>
        <a:bodyPr/>
        <a:lstStyle/>
        <a:p>
          <a:endParaRPr lang="en-US"/>
        </a:p>
      </dgm:t>
    </dgm:pt>
  </dgm:ptLst>
  <dgm:cxnLst>
    <dgm:cxn modelId="{7FB14A55-7645-4481-AE9F-DA35B5E69018}" srcId="{3061C329-669F-491E-A761-9563A72755A6}" destId="{17837491-541B-4018-94C2-B5D01CEE15B5}" srcOrd="1" destOrd="0" parTransId="{9F3FC2F6-66E3-4303-BD81-A8DB7A0F3EDC}" sibTransId="{A65E48B4-9557-4BF0-937C-EE79D2D72130}"/>
    <dgm:cxn modelId="{BC2D4E01-5838-4C01-80B2-1A1C28272438}" srcId="{3061C329-669F-491E-A761-9563A72755A6}" destId="{9A6BD772-2DA2-4AD1-8959-7AD3C1B35EAA}" srcOrd="0" destOrd="0" parTransId="{94A3B346-ECA8-45D8-944B-486CDA9A64B5}" sibTransId="{111ADBF0-A7F8-4843-96F0-1301767B6A48}"/>
    <dgm:cxn modelId="{18B40FE1-0E48-4B9E-8899-CFADF148319E}" type="presOf" srcId="{9A6BD772-2DA2-4AD1-8959-7AD3C1B35EAA}" destId="{83C6ADC9-51F2-4395-BFBF-D84FF379AA30}" srcOrd="0" destOrd="0" presId="urn:microsoft.com/office/officeart/2005/8/layout/rings+Icon"/>
    <dgm:cxn modelId="{998D0CAC-E727-478B-8A8C-E9A58DCB07A5}" type="presOf" srcId="{3061C329-669F-491E-A761-9563A72755A6}" destId="{7A5047A9-50E0-4923-9FD3-BD27590A8D17}" srcOrd="0" destOrd="0" presId="urn:microsoft.com/office/officeart/2005/8/layout/rings+Icon"/>
    <dgm:cxn modelId="{F56DF5CE-C55F-4BC1-B67E-D3E5630B51B0}" type="presOf" srcId="{17837491-541B-4018-94C2-B5D01CEE15B5}" destId="{A3FC5856-24A8-46F5-A5D3-862F4D14E46C}" srcOrd="0" destOrd="0" presId="urn:microsoft.com/office/officeart/2005/8/layout/rings+Icon"/>
    <dgm:cxn modelId="{9C62045C-9F37-4818-8164-28CD797602F0}" type="presParOf" srcId="{7A5047A9-50E0-4923-9FD3-BD27590A8D17}" destId="{83C6ADC9-51F2-4395-BFBF-D84FF379AA30}" srcOrd="0" destOrd="0" presId="urn:microsoft.com/office/officeart/2005/8/layout/rings+Icon"/>
    <dgm:cxn modelId="{577B9220-B79B-478B-AB1F-59B3FE97031B}" type="presParOf" srcId="{7A5047A9-50E0-4923-9FD3-BD27590A8D17}" destId="{A3FC5856-24A8-46F5-A5D3-862F4D14E46C}"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6ADC9-51F2-4395-BFBF-D84FF379AA30}">
      <dsp:nvSpPr>
        <dsp:cNvPr id="0" name=""/>
        <dsp:cNvSpPr/>
      </dsp:nvSpPr>
      <dsp:spPr>
        <a:xfrm>
          <a:off x="984017" y="0"/>
          <a:ext cx="4066809" cy="4067095"/>
        </a:xfrm>
        <a:prstGeom prst="ellipse">
          <a:avLst/>
        </a:prstGeom>
        <a:solidFill>
          <a:schemeClr val="accent2">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r>
            <a:rPr lang="en-US" sz="5400" kern="1200" dirty="0" smtClean="0"/>
            <a:t>1,2,3,4,5</a:t>
          </a:r>
          <a:endParaRPr lang="en-US" sz="5400" kern="1200" dirty="0"/>
        </a:p>
      </dsp:txBody>
      <dsp:txXfrm>
        <a:off x="1579587" y="595612"/>
        <a:ext cx="2875669" cy="2875871"/>
      </dsp:txXfrm>
    </dsp:sp>
    <dsp:sp modelId="{A3FC5856-24A8-46F5-A5D3-862F4D14E46C}">
      <dsp:nvSpPr>
        <dsp:cNvPr id="0" name=""/>
        <dsp:cNvSpPr/>
      </dsp:nvSpPr>
      <dsp:spPr>
        <a:xfrm>
          <a:off x="3302678" y="18"/>
          <a:ext cx="4066809" cy="4067095"/>
        </a:xfrm>
        <a:prstGeom prst="ellipse">
          <a:avLst/>
        </a:prstGeom>
        <a:solidFill>
          <a:schemeClr val="accent3">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0">
          <a:scrgbClr r="0" g="0" b="0"/>
        </a:effectRef>
        <a:fontRef idx="minor">
          <a:schemeClr val="tx1"/>
        </a:fontRef>
      </dsp:style>
      <dsp:txBody>
        <a:bodyPr spcFirstLastPara="0" vert="horz" wrap="square" lIns="205740" tIns="205740" rIns="205740" bIns="205740" numCol="1" spcCol="1270" anchor="ctr" anchorCtr="0">
          <a:noAutofit/>
        </a:bodyPr>
        <a:lstStyle/>
        <a:p>
          <a:pPr lvl="0" algn="ctr" defTabSz="2400300">
            <a:lnSpc>
              <a:spcPct val="90000"/>
            </a:lnSpc>
            <a:spcBef>
              <a:spcPct val="0"/>
            </a:spcBef>
            <a:spcAft>
              <a:spcPct val="35000"/>
            </a:spcAft>
          </a:pPr>
          <a:r>
            <a:rPr lang="en-US" sz="5400" kern="1200" dirty="0" smtClean="0"/>
            <a:t>6,7</a:t>
          </a:r>
          <a:endParaRPr lang="en-US" sz="5400" kern="1200" dirty="0"/>
        </a:p>
      </dsp:txBody>
      <dsp:txXfrm>
        <a:off x="3898248" y="595630"/>
        <a:ext cx="2875669" cy="2875871"/>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2273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জিজ্ঞেস করুন, বইয়ের সেট, ডিনার সেট বা ফুটবল খেলার দলকে একসঙ্গে কীভাবে ভাবা যায়। বিয়ের অনুষ্ঠানে থাকা মালা, ঘটি ও রূপার জিনিসগুলোর উদাহরণ দিয়ে সেট শব্দটির সঙ্গে পরিচয় করিয়ে দিন। মনে করিয়ে দিন, সেট বলতে নির্দিষ্টভাবে একসঙ্গে ধরা কিছু উপাদানের সমষ্টি বোঝায়।</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বলুন, আমাদের চারপাশে অনেক পরিচিত সংগ্রহই আসলে সেট। বইয়ের তাকের বইগুলো, ডিনারের থালা-গ্লাস-চামচ, বা একটি ফুটবল দলের খেলোয়াড়রা—প্রতিটিই সুনির্দিষ্ট উপাদানের সংগ্রহ। তাদের জিজ্ঞেস করুন আরও উদাহরণ দিতে পারে কিনা। সবশেষে মূল কথাটি জোর দিয়ে বলুন: যে সংগ্রহের উপাদান স্পষ্টভাবে চেনা যায়, সেটিই সেট।</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বিয়ের অনুষ্ঠানের উপকরণ ও বইয়ের সেটের মতো পরিচিত সংগ্রহ দিয়ে বোঝান—সেটের প্রতিটি উপাদান স্পষ্টভাবে নির্ধারণ করা যায়। ছবির তিনটি উদাহরণ—বইয়ের সেট, ডিনার সেট, ফুটবল দলের সেট—দেখিয়ে জিজ্ঞেস করুন প্রতিটিতে কোন বস্তুগুলো স্পষ্টভাবে অন্তর্ভুক্ত। মনে করিয়ে দিন, শুধু অনেক বস্তু একসঙ্গে থাকলেই সেট হয় না; সদস্য নির্ধারণের নিয়ম পরিষ্কার হতে হয়।</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বলুন, আজকের পাঠ শেষে তারা বিয়ের অনুষ্ঠানের উপকরণ ও বইয়ের সেটের মতো সুনির্দিষ্ট সংগ্রহ চিনতে পারবে। এরপর তালিকা পদ্ধতি ও সেট গঠন পদ্ধতি ব্যবহার করে সেট প্রকাশ করবে। শেষে সংযোগ, ছেদ এবং পূরক সেট নির্ণয়ের দক্ষতা যাচাই করুন।</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বলুন, এখানে প্রতিটি উপাদান আলাদা করে না লিখে একটি শর্তের মাধ্যমে সেটটি প্রকাশ করা হয়েছে। শর্তটি পূরণ করে এমন স্বাভাবিক সংখ্যাগুলো হলো ৩, ৫ ও ৭; তাই তালিকা পদ্ধতিতে একই সেট লেখা যায়। খেয়াল করান, ১ ও ৯ শর্তটি পূরণ করে না।</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মনে করিয়ে দিন, সংযোগে A ও B—দুই সেটের প্রতিটি উপাদান একসঙ্গে আসে। ৩ উভয় সেটে থাকলেও একবারই লেখা হয়; তাই পুনরাবৃত্তি করা যাবে না। ∪ চিহ্নটি দেখে শিক্ষার্থীদের সংযোগ সেটের নাম বলতে বলুন।</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মনে করিয়ে দিন, বিয়ের অনুষ্ঠানের উপকরণ বা বইয়ের সেটে যে বস্তু দুটি সেটেই থাকে, সেটিই অভিন্ন উপাদান। জিজ্ঞেস করুন, ১ ও ৫ কেন ছেদ সেটে নেই—কারণ এগুলো শুধু A-তে আছে। বোঝান, ছেদ চিহ্ন ∩ কেবল দুই সেটের মিলিত অংশ বোঝায়।</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শিক্ষার্থীদের মনে করিয়ে দিন, বিয়ের অনুষ্ঠানের উপকরণ বা বইয়ের সেটের মতো একটি নির্দিষ্ট পরিসরকে সার্বিক সেট ধরা যায়। U-এর সব উপাদান থেকে A-এর উপাদান বাদ দিলে যে উপাদানগুলো থাকে, সেগুলোই A-এর পূরক সেট। খেয়াল করান, A′-তে A-এর কোনো উপাদান থাকবে না।</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কাচের ফুলদানিতে রঙিন সূর্যমুখী, ডেইজি ও অন্যান্য ফুলের তোড়া।"/>
          <p:cNvPicPr>
            <a:picLocks noChangeAspect="1"/>
          </p:cNvPicPr>
          <p:nvPr/>
        </p:nvPicPr>
        <p:blipFill>
          <a:blip r:embed="rId3"/>
          <a:srcRect t="7811" b="7811"/>
          <a:stretch/>
        </p:blipFill>
        <p:spPr>
          <a:xfrm>
            <a:off x="0" y="0"/>
            <a:ext cx="12191695" cy="6858000"/>
          </a:xfrm>
          <a:prstGeom prst="rect">
            <a:avLst/>
          </a:prstGeom>
        </p:spPr>
      </p:pic>
      <p:pic>
        <p:nvPicPr>
          <p:cNvPr id="3" name="Image 1" descr="preencoded.png"/>
          <p:cNvPicPr>
            <a:picLocks noChangeAspect="1"/>
          </p:cNvPicPr>
          <p:nvPr/>
        </p:nvPicPr>
        <p:blipFill>
          <a:blip r:embed="rId4"/>
          <a:stretch>
            <a:fillRect/>
          </a:stretch>
        </p:blipFill>
        <p:spPr>
          <a:xfrm>
            <a:off x="0" y="0"/>
            <a:ext cx="12191695" cy="6858000"/>
          </a:xfrm>
          <a:prstGeom prst="rect">
            <a:avLst/>
          </a:prstGeom>
        </p:spPr>
      </p:pic>
      <p:sp>
        <p:nvSpPr>
          <p:cNvPr id="4" name="Text 0"/>
          <p:cNvSpPr/>
          <p:nvPr/>
        </p:nvSpPr>
        <p:spPr>
          <a:xfrm>
            <a:off x="-959182" y="5242157"/>
            <a:ext cx="7357872" cy="875348"/>
          </a:xfrm>
          <a:prstGeom prst="rect">
            <a:avLst/>
          </a:prstGeom>
          <a:noFill/>
          <a:ln/>
          <a:effectLst>
            <a:outerShdw blurRad="76200" dist="50800" dir="5400000" algn="bl" rotWithShape="0">
              <a:srgbClr val="FFFFFF">
                <a:alpha val="85000"/>
              </a:srgbClr>
            </a:outerShdw>
          </a:effectLst>
        </p:spPr>
        <p:txBody>
          <a:bodyPr wrap="square" lIns="0" tIns="0" rIns="0" bIns="0" rtlCol="0" anchor="ctr">
            <a:normAutofit/>
          </a:bodyPr>
          <a:lstStyle/>
          <a:p>
            <a:pPr marL="0" indent="0" algn="ctr">
              <a:lnSpc>
                <a:spcPts val="6140"/>
              </a:lnSpc>
              <a:buNone/>
            </a:pPr>
            <a:r>
              <a:rPr lang="en-US" sz="5850" b="1" kern="0" spc="-146" dirty="0">
                <a:solidFill>
                  <a:srgbClr val="161D2F"/>
                </a:solidFill>
                <a:latin typeface="Cambria" pitchFamily="34" charset="0"/>
                <a:ea typeface="Cambria" pitchFamily="34" charset="-122"/>
                <a:cs typeface="Cambria" pitchFamily="34" charset="-120"/>
              </a:rPr>
              <a:t>স্বাগতম</a:t>
            </a:r>
            <a:endParaRPr lang="en-US" sz="585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18900000" scaled="1"/>
          <a:tileRect/>
        </a:gradFill>
        <a:effectLst/>
      </p:bgPr>
    </p:bg>
    <p:spTree>
      <p:nvGrpSpPr>
        <p:cNvPr id="1" name=""/>
        <p:cNvGrpSpPr/>
        <p:nvPr/>
      </p:nvGrpSpPr>
      <p:grpSpPr>
        <a:xfrm>
          <a:off x="0" y="0"/>
          <a:ext cx="0" cy="0"/>
          <a:chOff x="0" y="0"/>
          <a:chExt cx="0" cy="0"/>
        </a:xfrm>
      </p:grpSpPr>
      <p:sp>
        <p:nvSpPr>
          <p:cNvPr id="2" name="Text 0"/>
          <p:cNvSpPr/>
          <p:nvPr/>
        </p:nvSpPr>
        <p:spPr>
          <a:xfrm>
            <a:off x="685800" y="2146935"/>
            <a:ext cx="10820400" cy="628650"/>
          </a:xfrm>
          <a:prstGeom prst="rect">
            <a:avLst/>
          </a:prstGeom>
          <a:noFill/>
          <a:ln/>
        </p:spPr>
        <p:txBody>
          <a:bodyPr wrap="square" lIns="0" tIns="0" rIns="0" bIns="0" rtlCol="0" anchor="t">
            <a:normAutofit fontScale="25000" lnSpcReduction="20000"/>
          </a:bodyPr>
          <a:lstStyle/>
          <a:p>
            <a:pPr marL="0" indent="0" algn="ctr">
              <a:lnSpc>
                <a:spcPts val="4950"/>
              </a:lnSpc>
              <a:buNone/>
            </a:pPr>
            <a:r>
              <a:rPr lang="en-US" sz="17600" b="1" dirty="0">
                <a:solidFill>
                  <a:srgbClr val="1E2129"/>
                </a:solidFill>
                <a:latin typeface="Cambria" pitchFamily="34" charset="0"/>
                <a:ea typeface="Cambria" pitchFamily="34" charset="-122"/>
                <a:cs typeface="Cambria" pitchFamily="34" charset="-120"/>
              </a:rPr>
              <a:t>উপস্থাপনায়</a:t>
            </a:r>
            <a:r>
              <a:rPr lang="en-US" sz="9600" b="1" dirty="0">
                <a:solidFill>
                  <a:srgbClr val="1E2129"/>
                </a:solidFill>
                <a:latin typeface="Cambria" pitchFamily="34" charset="0"/>
                <a:ea typeface="Cambria" pitchFamily="34" charset="-122"/>
                <a:cs typeface="Cambria" pitchFamily="34" charset="-120"/>
              </a:rPr>
              <a:t>,</a:t>
            </a:r>
            <a:endParaRPr lang="en-US" sz="4500" dirty="0"/>
          </a:p>
        </p:txBody>
      </p:sp>
      <p:sp>
        <p:nvSpPr>
          <p:cNvPr id="3" name="Text 1"/>
          <p:cNvSpPr/>
          <p:nvPr/>
        </p:nvSpPr>
        <p:spPr>
          <a:xfrm>
            <a:off x="685800" y="3118485"/>
            <a:ext cx="10820400" cy="1592580"/>
          </a:xfrm>
          <a:prstGeom prst="rect">
            <a:avLst/>
          </a:prstGeom>
          <a:noFill/>
          <a:ln/>
        </p:spPr>
        <p:txBody>
          <a:bodyPr wrap="square" lIns="0" tIns="0" rIns="0" bIns="0" rtlCol="0" anchor="t">
            <a:normAutofit/>
          </a:bodyPr>
          <a:lstStyle/>
          <a:p>
            <a:pPr marL="0" indent="0">
              <a:lnSpc>
                <a:spcPts val="3140"/>
              </a:lnSpc>
              <a:buNone/>
            </a:pPr>
            <a:r>
              <a:rPr lang="en-US" sz="2850" b="1" dirty="0" err="1" smtClean="0">
                <a:solidFill>
                  <a:srgbClr val="1E2129"/>
                </a:solidFill>
                <a:latin typeface="Cambria" pitchFamily="34" charset="0"/>
                <a:ea typeface="Cambria" pitchFamily="34" charset="-122"/>
                <a:cs typeface="Cambria" pitchFamily="34" charset="-120"/>
              </a:rPr>
              <a:t>মো</a:t>
            </a:r>
            <a:r>
              <a:rPr lang="en-US" sz="2850" b="1" dirty="0" err="1" smtClean="0">
                <a:solidFill>
                  <a:srgbClr val="1E2129"/>
                </a:solidFill>
                <a:latin typeface="Cambria" pitchFamily="34" charset="0"/>
                <a:ea typeface="Cambria" pitchFamily="34" charset="-122"/>
                <a:cs typeface="Cambria" pitchFamily="34" charset="-120"/>
              </a:rPr>
              <a:t>হাম্মদ</a:t>
            </a:r>
            <a:r>
              <a:rPr lang="en-US" sz="2850" b="1" dirty="0" smtClean="0">
                <a:solidFill>
                  <a:srgbClr val="1E2129"/>
                </a:solidFill>
                <a:latin typeface="Cambria" pitchFamily="34" charset="0"/>
                <a:ea typeface="Cambria" pitchFamily="34" charset="-122"/>
                <a:cs typeface="Cambria" pitchFamily="34" charset="-120"/>
              </a:rPr>
              <a:t> </a:t>
            </a:r>
            <a:r>
              <a:rPr lang="en-US" sz="2850" b="1" dirty="0" err="1" smtClean="0">
                <a:solidFill>
                  <a:srgbClr val="1E2129"/>
                </a:solidFill>
                <a:latin typeface="Cambria" pitchFamily="34" charset="0"/>
                <a:ea typeface="Cambria" pitchFamily="34" charset="-122"/>
                <a:cs typeface="Cambria" pitchFamily="34" charset="-120"/>
              </a:rPr>
              <a:t>আবদুর</a:t>
            </a:r>
            <a:r>
              <a:rPr lang="en-US" sz="2850" b="1" dirty="0" smtClean="0">
                <a:solidFill>
                  <a:srgbClr val="1E2129"/>
                </a:solidFill>
                <a:latin typeface="Cambria" pitchFamily="34" charset="0"/>
                <a:ea typeface="Cambria" pitchFamily="34" charset="-122"/>
                <a:cs typeface="Cambria" pitchFamily="34" charset="-120"/>
              </a:rPr>
              <a:t> </a:t>
            </a:r>
            <a:r>
              <a:rPr lang="en-US" sz="2850" b="1" dirty="0" err="1" smtClean="0">
                <a:solidFill>
                  <a:srgbClr val="1E2129"/>
                </a:solidFill>
                <a:latin typeface="Cambria" pitchFamily="34" charset="0"/>
                <a:ea typeface="Cambria" pitchFamily="34" charset="-122"/>
                <a:cs typeface="Cambria" pitchFamily="34" charset="-120"/>
              </a:rPr>
              <a:t>রহমান</a:t>
            </a:r>
            <a:r>
              <a:rPr lang="en-US" sz="2850" b="1" dirty="0" smtClean="0">
                <a:solidFill>
                  <a:srgbClr val="1E2129"/>
                </a:solidFill>
                <a:latin typeface="Cambria" pitchFamily="34" charset="0"/>
                <a:ea typeface="Cambria" pitchFamily="34" charset="-122"/>
                <a:cs typeface="Cambria" pitchFamily="34" charset="-120"/>
              </a:rPr>
              <a:t> </a:t>
            </a:r>
            <a:r>
              <a:rPr lang="en-US" sz="2850" b="1" dirty="0" err="1" smtClean="0">
                <a:solidFill>
                  <a:srgbClr val="1E2129"/>
                </a:solidFill>
                <a:latin typeface="Cambria" pitchFamily="34" charset="0"/>
                <a:ea typeface="Cambria" pitchFamily="34" charset="-122"/>
                <a:cs typeface="Cambria" pitchFamily="34" charset="-120"/>
              </a:rPr>
              <a:t>সিকদার</a:t>
            </a:r>
            <a:r>
              <a:rPr lang="en-US" sz="2850" b="1" dirty="0" smtClean="0">
                <a:solidFill>
                  <a:srgbClr val="1E2129"/>
                </a:solidFill>
                <a:latin typeface="Cambria" pitchFamily="34" charset="0"/>
                <a:ea typeface="Cambria" pitchFamily="34" charset="-122"/>
                <a:cs typeface="Cambria" pitchFamily="34" charset="-120"/>
              </a:rPr>
              <a:t>, </a:t>
            </a:r>
            <a:r>
              <a:rPr lang="en-US" sz="2850" b="1" dirty="0">
                <a:solidFill>
                  <a:srgbClr val="1E2129"/>
                </a:solidFill>
                <a:latin typeface="Cambria" pitchFamily="34" charset="0"/>
                <a:ea typeface="Cambria" pitchFamily="34" charset="-122"/>
                <a:cs typeface="Cambria" pitchFamily="34" charset="-120"/>
              </a:rPr>
              <a:t>
সহকারী </a:t>
            </a:r>
            <a:r>
              <a:rPr lang="en-US" sz="2850" b="1" dirty="0" err="1">
                <a:solidFill>
                  <a:srgbClr val="1E2129"/>
                </a:solidFill>
                <a:latin typeface="Cambria" pitchFamily="34" charset="0"/>
                <a:ea typeface="Cambria" pitchFamily="34" charset="-122"/>
                <a:cs typeface="Cambria" pitchFamily="34" charset="-120"/>
              </a:rPr>
              <a:t>শিক্ষক</a:t>
            </a:r>
            <a:r>
              <a:rPr lang="en-US" sz="2850" b="1" dirty="0">
                <a:solidFill>
                  <a:srgbClr val="1E2129"/>
                </a:solidFill>
                <a:latin typeface="Cambria" pitchFamily="34" charset="0"/>
                <a:ea typeface="Cambria" pitchFamily="34" charset="-122"/>
                <a:cs typeface="Cambria" pitchFamily="34" charset="-120"/>
              </a:rPr>
              <a:t> </a:t>
            </a:r>
            <a:r>
              <a:rPr lang="en-US" sz="2850" b="1" dirty="0" smtClean="0">
                <a:solidFill>
                  <a:srgbClr val="1E2129"/>
                </a:solidFill>
                <a:latin typeface="Cambria" pitchFamily="34" charset="0"/>
                <a:ea typeface="Cambria" pitchFamily="34" charset="-122"/>
                <a:cs typeface="Cambria" pitchFamily="34" charset="-120"/>
              </a:rPr>
              <a:t>(</a:t>
            </a:r>
            <a:r>
              <a:rPr lang="en-US" sz="2850" b="1" dirty="0" err="1" smtClean="0">
                <a:solidFill>
                  <a:srgbClr val="1E2129"/>
                </a:solidFill>
                <a:latin typeface="Cambria" pitchFamily="34" charset="0"/>
                <a:ea typeface="Cambria" pitchFamily="34" charset="-122"/>
                <a:cs typeface="Cambria" pitchFamily="34" charset="-120"/>
              </a:rPr>
              <a:t>ইংরেজি</a:t>
            </a:r>
            <a:r>
              <a:rPr lang="en-US" sz="2850" b="1" dirty="0" smtClean="0">
                <a:solidFill>
                  <a:srgbClr val="1E2129"/>
                </a:solidFill>
                <a:latin typeface="Cambria" pitchFamily="34" charset="0"/>
                <a:ea typeface="Cambria" pitchFamily="34" charset="-122"/>
                <a:cs typeface="Cambria" pitchFamily="34" charset="-120"/>
              </a:rPr>
              <a:t>), </a:t>
            </a:r>
          </a:p>
          <a:p>
            <a:pPr marL="0" indent="0">
              <a:lnSpc>
                <a:spcPts val="3140"/>
              </a:lnSpc>
              <a:buNone/>
            </a:pPr>
            <a:r>
              <a:rPr lang="en-US" sz="2850" b="1" dirty="0" err="1" smtClean="0">
                <a:solidFill>
                  <a:srgbClr val="1E2129"/>
                </a:solidFill>
                <a:latin typeface="Cambria" pitchFamily="34" charset="0"/>
                <a:ea typeface="Cambria" pitchFamily="34" charset="-122"/>
                <a:cs typeface="Cambria" pitchFamily="34" charset="-120"/>
              </a:rPr>
              <a:t>আকবরিয়া</a:t>
            </a:r>
            <a:r>
              <a:rPr lang="en-US" sz="2850" b="1" dirty="0" smtClean="0">
                <a:solidFill>
                  <a:srgbClr val="1E2129"/>
                </a:solidFill>
                <a:latin typeface="Cambria" pitchFamily="34" charset="0"/>
                <a:ea typeface="Cambria" pitchFamily="34" charset="-122"/>
                <a:cs typeface="Cambria" pitchFamily="34" charset="-120"/>
              </a:rPr>
              <a:t> </a:t>
            </a:r>
            <a:r>
              <a:rPr lang="en-US" sz="2850" b="1" dirty="0" err="1" smtClean="0">
                <a:solidFill>
                  <a:srgbClr val="1E2129"/>
                </a:solidFill>
                <a:latin typeface="Cambria" pitchFamily="34" charset="0"/>
                <a:ea typeface="Cambria" pitchFamily="34" charset="-122"/>
                <a:cs typeface="Cambria" pitchFamily="34" charset="-120"/>
              </a:rPr>
              <a:t>স্কুল</a:t>
            </a:r>
            <a:r>
              <a:rPr lang="en-US" sz="2850" b="1" dirty="0" smtClean="0">
                <a:solidFill>
                  <a:srgbClr val="1E2129"/>
                </a:solidFill>
                <a:latin typeface="Cambria" pitchFamily="34" charset="0"/>
                <a:ea typeface="Cambria" pitchFamily="34" charset="-122"/>
                <a:cs typeface="Cambria" pitchFamily="34" charset="-120"/>
              </a:rPr>
              <a:t> </a:t>
            </a:r>
            <a:r>
              <a:rPr lang="en-US" sz="2850" b="1" dirty="0" err="1" smtClean="0">
                <a:solidFill>
                  <a:srgbClr val="1E2129"/>
                </a:solidFill>
                <a:latin typeface="Cambria" pitchFamily="34" charset="0"/>
                <a:ea typeface="Cambria" pitchFamily="34" charset="-122"/>
                <a:cs typeface="Cambria" pitchFamily="34" charset="-120"/>
              </a:rPr>
              <a:t>এন্ড</a:t>
            </a:r>
            <a:r>
              <a:rPr lang="en-US" sz="2850" b="1" dirty="0" smtClean="0">
                <a:solidFill>
                  <a:srgbClr val="1E2129"/>
                </a:solidFill>
                <a:latin typeface="Cambria" pitchFamily="34" charset="0"/>
                <a:ea typeface="Cambria" pitchFamily="34" charset="-122"/>
                <a:cs typeface="Cambria" pitchFamily="34" charset="-120"/>
              </a:rPr>
              <a:t> </a:t>
            </a:r>
            <a:r>
              <a:rPr lang="en-US" sz="2850" b="1" dirty="0" err="1" smtClean="0">
                <a:solidFill>
                  <a:srgbClr val="1E2129"/>
                </a:solidFill>
                <a:latin typeface="Cambria" pitchFamily="34" charset="0"/>
                <a:ea typeface="Cambria" pitchFamily="34" charset="-122"/>
                <a:cs typeface="Cambria" pitchFamily="34" charset="-120"/>
              </a:rPr>
              <a:t>কলেজ</a:t>
            </a:r>
            <a:r>
              <a:rPr lang="en-US" sz="2850" b="1" dirty="0">
                <a:solidFill>
                  <a:srgbClr val="1E2129"/>
                </a:solidFill>
                <a:latin typeface="Cambria" pitchFamily="34" charset="0"/>
                <a:ea typeface="Cambria" pitchFamily="34" charset="-122"/>
                <a:cs typeface="Cambria" pitchFamily="34" charset="-120"/>
              </a:rPr>
              <a:t>
ID: </a:t>
            </a:r>
            <a:r>
              <a:rPr lang="en-US" sz="2850" b="1" dirty="0" smtClean="0">
                <a:solidFill>
                  <a:srgbClr val="1E2129"/>
                </a:solidFill>
                <a:latin typeface="Cambria" pitchFamily="34" charset="0"/>
                <a:ea typeface="Cambria" pitchFamily="34" charset="-122"/>
                <a:cs typeface="Cambria" pitchFamily="34" charset="-120"/>
              </a:rPr>
              <a:t>5407</a:t>
            </a:r>
            <a:endParaRPr lang="en-US" sz="285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 name="Image 0" descr="তিনটি বই, চারটি রান্নার সামগ্রী ও ১১ জন ফুটবল খেলোয়াড়ের সেট।"/>
          <p:cNvPicPr>
            <a:picLocks noChangeAspect="1"/>
          </p:cNvPicPr>
          <p:nvPr/>
        </p:nvPicPr>
        <p:blipFill>
          <a:blip r:embed="rId3"/>
          <a:srcRect t="7811" b="7811"/>
          <a:stretch/>
        </p:blipFill>
        <p:spPr>
          <a:xfrm>
            <a:off x="0" y="0"/>
            <a:ext cx="12191695" cy="6858000"/>
          </a:xfrm>
          <a:prstGeom prst="rect">
            <a:avLst/>
          </a:prstGeom>
        </p:spPr>
      </p:pic>
      <p:pic>
        <p:nvPicPr>
          <p:cNvPr id="4" name="Image 1" descr="preencoded.png"/>
          <p:cNvPicPr>
            <a:picLocks noChangeAspect="1"/>
          </p:cNvPicPr>
          <p:nvPr/>
        </p:nvPicPr>
        <p:blipFill>
          <a:blip r:embed="rId4"/>
          <a:stretch>
            <a:fillRect/>
          </a:stretch>
        </p:blipFill>
        <p:spPr>
          <a:xfrm>
            <a:off x="0" y="0"/>
            <a:ext cx="12191695" cy="6858000"/>
          </a:xfrm>
          <a:prstGeom prst="rect">
            <a:avLst/>
          </a:prstGeom>
        </p:spPr>
      </p:pic>
      <p:sp>
        <p:nvSpPr>
          <p:cNvPr id="5" name="Text 0"/>
          <p:cNvSpPr/>
          <p:nvPr/>
        </p:nvSpPr>
        <p:spPr>
          <a:xfrm>
            <a:off x="2417064" y="5296853"/>
            <a:ext cx="7357872" cy="875348"/>
          </a:xfrm>
          <a:prstGeom prst="rect">
            <a:avLst/>
          </a:prstGeom>
          <a:noFill/>
          <a:ln/>
          <a:effectLst>
            <a:outerShdw blurRad="76200" dist="50800" dir="5400000" algn="bl" rotWithShape="0">
              <a:srgbClr val="FFFFFF">
                <a:alpha val="85000"/>
              </a:srgbClr>
            </a:outerShdw>
          </a:effectLst>
        </p:spPr>
        <p:txBody>
          <a:bodyPr wrap="square" lIns="0" tIns="0" rIns="0" bIns="0" rtlCol="0" anchor="ctr">
            <a:normAutofit/>
          </a:bodyPr>
          <a:lstStyle/>
          <a:p>
            <a:pPr marL="0" indent="0" algn="ctr">
              <a:lnSpc>
                <a:spcPts val="6140"/>
              </a:lnSpc>
              <a:buNone/>
            </a:pPr>
            <a:endParaRPr lang="en-US" sz="585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FFFFFF"/>
                </a:solidFill>
                <a:latin typeface="Corbel"/>
                <a:ea typeface="Corbel"/>
                <a:cs typeface="Corbel"/>
              </a:defRPr>
            </a:lvl1pPr>
          </a:lstStyle>
          <a:p>
            <a:pPr algn="r"/>
            <a:fld id="{F7021451-1387-4CA6-816F-3879F97B5CBC}" type="slidenum">
              <a:rPr lang="en-US" b="1"/>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Text 0"/>
          <p:cNvSpPr/>
          <p:nvPr/>
        </p:nvSpPr>
        <p:spPr>
          <a:xfrm>
            <a:off x="685800" y="1704975"/>
            <a:ext cx="10820400" cy="628650"/>
          </a:xfrm>
          <a:prstGeom prst="rect">
            <a:avLst/>
          </a:prstGeom>
          <a:noFill/>
          <a:ln/>
        </p:spPr>
        <p:txBody>
          <a:bodyPr wrap="square" lIns="0" tIns="0" rIns="0" bIns="0" rtlCol="0" anchor="t">
            <a:normAutofit fontScale="25000" lnSpcReduction="20000"/>
          </a:bodyPr>
          <a:lstStyle/>
          <a:p>
            <a:pPr marL="0" indent="0">
              <a:lnSpc>
                <a:spcPts val="4950"/>
              </a:lnSpc>
              <a:buNone/>
            </a:pPr>
            <a:r>
              <a:rPr lang="en-US" sz="16000" b="1" dirty="0">
                <a:solidFill>
                  <a:srgbClr val="1E2129"/>
                </a:solidFill>
                <a:latin typeface="Cambria" pitchFamily="34" charset="0"/>
                <a:ea typeface="Cambria" pitchFamily="34" charset="-122"/>
                <a:cs typeface="Cambria" pitchFamily="34" charset="-120"/>
              </a:rPr>
              <a:t>সেটের ধারণা (</a:t>
            </a:r>
            <a:r>
              <a:rPr lang="en-US" sz="16000" b="1" dirty="0" err="1">
                <a:solidFill>
                  <a:srgbClr val="1E2129"/>
                </a:solidFill>
                <a:latin typeface="Cambria" pitchFamily="34" charset="0"/>
                <a:ea typeface="Cambria" pitchFamily="34" charset="-122"/>
                <a:cs typeface="Cambria" pitchFamily="34" charset="-120"/>
              </a:rPr>
              <a:t>উদাহরণসহ</a:t>
            </a:r>
            <a:r>
              <a:rPr lang="en-US" sz="16000" b="1" dirty="0" smtClean="0">
                <a:solidFill>
                  <a:srgbClr val="1E2129"/>
                </a:solidFill>
                <a:latin typeface="Cambria" pitchFamily="34" charset="0"/>
                <a:ea typeface="Cambria" pitchFamily="34" charset="-122"/>
                <a:cs typeface="Cambria" pitchFamily="34" charset="-120"/>
              </a:rPr>
              <a:t>)</a:t>
            </a:r>
            <a:endParaRPr lang="en-US" sz="4500" dirty="0"/>
          </a:p>
        </p:txBody>
      </p:sp>
      <p:sp>
        <p:nvSpPr>
          <p:cNvPr id="4" name="Text 1"/>
          <p:cNvSpPr/>
          <p:nvPr/>
        </p:nvSpPr>
        <p:spPr>
          <a:xfrm>
            <a:off x="685800" y="2562225"/>
            <a:ext cx="10820400" cy="2590800"/>
          </a:xfrm>
          <a:prstGeom prst="rect">
            <a:avLst/>
          </a:prstGeom>
          <a:noFill/>
          <a:ln/>
        </p:spPr>
        <p:txBody>
          <a:bodyPr wrap="square" lIns="0" tIns="0" rIns="0" bIns="0" rtlCol="0" anchor="t">
            <a:normAutofit/>
          </a:bodyPr>
          <a:lstStyle/>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সেট মানে সুনির্দিষ্ট বস্তুর সংগ্রহ</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বইয়ের তাকের সব বই একটি সেট</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ডিনার সামগ্রীর প্লেট-গ্লাস একটি সেট</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ফুটবল দলের সব খেলোয়াড় একটি সেট</a:t>
            </a:r>
            <a:endParaRPr lang="en-US" sz="2400" dirty="0"/>
          </a:p>
          <a:p>
            <a:pPr marL="254000" indent="-254000">
              <a:lnSpc>
                <a:spcPts val="3240"/>
              </a:lnSpc>
              <a:buSzPct val="100000"/>
              <a:buChar char="▪"/>
            </a:pPr>
            <a:r>
              <a:rPr lang="en-US" sz="2400" dirty="0">
                <a:solidFill>
                  <a:srgbClr val="1E2129"/>
                </a:solidFill>
                <a:latin typeface="Corbel" pitchFamily="34" charset="0"/>
                <a:ea typeface="Corbel" pitchFamily="34" charset="-122"/>
                <a:cs typeface="Corbel" pitchFamily="34" charset="-120"/>
              </a:rPr>
              <a:t>মূল কথা: নির্দিষ্টভাবে চেনা যায় এমন সংগ্রহই সেট</a:t>
            </a:r>
            <a:endParaRPr lang="en-US" sz="240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3" name="Text 0"/>
          <p:cNvSpPr/>
          <p:nvPr/>
        </p:nvSpPr>
        <p:spPr>
          <a:xfrm>
            <a:off x="685800" y="685800"/>
            <a:ext cx="10820400" cy="628650"/>
          </a:xfrm>
          <a:prstGeom prst="rect">
            <a:avLst/>
          </a:prstGeom>
          <a:noFill/>
          <a:ln/>
        </p:spPr>
        <p:txBody>
          <a:bodyPr wrap="square" lIns="0" tIns="0" rIns="0" bIns="0" rtlCol="0" anchor="t">
            <a:noAutofit/>
          </a:bodyPr>
          <a:lstStyle/>
          <a:p>
            <a:pPr marL="0" indent="0">
              <a:lnSpc>
                <a:spcPts val="4950"/>
              </a:lnSpc>
              <a:buNone/>
            </a:pPr>
            <a:r>
              <a:rPr lang="en-US" sz="3600" b="1" dirty="0">
                <a:solidFill>
                  <a:srgbClr val="1E2129"/>
                </a:solidFill>
                <a:latin typeface="Cambria" pitchFamily="34" charset="0"/>
                <a:ea typeface="Cambria" pitchFamily="34" charset="-122"/>
                <a:cs typeface="Cambria" pitchFamily="34" charset="-120"/>
              </a:rPr>
              <a:t>সেট হলো সুনির্দিষ্ট বস্তুর সংগ্রহ</a:t>
            </a:r>
            <a:endParaRPr lang="en-US" sz="3600" dirty="0"/>
          </a:p>
        </p:txBody>
      </p:sp>
      <p:sp>
        <p:nvSpPr>
          <p:cNvPr id="4" name="Text 1"/>
          <p:cNvSpPr/>
          <p:nvPr/>
        </p:nvSpPr>
        <p:spPr>
          <a:xfrm>
            <a:off x="685800" y="2686050"/>
            <a:ext cx="5143500" cy="2457450"/>
          </a:xfrm>
          <a:prstGeom prst="rect">
            <a:avLst/>
          </a:prstGeom>
          <a:noFill/>
          <a:ln/>
        </p:spPr>
        <p:txBody>
          <a:bodyPr wrap="square" lIns="0" tIns="0" rIns="0" bIns="0" rtlCol="0" anchor="t">
            <a:normAutofit/>
          </a:bodyPr>
          <a:lstStyle/>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বইয়ের তাকের বইগুলো একটি সেট।</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শ্রেণির শিক্ষার্থীরাও একটি সেট।</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সুনির্দিষ্টতা: কোন বস্তু থাকবে, তা পরিষ্কার।</a:t>
            </a:r>
            <a:endParaRPr lang="en-US" sz="2400" dirty="0"/>
          </a:p>
          <a:p>
            <a:pPr marL="254000" indent="-254000">
              <a:lnSpc>
                <a:spcPts val="3240"/>
              </a:lnSpc>
              <a:buSzPct val="100000"/>
              <a:buChar char="▪"/>
            </a:pPr>
            <a:r>
              <a:rPr lang="en-US" sz="2400" dirty="0">
                <a:solidFill>
                  <a:srgbClr val="1E2129"/>
                </a:solidFill>
                <a:latin typeface="Corbel" pitchFamily="34" charset="0"/>
                <a:ea typeface="Corbel" pitchFamily="34" charset="-122"/>
                <a:cs typeface="Corbel" pitchFamily="34" charset="-120"/>
              </a:rPr>
              <a:t>অস্পষ্ট দলকে সেট বলা যায় না।</a:t>
            </a:r>
            <a:endParaRPr lang="en-US" sz="2400" dirty="0"/>
          </a:p>
        </p:txBody>
      </p:sp>
      <p:pic>
        <p:nvPicPr>
          <p:cNvPr id="5" name="Image 0" descr="বই, থালা-বাসন ও রঙিন মানুষের প্রতীক বন্ধনীর তিনটি দল।"/>
          <p:cNvPicPr>
            <a:picLocks noChangeAspect="1"/>
          </p:cNvPicPr>
          <p:nvPr/>
        </p:nvPicPr>
        <p:blipFill>
          <a:blip r:embed="rId3"/>
          <a:stretch>
            <a:fillRect/>
          </a:stretch>
        </p:blipFill>
        <p:spPr>
          <a:xfrm>
            <a:off x="6677025" y="1657350"/>
            <a:ext cx="4514850" cy="4514850"/>
          </a:xfrm>
          <a:prstGeom prst="rect">
            <a:avLst/>
          </a:prstGeom>
        </p:spPr>
      </p:pic>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chemeClr val="accent1"/>
        </a:solidFill>
        <a:effectLst/>
      </p:bgPr>
    </p:bg>
    <p:spTree>
      <p:nvGrpSpPr>
        <p:cNvPr id="1" name=""/>
        <p:cNvGrpSpPr/>
        <p:nvPr/>
      </p:nvGrpSpPr>
      <p:grpSpPr>
        <a:xfrm>
          <a:off x="0" y="0"/>
          <a:ext cx="0" cy="0"/>
          <a:chOff x="0" y="0"/>
          <a:chExt cx="0" cy="0"/>
        </a:xfrm>
      </p:grpSpPr>
      <p:sp>
        <p:nvSpPr>
          <p:cNvPr id="3" name="Text 0"/>
          <p:cNvSpPr/>
          <p:nvPr/>
        </p:nvSpPr>
        <p:spPr>
          <a:xfrm>
            <a:off x="685800" y="1704975"/>
            <a:ext cx="10820400" cy="628650"/>
          </a:xfrm>
          <a:prstGeom prst="rect">
            <a:avLst/>
          </a:prstGeom>
          <a:noFill/>
          <a:ln/>
        </p:spPr>
        <p:txBody>
          <a:bodyPr wrap="square" lIns="0" tIns="0" rIns="0" bIns="0" rtlCol="0" anchor="t">
            <a:noAutofit/>
          </a:bodyPr>
          <a:lstStyle/>
          <a:p>
            <a:pPr marL="0" indent="0">
              <a:lnSpc>
                <a:spcPts val="4950"/>
              </a:lnSpc>
              <a:buNone/>
            </a:pPr>
            <a:r>
              <a:rPr lang="en-US" sz="3200" b="1" dirty="0">
                <a:solidFill>
                  <a:srgbClr val="1E2129"/>
                </a:solidFill>
                <a:latin typeface="Cambria" pitchFamily="34" charset="0"/>
                <a:ea typeface="Cambria" pitchFamily="34" charset="-122"/>
                <a:cs typeface="Cambria" pitchFamily="34" charset="-120"/>
              </a:rPr>
              <a:t>শিখনফল ও আজকের পাঠ</a:t>
            </a:r>
            <a:endParaRPr lang="en-US" sz="3200" dirty="0"/>
          </a:p>
        </p:txBody>
      </p:sp>
      <p:sp>
        <p:nvSpPr>
          <p:cNvPr id="4" name="Text 1"/>
          <p:cNvSpPr/>
          <p:nvPr/>
        </p:nvSpPr>
        <p:spPr>
          <a:xfrm>
            <a:off x="685800" y="2562225"/>
            <a:ext cx="10820400" cy="2590800"/>
          </a:xfrm>
          <a:prstGeom prst="rect">
            <a:avLst/>
          </a:prstGeom>
          <a:noFill/>
          <a:ln/>
        </p:spPr>
        <p:txBody>
          <a:bodyPr wrap="square" lIns="0" tIns="0" rIns="0" bIns="0" rtlCol="0" anchor="t">
            <a:normAutofit/>
          </a:bodyPr>
          <a:lstStyle/>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সেট চিনতে পারব</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গঠন পদ্ধতি নির্ণয় করতে পারব</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সংযোগ সেট নির্ণয় করতে পারব</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ছেদ সেট নির্ণয় করতে পারব</a:t>
            </a:r>
            <a:endParaRPr lang="en-US" sz="2400" dirty="0"/>
          </a:p>
          <a:p>
            <a:pPr marL="254000" indent="-254000">
              <a:lnSpc>
                <a:spcPts val="3240"/>
              </a:lnSpc>
              <a:buSzPct val="100000"/>
              <a:buChar char="▪"/>
            </a:pPr>
            <a:r>
              <a:rPr lang="en-US" sz="2400" dirty="0">
                <a:solidFill>
                  <a:srgbClr val="1E2129"/>
                </a:solidFill>
                <a:latin typeface="Corbel" pitchFamily="34" charset="0"/>
                <a:ea typeface="Corbel" pitchFamily="34" charset="-122"/>
                <a:cs typeface="Corbel" pitchFamily="34" charset="-120"/>
              </a:rPr>
              <a:t>পূরক সেট নির্ণয় করতে পারব</a:t>
            </a:r>
            <a:endParaRPr lang="en-US" sz="240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8">
    <p:bg>
      <p:bgPr>
        <a:gradFill>
          <a:gsLst>
            <a:gs pos="0">
              <a:srgbClr val="00B0F0"/>
            </a:gs>
            <a:gs pos="50000">
              <a:schemeClr val="accent4">
                <a:satMod val="110000"/>
                <a:lumMod val="100000"/>
                <a:shade val="100000"/>
              </a:schemeClr>
            </a:gs>
            <a:gs pos="100000">
              <a:schemeClr val="accent4">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3" name="Text 0"/>
          <p:cNvSpPr/>
          <p:nvPr/>
        </p:nvSpPr>
        <p:spPr>
          <a:xfrm>
            <a:off x="685800" y="1663065"/>
            <a:ext cx="10820400" cy="1257300"/>
          </a:xfrm>
          <a:prstGeom prst="rect">
            <a:avLst/>
          </a:prstGeom>
          <a:noFill/>
          <a:ln/>
        </p:spPr>
        <p:txBody>
          <a:bodyPr wrap="square" lIns="0" tIns="0" rIns="0" bIns="0" rtlCol="0" anchor="t">
            <a:normAutofit fontScale="92500"/>
          </a:bodyPr>
          <a:lstStyle/>
          <a:p>
            <a:pPr marL="0" indent="0">
              <a:lnSpc>
                <a:spcPts val="4950"/>
              </a:lnSpc>
              <a:buNone/>
            </a:pPr>
            <a:r>
              <a:rPr lang="en-US" sz="4500" b="1" dirty="0">
                <a:solidFill>
                  <a:srgbClr val="1E2129"/>
                </a:solidFill>
                <a:latin typeface="Cambria" pitchFamily="34" charset="0"/>
                <a:ea typeface="Cambria" pitchFamily="34" charset="-122"/>
                <a:cs typeface="Cambria" pitchFamily="34" charset="-120"/>
              </a:rPr>
              <a:t>সেট গঠন পদ্ধতিতে শর্ত দিয়ে সেট লেখা হয়</a:t>
            </a:r>
            <a:endParaRPr lang="en-US" sz="4500" dirty="0"/>
          </a:p>
        </p:txBody>
      </p:sp>
      <p:sp>
        <p:nvSpPr>
          <p:cNvPr id="4" name="Text 1"/>
          <p:cNvSpPr/>
          <p:nvPr/>
        </p:nvSpPr>
        <p:spPr>
          <a:xfrm>
            <a:off x="685800" y="3148965"/>
            <a:ext cx="10820400" cy="2045970"/>
          </a:xfrm>
          <a:prstGeom prst="rect">
            <a:avLst/>
          </a:prstGeom>
          <a:noFill/>
          <a:ln/>
        </p:spPr>
        <p:txBody>
          <a:bodyPr wrap="square" lIns="0" tIns="0" rIns="0" bIns="0" rtlCol="0" anchor="t">
            <a:normAutofit/>
          </a:bodyPr>
          <a:lstStyle/>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শর্তটি বন্ধনীর ভেতর লিখি</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A = {x ∈ N : x বিজোড়, ১ &lt; x &lt; ৯}</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তালিকা পদ্ধতিতে: A = {৩, ৫, ৭}</a:t>
            </a:r>
            <a:endParaRPr lang="en-US" sz="2400" dirty="0"/>
          </a:p>
          <a:p>
            <a:pPr marL="254000" indent="-254000">
              <a:lnSpc>
                <a:spcPts val="3240"/>
              </a:lnSpc>
              <a:buSzPct val="100000"/>
              <a:buChar char="▪"/>
            </a:pPr>
            <a:r>
              <a:rPr lang="en-US" sz="2400" dirty="0">
                <a:solidFill>
                  <a:srgbClr val="1E2129"/>
                </a:solidFill>
                <a:latin typeface="Corbel" pitchFamily="34" charset="0"/>
                <a:ea typeface="Corbel" pitchFamily="34" charset="-122"/>
                <a:cs typeface="Corbel" pitchFamily="34" charset="-120"/>
              </a:rPr>
              <a:t>একই সেট, প্রকাশের পদ্ধতি ভিন্ন</a:t>
            </a:r>
            <a:endParaRPr lang="en-US" sz="240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552948231"/>
              </p:ext>
            </p:extLst>
          </p:nvPr>
        </p:nvGraphicFramePr>
        <p:xfrm>
          <a:off x="2032000" y="209006"/>
          <a:ext cx="8128000" cy="67796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Down Arrow 2"/>
          <p:cNvSpPr/>
          <p:nvPr/>
        </p:nvSpPr>
        <p:spPr>
          <a:xfrm>
            <a:off x="4088674" y="326571"/>
            <a:ext cx="914400" cy="496389"/>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dirty="0" smtClean="0"/>
              <a:t>A</a:t>
            </a:r>
            <a:endParaRPr lang="en-US" dirty="0"/>
          </a:p>
        </p:txBody>
      </p:sp>
      <p:sp>
        <p:nvSpPr>
          <p:cNvPr id="4" name="Down Arrow 3"/>
          <p:cNvSpPr/>
          <p:nvPr/>
        </p:nvSpPr>
        <p:spPr>
          <a:xfrm>
            <a:off x="6675120" y="209006"/>
            <a:ext cx="875211" cy="510660"/>
          </a:xfrm>
          <a:prstGeom prst="downArrow">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5400" dirty="0" smtClean="0"/>
              <a:t>B</a:t>
            </a:r>
            <a:endParaRPr lang="en-US" dirty="0"/>
          </a:p>
        </p:txBody>
      </p:sp>
    </p:spTree>
    <p:extLst>
      <p:ext uri="{BB962C8B-B14F-4D97-AF65-F5344CB8AC3E}">
        <p14:creationId xmlns:p14="http://schemas.microsoft.com/office/powerpoint/2010/main" val="5299472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gradFill>
          <a:gsLst>
            <a:gs pos="0">
              <a:srgbClr val="00B0F0"/>
            </a:gs>
            <a:gs pos="50000">
              <a:schemeClr val="accent4">
                <a:satMod val="110000"/>
                <a:lumMod val="100000"/>
                <a:shade val="100000"/>
              </a:schemeClr>
            </a:gs>
            <a:gs pos="100000">
              <a:schemeClr val="accent4">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3" name="Text 0"/>
          <p:cNvSpPr/>
          <p:nvPr/>
        </p:nvSpPr>
        <p:spPr>
          <a:xfrm>
            <a:off x="685800" y="1878330"/>
            <a:ext cx="10820400" cy="1257300"/>
          </a:xfrm>
          <a:prstGeom prst="rect">
            <a:avLst/>
          </a:prstGeom>
          <a:noFill/>
          <a:ln/>
        </p:spPr>
        <p:txBody>
          <a:bodyPr wrap="square" lIns="0" tIns="0" rIns="0" bIns="0" rtlCol="0" anchor="t">
            <a:normAutofit fontScale="85000" lnSpcReduction="10000"/>
          </a:bodyPr>
          <a:lstStyle/>
          <a:p>
            <a:pPr marL="0" indent="0">
              <a:lnSpc>
                <a:spcPts val="4950"/>
              </a:lnSpc>
              <a:buNone/>
            </a:pPr>
            <a:r>
              <a:rPr lang="en-US" sz="4500" b="1" dirty="0">
                <a:solidFill>
                  <a:srgbClr val="1E2129"/>
                </a:solidFill>
                <a:latin typeface="Cambria" pitchFamily="34" charset="0"/>
                <a:ea typeface="Cambria" pitchFamily="34" charset="-122"/>
                <a:cs typeface="Cambria" pitchFamily="34" charset="-120"/>
              </a:rPr>
              <a:t>সংযোগ সেট দুটি সেটের সব উপাদান একত্র করে</a:t>
            </a:r>
            <a:endParaRPr lang="en-US" sz="4500" dirty="0"/>
          </a:p>
        </p:txBody>
      </p:sp>
      <p:sp>
        <p:nvSpPr>
          <p:cNvPr id="4" name="Text 1"/>
          <p:cNvSpPr/>
          <p:nvPr/>
        </p:nvSpPr>
        <p:spPr>
          <a:xfrm>
            <a:off x="685800" y="3478530"/>
            <a:ext cx="10820400" cy="1501140"/>
          </a:xfrm>
          <a:prstGeom prst="rect">
            <a:avLst/>
          </a:prstGeom>
          <a:noFill/>
          <a:ln/>
        </p:spPr>
        <p:txBody>
          <a:bodyPr wrap="square" lIns="0" tIns="0" rIns="0" bIns="0" rtlCol="0" anchor="t">
            <a:normAutofit/>
          </a:bodyPr>
          <a:lstStyle/>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A ∪ B = {১, ২, ৩, ৪, ৫}</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সাধারণ উপাদান একবারই লিখি</a:t>
            </a:r>
            <a:endParaRPr lang="en-US" sz="2400" dirty="0"/>
          </a:p>
          <a:p>
            <a:pPr marL="254000" indent="-254000">
              <a:lnSpc>
                <a:spcPts val="3240"/>
              </a:lnSpc>
              <a:buSzPct val="100000"/>
              <a:buChar char="▪"/>
            </a:pPr>
            <a:r>
              <a:rPr lang="en-US" sz="2400" dirty="0">
                <a:solidFill>
                  <a:srgbClr val="1E2129"/>
                </a:solidFill>
                <a:latin typeface="Corbel" pitchFamily="34" charset="0"/>
                <a:ea typeface="Corbel" pitchFamily="34" charset="-122"/>
                <a:cs typeface="Corbel" pitchFamily="34" charset="-120"/>
              </a:rPr>
              <a:t>∪ চিহ্নটি সংযোগ বোঝায়</a:t>
            </a:r>
            <a:endParaRPr lang="en-US" sz="240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gradFill>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effectLst/>
      </p:bgPr>
    </p:bg>
    <p:spTree>
      <p:nvGrpSpPr>
        <p:cNvPr id="1" name=""/>
        <p:cNvGrpSpPr/>
        <p:nvPr/>
      </p:nvGrpSpPr>
      <p:grpSpPr>
        <a:xfrm>
          <a:off x="0" y="0"/>
          <a:ext cx="0" cy="0"/>
          <a:chOff x="0" y="0"/>
          <a:chExt cx="0" cy="0"/>
        </a:xfrm>
      </p:grpSpPr>
      <p:sp>
        <p:nvSpPr>
          <p:cNvPr id="3" name="Text 0"/>
          <p:cNvSpPr/>
          <p:nvPr/>
        </p:nvSpPr>
        <p:spPr>
          <a:xfrm>
            <a:off x="685800" y="1878330"/>
            <a:ext cx="10820400" cy="1257300"/>
          </a:xfrm>
          <a:prstGeom prst="rect">
            <a:avLst/>
          </a:prstGeom>
          <a:noFill/>
          <a:ln/>
        </p:spPr>
        <p:txBody>
          <a:bodyPr wrap="square" lIns="0" tIns="0" rIns="0" bIns="0" rtlCol="0" anchor="t">
            <a:normAutofit fontScale="85000" lnSpcReduction="10000"/>
          </a:bodyPr>
          <a:lstStyle/>
          <a:p>
            <a:pPr marL="0" indent="0">
              <a:lnSpc>
                <a:spcPts val="4950"/>
              </a:lnSpc>
              <a:buNone/>
            </a:pPr>
            <a:r>
              <a:rPr lang="en-US" sz="4500" b="1" dirty="0">
                <a:solidFill>
                  <a:srgbClr val="1E2129"/>
                </a:solidFill>
                <a:latin typeface="Cambria" pitchFamily="34" charset="0"/>
                <a:ea typeface="Cambria" pitchFamily="34" charset="-122"/>
                <a:cs typeface="Cambria" pitchFamily="34" charset="-120"/>
              </a:rPr>
              <a:t>ছেদ সেট দুটি সেটের অভিন্ন উপাদান নিয়ে গঠিত</a:t>
            </a:r>
            <a:endParaRPr lang="en-US" sz="4500" dirty="0"/>
          </a:p>
        </p:txBody>
      </p:sp>
      <p:sp>
        <p:nvSpPr>
          <p:cNvPr id="4" name="Text 1"/>
          <p:cNvSpPr/>
          <p:nvPr/>
        </p:nvSpPr>
        <p:spPr>
          <a:xfrm>
            <a:off x="685800" y="3478530"/>
            <a:ext cx="10820400" cy="1501140"/>
          </a:xfrm>
          <a:prstGeom prst="rect">
            <a:avLst/>
          </a:prstGeom>
          <a:noFill/>
          <a:ln/>
        </p:spPr>
        <p:txBody>
          <a:bodyPr wrap="square" lIns="0" tIns="0" rIns="0" bIns="0" rtlCol="0" anchor="t">
            <a:normAutofit/>
          </a:bodyPr>
          <a:lstStyle/>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A = {১, ৩, ৫}, B = {২, ৩, ৪}</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অভিন্ন উপাদান: {৩}</a:t>
            </a:r>
            <a:endParaRPr lang="en-US" sz="2400" dirty="0"/>
          </a:p>
          <a:p>
            <a:pPr marL="254000" indent="-254000">
              <a:lnSpc>
                <a:spcPts val="3240"/>
              </a:lnSpc>
              <a:buSzPct val="100000"/>
              <a:buChar char="▪"/>
            </a:pPr>
            <a:r>
              <a:rPr lang="en-US" sz="2400" dirty="0">
                <a:solidFill>
                  <a:srgbClr val="1E2129"/>
                </a:solidFill>
                <a:latin typeface="Corbel" pitchFamily="34" charset="0"/>
                <a:ea typeface="Corbel" pitchFamily="34" charset="-122"/>
                <a:cs typeface="Corbel" pitchFamily="34" charset="-120"/>
              </a:rPr>
              <a:t>A ∩ B = {৩}</a:t>
            </a:r>
            <a:endParaRPr lang="en-US" sz="240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3" name="Text 0"/>
          <p:cNvSpPr/>
          <p:nvPr/>
        </p:nvSpPr>
        <p:spPr>
          <a:xfrm>
            <a:off x="685800" y="1663065"/>
            <a:ext cx="10820400" cy="1257300"/>
          </a:xfrm>
          <a:prstGeom prst="rect">
            <a:avLst/>
          </a:prstGeom>
          <a:noFill/>
          <a:ln/>
        </p:spPr>
        <p:txBody>
          <a:bodyPr wrap="square" lIns="0" tIns="0" rIns="0" bIns="0" rtlCol="0" anchor="t">
            <a:normAutofit fontScale="62500" lnSpcReduction="20000"/>
          </a:bodyPr>
          <a:lstStyle/>
          <a:p>
            <a:pPr marL="0" indent="0">
              <a:lnSpc>
                <a:spcPts val="4950"/>
              </a:lnSpc>
              <a:buNone/>
            </a:pPr>
            <a:r>
              <a:rPr lang="en-US" sz="4500" b="1" dirty="0">
                <a:solidFill>
                  <a:srgbClr val="1E2129"/>
                </a:solidFill>
                <a:latin typeface="Cambria" pitchFamily="34" charset="0"/>
                <a:ea typeface="Cambria" pitchFamily="34" charset="-122"/>
                <a:cs typeface="Cambria" pitchFamily="34" charset="-120"/>
              </a:rPr>
              <a:t>পূরক সেট সার্বিক সেট থেকে নির্দিষ্ট সেট বাদ দিয়ে পাওয়া যায়</a:t>
            </a:r>
            <a:endParaRPr lang="en-US" sz="4500" dirty="0"/>
          </a:p>
        </p:txBody>
      </p:sp>
      <p:sp>
        <p:nvSpPr>
          <p:cNvPr id="4" name="Text 1"/>
          <p:cNvSpPr/>
          <p:nvPr/>
        </p:nvSpPr>
        <p:spPr>
          <a:xfrm>
            <a:off x="685800" y="3148965"/>
            <a:ext cx="10820400" cy="2045970"/>
          </a:xfrm>
          <a:prstGeom prst="rect">
            <a:avLst/>
          </a:prstGeom>
          <a:noFill/>
          <a:ln/>
        </p:spPr>
        <p:txBody>
          <a:bodyPr wrap="square" lIns="0" tIns="0" rIns="0" bIns="0" rtlCol="0" anchor="t">
            <a:normAutofit/>
          </a:bodyPr>
          <a:lstStyle/>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সার্বিক সেট: U = {১, ২, ৩, ৪, ৫, ৬, ৭}</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নির্দিষ্ট সেট: A = {২, ৪, ৬}</a:t>
            </a:r>
            <a:endParaRPr lang="en-US" sz="2400" dirty="0"/>
          </a:p>
          <a:p>
            <a:pPr marL="254000" indent="-254000">
              <a:lnSpc>
                <a:spcPts val="3240"/>
              </a:lnSpc>
              <a:spcAft>
                <a:spcPts val="1050"/>
              </a:spcAft>
              <a:buSzPct val="100000"/>
              <a:buChar char="▪"/>
            </a:pPr>
            <a:r>
              <a:rPr lang="en-US" sz="2400" dirty="0">
                <a:solidFill>
                  <a:srgbClr val="1E2129"/>
                </a:solidFill>
                <a:latin typeface="Corbel" pitchFamily="34" charset="0"/>
                <a:ea typeface="Corbel" pitchFamily="34" charset="-122"/>
                <a:cs typeface="Corbel" pitchFamily="34" charset="-120"/>
              </a:rPr>
              <a:t>A′ = U − A</a:t>
            </a:r>
            <a:endParaRPr lang="en-US" sz="2400" dirty="0"/>
          </a:p>
          <a:p>
            <a:pPr marL="254000" indent="-254000">
              <a:lnSpc>
                <a:spcPts val="3240"/>
              </a:lnSpc>
              <a:buSzPct val="100000"/>
              <a:buChar char="▪"/>
            </a:pPr>
            <a:r>
              <a:rPr lang="en-US" sz="2400" dirty="0">
                <a:solidFill>
                  <a:srgbClr val="1E2129"/>
                </a:solidFill>
                <a:latin typeface="Corbel" pitchFamily="34" charset="0"/>
                <a:ea typeface="Corbel" pitchFamily="34" charset="-122"/>
                <a:cs typeface="Corbel" pitchFamily="34" charset="-120"/>
              </a:rPr>
              <a:t>A′ = {১, ৩, ৫, ৭}</a:t>
            </a:r>
            <a:endParaRPr lang="en-US" sz="240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Oval 1"/>
          <p:cNvSpPr/>
          <p:nvPr/>
        </p:nvSpPr>
        <p:spPr>
          <a:xfrm>
            <a:off x="-101488" y="108522"/>
            <a:ext cx="5969725" cy="3174275"/>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6600" dirty="0" err="1" smtClean="0">
                <a:solidFill>
                  <a:srgbClr val="FF0000"/>
                </a:solidFill>
              </a:rPr>
              <a:t>জোড়ায়</a:t>
            </a:r>
            <a:r>
              <a:rPr lang="en-US" sz="6600" dirty="0" smtClean="0">
                <a:solidFill>
                  <a:srgbClr val="FF0000"/>
                </a:solidFill>
              </a:rPr>
              <a:t> </a:t>
            </a:r>
            <a:r>
              <a:rPr lang="en-US" sz="6600" dirty="0" err="1" smtClean="0">
                <a:solidFill>
                  <a:srgbClr val="FF0000"/>
                </a:solidFill>
              </a:rPr>
              <a:t>কাজ</a:t>
            </a:r>
            <a:endParaRPr lang="en-US" sz="6600" dirty="0">
              <a:solidFill>
                <a:srgbClr val="FF0000"/>
              </a:solidFill>
            </a:endParaRPr>
          </a:p>
        </p:txBody>
      </p:sp>
      <p:sp>
        <p:nvSpPr>
          <p:cNvPr id="3" name="Oval 2"/>
          <p:cNvSpPr/>
          <p:nvPr/>
        </p:nvSpPr>
        <p:spPr>
          <a:xfrm>
            <a:off x="41699" y="3683725"/>
            <a:ext cx="5969725" cy="3174275"/>
          </a:xfrm>
          <a:prstGeom prst="ellipse">
            <a:avLst/>
          </a:prstGeom>
        </p:spPr>
        <p:style>
          <a:lnRef idx="0">
            <a:schemeClr val="accent4"/>
          </a:lnRef>
          <a:fillRef idx="3">
            <a:schemeClr val="accent4"/>
          </a:fillRef>
          <a:effectRef idx="3">
            <a:schemeClr val="accent4"/>
          </a:effectRef>
          <a:fontRef idx="minor">
            <a:schemeClr val="lt1"/>
          </a:fontRef>
        </p:style>
        <p:txBody>
          <a:bodyPr rtlCol="0" anchor="ctr"/>
          <a:lstStyle/>
          <a:p>
            <a:pPr algn="ctr"/>
            <a:r>
              <a:rPr lang="en-US" sz="6600" dirty="0" err="1" smtClean="0">
                <a:solidFill>
                  <a:schemeClr val="tx2">
                    <a:lumMod val="50000"/>
                  </a:schemeClr>
                </a:solidFill>
              </a:rPr>
              <a:t>দলীয়</a:t>
            </a:r>
            <a:r>
              <a:rPr lang="en-US" sz="6600" dirty="0" smtClean="0">
                <a:solidFill>
                  <a:schemeClr val="tx2">
                    <a:lumMod val="50000"/>
                  </a:schemeClr>
                </a:solidFill>
              </a:rPr>
              <a:t> </a:t>
            </a:r>
            <a:r>
              <a:rPr lang="en-US" sz="6600" dirty="0" err="1" smtClean="0">
                <a:solidFill>
                  <a:schemeClr val="tx2">
                    <a:lumMod val="50000"/>
                  </a:schemeClr>
                </a:solidFill>
              </a:rPr>
              <a:t>কাজ</a:t>
            </a:r>
            <a:endParaRPr lang="en-US" sz="6600" dirty="0">
              <a:solidFill>
                <a:schemeClr val="tx2">
                  <a:lumMod val="50000"/>
                </a:schemeClr>
              </a:solidFill>
            </a:endParaRPr>
          </a:p>
        </p:txBody>
      </p:sp>
      <p:sp>
        <p:nvSpPr>
          <p:cNvPr id="6" name="Oval 5"/>
          <p:cNvSpPr/>
          <p:nvPr/>
        </p:nvSpPr>
        <p:spPr>
          <a:xfrm>
            <a:off x="5398979" y="1585630"/>
            <a:ext cx="5969725" cy="3174275"/>
          </a:xfrm>
          <a:prstGeom prst="ellipse">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6600" dirty="0" err="1" smtClean="0">
                <a:solidFill>
                  <a:srgbClr val="FF0000"/>
                </a:solidFill>
              </a:rPr>
              <a:t>বাড়ির</a:t>
            </a:r>
            <a:r>
              <a:rPr lang="en-US" sz="6600" dirty="0" smtClean="0">
                <a:solidFill>
                  <a:srgbClr val="FF0000"/>
                </a:solidFill>
              </a:rPr>
              <a:t> </a:t>
            </a:r>
            <a:r>
              <a:rPr lang="en-US" sz="6600" dirty="0" err="1" smtClean="0">
                <a:solidFill>
                  <a:srgbClr val="FF0000"/>
                </a:solidFill>
              </a:rPr>
              <a:t>কাজ</a:t>
            </a:r>
            <a:endParaRPr lang="en-US" sz="6600" dirty="0">
              <a:solidFill>
                <a:srgbClr val="FF0000"/>
              </a:solidFill>
            </a:endParaRPr>
          </a:p>
        </p:txBody>
      </p:sp>
    </p:spTree>
    <p:extLst>
      <p:ext uri="{BB962C8B-B14F-4D97-AF65-F5344CB8AC3E}">
        <p14:creationId xmlns:p14="http://schemas.microsoft.com/office/powerpoint/2010/main" val="34418406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name="Slide 13">
    <p:bg>
      <p:bgPr>
        <a:gradFill>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effectLst/>
      </p:bgPr>
    </p:bg>
    <p:spTree>
      <p:nvGrpSpPr>
        <p:cNvPr id="1" name=""/>
        <p:cNvGrpSpPr/>
        <p:nvPr/>
      </p:nvGrpSpPr>
      <p:grpSpPr>
        <a:xfrm>
          <a:off x="0" y="0"/>
          <a:ext cx="0" cy="0"/>
          <a:chOff x="0" y="0"/>
          <a:chExt cx="0" cy="0"/>
        </a:xfrm>
      </p:grpSpPr>
      <p:sp>
        <p:nvSpPr>
          <p:cNvPr id="2" name="Text 0"/>
          <p:cNvSpPr/>
          <p:nvPr/>
        </p:nvSpPr>
        <p:spPr>
          <a:xfrm>
            <a:off x="685800" y="2779395"/>
            <a:ext cx="10820400" cy="628650"/>
          </a:xfrm>
          <a:prstGeom prst="rect">
            <a:avLst/>
          </a:prstGeom>
          <a:noFill/>
          <a:ln/>
        </p:spPr>
        <p:txBody>
          <a:bodyPr wrap="square" lIns="0" tIns="0" rIns="0" bIns="0" rtlCol="0" anchor="t">
            <a:noAutofit/>
          </a:bodyPr>
          <a:lstStyle/>
          <a:p>
            <a:pPr marL="0" indent="0">
              <a:lnSpc>
                <a:spcPts val="4950"/>
              </a:lnSpc>
              <a:buNone/>
            </a:pPr>
            <a:r>
              <a:rPr lang="en-US" sz="9600" b="1" dirty="0">
                <a:solidFill>
                  <a:srgbClr val="1E2129"/>
                </a:solidFill>
                <a:latin typeface="Cambria" pitchFamily="34" charset="0"/>
                <a:ea typeface="Cambria" pitchFamily="34" charset="-122"/>
                <a:cs typeface="Cambria" pitchFamily="34" charset="-120"/>
              </a:rPr>
              <a:t>ধন্যবাদ সবাইকে</a:t>
            </a:r>
            <a:endParaRPr lang="en-US" sz="9600" dirty="0"/>
          </a:p>
        </p:txBody>
      </p:sp>
      <p:sp>
        <p:nvSpPr>
          <p:cNvPr id="3" name="Text 1"/>
          <p:cNvSpPr/>
          <p:nvPr/>
        </p:nvSpPr>
        <p:spPr>
          <a:xfrm>
            <a:off x="685800" y="3636645"/>
            <a:ext cx="10820400" cy="441960"/>
          </a:xfrm>
          <a:prstGeom prst="rect">
            <a:avLst/>
          </a:prstGeom>
          <a:noFill/>
          <a:ln/>
        </p:spPr>
        <p:txBody>
          <a:bodyPr wrap="square" lIns="0" tIns="0" rIns="0" bIns="0" rtlCol="0" anchor="t">
            <a:normAutofit fontScale="25000" lnSpcReduction="20000"/>
          </a:bodyPr>
          <a:lstStyle/>
          <a:p>
            <a:pPr marL="0" indent="0">
              <a:lnSpc>
                <a:spcPts val="3480"/>
              </a:lnSpc>
              <a:buNone/>
            </a:pPr>
            <a:endParaRPr lang="en-US" sz="2400" dirty="0"/>
          </a:p>
        </p:txBody>
      </p:sp>
      <p:sp>
        <p:nvSpPr>
          <p:cNvPr id="25" name="Slide Number Placeholder 0"/>
          <p:cNvSpPr>
            <a:spLocks noGrp="1"/>
          </p:cNvSpPr>
          <p:nvPr>
            <p:ph type="sldNum" sz="quarter" idx="4294967295"/>
          </p:nvPr>
        </p:nvSpPr>
        <p:spPr>
          <a:xfrm>
            <a:off x="11506200" y="6334125"/>
            <a:ext cx="285750" cy="219075"/>
          </a:xfrm>
          <a:prstGeom prst="rect">
            <a:avLst/>
          </a:prstGeom>
          <a:extLst>
            <a:ext uri="{C572A759-6A51-4108-AA02-DFA0A04FC94B}">
              <ma14:wrappingTextBoxFlag xmlns="" xmlns:ma14="http://schemas.microsoft.com/office/mac/drawingml/2011/main" val="0"/>
            </a:ext>
          </a:extLst>
        </p:spPr>
        <p:txBody>
          <a:bodyPr lIns="0" tIns="0" rIns="0" bIns="0"/>
          <a:lstStyle>
            <a:lvl1pPr>
              <a:defRPr sz="1280">
                <a:solidFill>
                  <a:srgbClr val="5C637A"/>
                </a:solidFill>
                <a:latin typeface="Corbel"/>
                <a:ea typeface="Corbel"/>
                <a:cs typeface="Corbel"/>
              </a:defRPr>
            </a:lvl1pPr>
          </a:lstStyle>
          <a:p>
            <a:pPr algn="r"/>
            <a:fld id="{F7021451-1387-4CA6-816F-3879F97B5CBC}" type="slidenum">
              <a:rPr lang="en-US" b="1"/>
              <a:t>13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TotalTime>
  <Words>717</Words>
  <Application>Microsoft Office PowerPoint</Application>
  <PresentationFormat>Widescreen</PresentationFormat>
  <Paragraphs>76</Paragraphs>
  <Slides>13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Cambria</vt:lpstr>
      <vt:lpstr>Corbel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সেট</dc:title>
  <dc:subject>PptxGenJS Presentation</dc:subject>
  <dc:creator>PptxGenJS</dc:creator>
  <cp:lastModifiedBy>Admin</cp:lastModifiedBy>
  <cp:revision>17</cp:revision>
  <dcterms:created xsi:type="dcterms:W3CDTF">2026-10-18T17:17:31Z</dcterms:created>
  <dcterms:modified xsi:type="dcterms:W3CDTF">2026-10-19T08:50:53Z</dcterms:modified>
</cp:coreProperties>
</file>