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  <p:sldId id="267" r:id="rId10"/>
    <p:sldId id="264" r:id="rId11"/>
    <p:sldId id="266" r:id="rId12"/>
    <p:sldId id="265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19D7"/>
    <a:srgbClr val="0E9C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09810-C79C-4848-A5BE-B6750D0E7D6F}" type="datetimeFigureOut">
              <a:rPr lang="en-ZW" smtClean="0"/>
              <a:t>19/10/2026</a:t>
            </a:fld>
            <a:endParaRPr lang="en-Z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9DAC8-787D-4241-946A-A99135E24201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57675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304800" y="180535"/>
            <a:ext cx="762000" cy="6677465"/>
            <a:chOff x="304800" y="180535"/>
            <a:chExt cx="762000" cy="6677465"/>
          </a:xfrm>
        </p:grpSpPr>
        <p:grpSp>
          <p:nvGrpSpPr>
            <p:cNvPr id="10" name="Group 9"/>
            <p:cNvGrpSpPr/>
            <p:nvPr userDrawn="1"/>
          </p:nvGrpSpPr>
          <p:grpSpPr>
            <a:xfrm>
              <a:off x="381000" y="447822"/>
              <a:ext cx="350519" cy="6410178"/>
              <a:chOff x="381000" y="447822"/>
              <a:chExt cx="350519" cy="6410178"/>
            </a:xfrm>
          </p:grpSpPr>
          <p:sp>
            <p:nvSpPr>
              <p:cNvPr id="7" name="Rectangle 6"/>
              <p:cNvSpPr/>
              <p:nvPr userDrawn="1"/>
            </p:nvSpPr>
            <p:spPr>
              <a:xfrm>
                <a:off x="685800" y="457200"/>
                <a:ext cx="45719" cy="64008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W"/>
              </a:p>
            </p:txBody>
          </p:sp>
          <p:sp>
            <p:nvSpPr>
              <p:cNvPr id="8" name="Rectangle 7"/>
              <p:cNvSpPr/>
              <p:nvPr userDrawn="1"/>
            </p:nvSpPr>
            <p:spPr>
              <a:xfrm>
                <a:off x="533400" y="447822"/>
                <a:ext cx="45719" cy="64008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W"/>
              </a:p>
            </p:txBody>
          </p:sp>
          <p:sp>
            <p:nvSpPr>
              <p:cNvPr id="9" name="Rectangle 8"/>
              <p:cNvSpPr/>
              <p:nvPr userDrawn="1"/>
            </p:nvSpPr>
            <p:spPr>
              <a:xfrm>
                <a:off x="381000" y="447822"/>
                <a:ext cx="45719" cy="64008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W"/>
              </a:p>
            </p:txBody>
          </p:sp>
        </p:grpSp>
        <p:sp>
          <p:nvSpPr>
            <p:cNvPr id="11" name="Right Arrow 10"/>
            <p:cNvSpPr/>
            <p:nvPr userDrawn="1"/>
          </p:nvSpPr>
          <p:spPr>
            <a:xfrm>
              <a:off x="304800" y="180535"/>
              <a:ext cx="762000" cy="2954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W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9BF255-8B8A-17A1-2C96-9F88A3B9B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38200"/>
            <a:ext cx="6858000" cy="430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637527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ft-Right Arrow 3"/>
          <p:cNvSpPr/>
          <p:nvPr/>
        </p:nvSpPr>
        <p:spPr>
          <a:xfrm>
            <a:off x="2743200" y="533400"/>
            <a:ext cx="3733800" cy="1066800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0E9C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3200" dirty="0">
                <a:solidFill>
                  <a:srgbClr val="FFFF00"/>
                </a:solidFill>
              </a:rPr>
              <a:t> </a:t>
            </a:r>
            <a:r>
              <a:rPr lang="en-ZW" sz="3200" b="1" spc="600" dirty="0">
                <a:solidFill>
                  <a:srgbClr val="FFFF00"/>
                </a:solidFill>
              </a:rPr>
              <a:t>Identity</a:t>
            </a:r>
          </a:p>
        </p:txBody>
      </p:sp>
      <p:sp>
        <p:nvSpPr>
          <p:cNvPr id="5" name="Bevel 4"/>
          <p:cNvSpPr/>
          <p:nvPr/>
        </p:nvSpPr>
        <p:spPr>
          <a:xfrm>
            <a:off x="844296" y="2145792"/>
            <a:ext cx="3810000" cy="36576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Joshim Uddin</a:t>
            </a:r>
          </a:p>
          <a:p>
            <a:pPr algn="ctr"/>
            <a:r>
              <a:rPr lang="en-ZW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Instructor (English)</a:t>
            </a:r>
          </a:p>
          <a:p>
            <a:pPr algn="ctr"/>
            <a:r>
              <a:rPr lang="en-ZW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Mujibnagar</a:t>
            </a:r>
            <a:r>
              <a:rPr lang="en-ZW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Govt. T.S.C</a:t>
            </a:r>
          </a:p>
          <a:p>
            <a:pPr algn="ctr"/>
            <a:r>
              <a:rPr lang="en-ZW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Meherpur</a:t>
            </a:r>
            <a:endParaRPr lang="en-ZW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6" name="Bevel 5"/>
          <p:cNvSpPr/>
          <p:nvPr/>
        </p:nvSpPr>
        <p:spPr>
          <a:xfrm>
            <a:off x="4654296" y="2145792"/>
            <a:ext cx="3962400" cy="36576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Subject: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English Grammar</a:t>
            </a:r>
            <a:endParaRPr lang="en-US" sz="1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Class: Ten</a:t>
            </a:r>
            <a:endParaRPr lang="en-US" sz="1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Time: </a:t>
            </a:r>
            <a:r>
              <a:rPr lang="en-US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mins</a:t>
            </a:r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09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38400" y="609600"/>
            <a:ext cx="4800600" cy="990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3200" dirty="0"/>
              <a:t>Todays our lesson is-</a:t>
            </a:r>
          </a:p>
        </p:txBody>
      </p:sp>
      <p:sp>
        <p:nvSpPr>
          <p:cNvPr id="3" name="Down Arrow 2"/>
          <p:cNvSpPr/>
          <p:nvPr/>
        </p:nvSpPr>
        <p:spPr>
          <a:xfrm>
            <a:off x="3810000" y="1600200"/>
            <a:ext cx="165354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grpSp>
        <p:nvGrpSpPr>
          <p:cNvPr id="8" name="Group 7"/>
          <p:cNvGrpSpPr/>
          <p:nvPr/>
        </p:nvGrpSpPr>
        <p:grpSpPr>
          <a:xfrm>
            <a:off x="1219200" y="2971800"/>
            <a:ext cx="7086600" cy="2667000"/>
            <a:chOff x="2667000" y="3200400"/>
            <a:chExt cx="4724400" cy="1676400"/>
          </a:xfrm>
        </p:grpSpPr>
        <p:sp>
          <p:nvSpPr>
            <p:cNvPr id="5" name="Flowchart: Punched Tape 4"/>
            <p:cNvSpPr/>
            <p:nvPr/>
          </p:nvSpPr>
          <p:spPr>
            <a:xfrm>
              <a:off x="2667000" y="3200400"/>
              <a:ext cx="4724400" cy="1524000"/>
            </a:xfrm>
            <a:prstGeom prst="flowChartPunchedTap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W"/>
            </a:p>
          </p:txBody>
        </p:sp>
        <p:sp>
          <p:nvSpPr>
            <p:cNvPr id="6" name="Flowchart: Punched Tape 5"/>
            <p:cNvSpPr/>
            <p:nvPr/>
          </p:nvSpPr>
          <p:spPr>
            <a:xfrm>
              <a:off x="2667000" y="3352800"/>
              <a:ext cx="4724400" cy="1524000"/>
            </a:xfrm>
            <a:prstGeom prst="flowChartPunchedTap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W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468880" y="4041806"/>
            <a:ext cx="49949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4400" dirty="0">
                <a:solidFill>
                  <a:srgbClr val="FF0000"/>
                </a:solidFill>
              </a:rPr>
              <a:t>Parts of Speech</a:t>
            </a:r>
          </a:p>
        </p:txBody>
      </p:sp>
    </p:spTree>
    <p:extLst>
      <p:ext uri="{BB962C8B-B14F-4D97-AF65-F5344CB8AC3E}">
        <p14:creationId xmlns:p14="http://schemas.microsoft.com/office/powerpoint/2010/main" val="95012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324600" y="1102995"/>
            <a:ext cx="1800000" cy="180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 dirty="0"/>
          </a:p>
        </p:txBody>
      </p:sp>
      <p:sp>
        <p:nvSpPr>
          <p:cNvPr id="6" name="Diamond 5"/>
          <p:cNvSpPr/>
          <p:nvPr/>
        </p:nvSpPr>
        <p:spPr>
          <a:xfrm>
            <a:off x="3836670" y="1093470"/>
            <a:ext cx="1800000" cy="1800000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 dirty="0"/>
          </a:p>
        </p:txBody>
      </p:sp>
      <p:sp>
        <p:nvSpPr>
          <p:cNvPr id="8" name="TextBox 7"/>
          <p:cNvSpPr txBox="1"/>
          <p:nvPr/>
        </p:nvSpPr>
        <p:spPr>
          <a:xfrm>
            <a:off x="2057400" y="4475946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2800" dirty="0">
                <a:solidFill>
                  <a:srgbClr val="FF0000"/>
                </a:solidFill>
              </a:rPr>
              <a:t>Can you guess what these are?</a:t>
            </a:r>
          </a:p>
        </p:txBody>
      </p:sp>
      <p:sp>
        <p:nvSpPr>
          <p:cNvPr id="7" name="Oval 6"/>
          <p:cNvSpPr/>
          <p:nvPr/>
        </p:nvSpPr>
        <p:spPr>
          <a:xfrm>
            <a:off x="1752600" y="1252502"/>
            <a:ext cx="1800000" cy="180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 dirty="0"/>
          </a:p>
        </p:txBody>
      </p:sp>
      <p:sp>
        <p:nvSpPr>
          <p:cNvPr id="9" name="TextBox 8"/>
          <p:cNvSpPr txBox="1"/>
          <p:nvPr/>
        </p:nvSpPr>
        <p:spPr>
          <a:xfrm>
            <a:off x="2271600" y="312955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dirty="0">
                <a:latin typeface="Times New Roman" pitchFamily="18" charset="0"/>
                <a:cs typeface="Times New Roman" pitchFamily="18" charset="0"/>
              </a:rPr>
              <a:t>Book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5670" y="3116104"/>
            <a:ext cx="978330" cy="379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dirty="0">
                <a:latin typeface="Times New Roman" pitchFamily="18" charset="0"/>
                <a:cs typeface="Times New Roman" pitchFamily="18" charset="0"/>
              </a:rPr>
              <a:t>London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57455" y="3127772"/>
            <a:ext cx="862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dirty="0">
                <a:latin typeface="Times New Roman" pitchFamily="18" charset="0"/>
                <a:cs typeface="Times New Roman" pitchFamily="18" charset="0"/>
              </a:rPr>
              <a:t>Jump</a:t>
            </a:r>
          </a:p>
        </p:txBody>
      </p:sp>
    </p:spTree>
    <p:extLst>
      <p:ext uri="{BB962C8B-B14F-4D97-AF65-F5344CB8AC3E}">
        <p14:creationId xmlns:p14="http://schemas.microsoft.com/office/powerpoint/2010/main" val="178168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7" grpId="0" animBg="1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019300" y="114300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2800" dirty="0">
                <a:solidFill>
                  <a:srgbClr val="0070C0"/>
                </a:solidFill>
              </a:rPr>
              <a:t>Do you know Parts of Speech?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3000" y="2057400"/>
            <a:ext cx="7239000" cy="2971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W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Every single word we use in a sentence is called a Part of Speech. Each plays a distinct role in constructing sentences and conveying meaning.</a:t>
            </a:r>
          </a:p>
        </p:txBody>
      </p:sp>
    </p:spTree>
    <p:extLst>
      <p:ext uri="{BB962C8B-B14F-4D97-AF65-F5344CB8AC3E}">
        <p14:creationId xmlns:p14="http://schemas.microsoft.com/office/powerpoint/2010/main" val="283690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32766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dirty="0"/>
              <a:t> </a:t>
            </a:r>
          </a:p>
          <a:p>
            <a:r>
              <a:rPr lang="en-ZW" dirty="0"/>
              <a:t> </a:t>
            </a:r>
          </a:p>
          <a:p>
            <a:endParaRPr lang="en-ZW" dirty="0"/>
          </a:p>
          <a:p>
            <a:endParaRPr lang="en-ZW" dirty="0"/>
          </a:p>
        </p:txBody>
      </p:sp>
      <p:sp>
        <p:nvSpPr>
          <p:cNvPr id="9" name="Rectangle 8"/>
          <p:cNvSpPr/>
          <p:nvPr/>
        </p:nvSpPr>
        <p:spPr>
          <a:xfrm>
            <a:off x="1447800" y="392668"/>
            <a:ext cx="640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eight parts of speech in English are: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06280" y="1068080"/>
            <a:ext cx="5483839" cy="5483839"/>
            <a:chOff x="1906280" y="1068080"/>
            <a:chExt cx="5483839" cy="5483839"/>
          </a:xfrm>
        </p:grpSpPr>
        <p:sp>
          <p:nvSpPr>
            <p:cNvPr id="4" name="Block Arc 3"/>
            <p:cNvSpPr/>
            <p:nvPr/>
          </p:nvSpPr>
          <p:spPr>
            <a:xfrm>
              <a:off x="2402701" y="1564501"/>
              <a:ext cx="4490996" cy="4490996"/>
            </a:xfrm>
            <a:prstGeom prst="blockArc">
              <a:avLst>
                <a:gd name="adj1" fmla="val 13500000"/>
                <a:gd name="adj2" fmla="val 16200000"/>
                <a:gd name="adj3" fmla="val 343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Block Arc 4"/>
            <p:cNvSpPr/>
            <p:nvPr/>
          </p:nvSpPr>
          <p:spPr>
            <a:xfrm>
              <a:off x="2402701" y="1564501"/>
              <a:ext cx="4490996" cy="4490996"/>
            </a:xfrm>
            <a:prstGeom prst="blockArc">
              <a:avLst>
                <a:gd name="adj1" fmla="val 10800000"/>
                <a:gd name="adj2" fmla="val 13500000"/>
                <a:gd name="adj3" fmla="val 343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Block Arc 5"/>
            <p:cNvSpPr/>
            <p:nvPr/>
          </p:nvSpPr>
          <p:spPr>
            <a:xfrm>
              <a:off x="2402701" y="1564501"/>
              <a:ext cx="4490996" cy="4490996"/>
            </a:xfrm>
            <a:prstGeom prst="blockArc">
              <a:avLst>
                <a:gd name="adj1" fmla="val 8100000"/>
                <a:gd name="adj2" fmla="val 10800000"/>
                <a:gd name="adj3" fmla="val 343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Block Arc 6"/>
            <p:cNvSpPr/>
            <p:nvPr/>
          </p:nvSpPr>
          <p:spPr>
            <a:xfrm>
              <a:off x="2402701" y="1564501"/>
              <a:ext cx="4490996" cy="4490996"/>
            </a:xfrm>
            <a:prstGeom prst="blockArc">
              <a:avLst>
                <a:gd name="adj1" fmla="val 5400000"/>
                <a:gd name="adj2" fmla="val 8100000"/>
                <a:gd name="adj3" fmla="val 343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Block Arc 7"/>
            <p:cNvSpPr/>
            <p:nvPr/>
          </p:nvSpPr>
          <p:spPr>
            <a:xfrm>
              <a:off x="2402701" y="1564501"/>
              <a:ext cx="4490996" cy="4490996"/>
            </a:xfrm>
            <a:prstGeom prst="blockArc">
              <a:avLst>
                <a:gd name="adj1" fmla="val 2700000"/>
                <a:gd name="adj2" fmla="val 5400000"/>
                <a:gd name="adj3" fmla="val 343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Block Arc 10"/>
            <p:cNvSpPr/>
            <p:nvPr/>
          </p:nvSpPr>
          <p:spPr>
            <a:xfrm>
              <a:off x="2402701" y="1564501"/>
              <a:ext cx="4490996" cy="4490996"/>
            </a:xfrm>
            <a:prstGeom prst="blockArc">
              <a:avLst>
                <a:gd name="adj1" fmla="val 0"/>
                <a:gd name="adj2" fmla="val 2700000"/>
                <a:gd name="adj3" fmla="val 343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Block Arc 11"/>
            <p:cNvSpPr/>
            <p:nvPr/>
          </p:nvSpPr>
          <p:spPr>
            <a:xfrm>
              <a:off x="2402701" y="1564501"/>
              <a:ext cx="4490996" cy="4490996"/>
            </a:xfrm>
            <a:prstGeom prst="blockArc">
              <a:avLst>
                <a:gd name="adj1" fmla="val 18900000"/>
                <a:gd name="adj2" fmla="val 0"/>
                <a:gd name="adj3" fmla="val 343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Block Arc 12"/>
            <p:cNvSpPr/>
            <p:nvPr/>
          </p:nvSpPr>
          <p:spPr>
            <a:xfrm>
              <a:off x="2402701" y="1564501"/>
              <a:ext cx="4490996" cy="4490996"/>
            </a:xfrm>
            <a:prstGeom prst="blockArc">
              <a:avLst>
                <a:gd name="adj1" fmla="val 16200000"/>
                <a:gd name="adj2" fmla="val 18900000"/>
                <a:gd name="adj3" fmla="val 3430"/>
              </a:avLst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3276599" y="2514597"/>
              <a:ext cx="2743200" cy="2590805"/>
            </a:xfrm>
            <a:custGeom>
              <a:avLst/>
              <a:gdLst>
                <a:gd name="connsiteX0" fmla="*/ 0 w 2743200"/>
                <a:gd name="connsiteY0" fmla="*/ 1295403 h 2590805"/>
                <a:gd name="connsiteX1" fmla="*/ 1371600 w 2743200"/>
                <a:gd name="connsiteY1" fmla="*/ 0 h 2590805"/>
                <a:gd name="connsiteX2" fmla="*/ 2743200 w 2743200"/>
                <a:gd name="connsiteY2" fmla="*/ 1295403 h 2590805"/>
                <a:gd name="connsiteX3" fmla="*/ 1371600 w 2743200"/>
                <a:gd name="connsiteY3" fmla="*/ 2590806 h 2590805"/>
                <a:gd name="connsiteX4" fmla="*/ 0 w 2743200"/>
                <a:gd name="connsiteY4" fmla="*/ 1295403 h 259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590805">
                  <a:moveTo>
                    <a:pt x="0" y="1295403"/>
                  </a:moveTo>
                  <a:cubicBezTo>
                    <a:pt x="0" y="579972"/>
                    <a:pt x="614086" y="0"/>
                    <a:pt x="1371600" y="0"/>
                  </a:cubicBezTo>
                  <a:cubicBezTo>
                    <a:pt x="2129114" y="0"/>
                    <a:pt x="2743200" y="579972"/>
                    <a:pt x="2743200" y="1295403"/>
                  </a:cubicBezTo>
                  <a:cubicBezTo>
                    <a:pt x="2743200" y="2010834"/>
                    <a:pt x="2129114" y="2590806"/>
                    <a:pt x="1371600" y="2590806"/>
                  </a:cubicBezTo>
                  <a:cubicBezTo>
                    <a:pt x="614086" y="2590806"/>
                    <a:pt x="0" y="2010834"/>
                    <a:pt x="0" y="129540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1262" tIns="428945" rIns="451262" bIns="428945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W" sz="3900" kern="1200" dirty="0">
                  <a:solidFill>
                    <a:srgbClr val="FF0000"/>
                  </a:solidFill>
                </a:rPr>
                <a:t>Parts of Speech</a:t>
              </a:r>
            </a:p>
          </p:txBody>
        </p:sp>
        <p:sp>
          <p:nvSpPr>
            <p:cNvPr id="15" name="Freeform 14"/>
            <p:cNvSpPr/>
            <p:nvPr/>
          </p:nvSpPr>
          <p:spPr>
            <a:xfrm>
              <a:off x="4113263" y="1068080"/>
              <a:ext cx="1069873" cy="1069873"/>
            </a:xfrm>
            <a:custGeom>
              <a:avLst/>
              <a:gdLst>
                <a:gd name="connsiteX0" fmla="*/ 0 w 1069873"/>
                <a:gd name="connsiteY0" fmla="*/ 534937 h 1069873"/>
                <a:gd name="connsiteX1" fmla="*/ 534937 w 1069873"/>
                <a:gd name="connsiteY1" fmla="*/ 0 h 1069873"/>
                <a:gd name="connsiteX2" fmla="*/ 1069874 w 1069873"/>
                <a:gd name="connsiteY2" fmla="*/ 534937 h 1069873"/>
                <a:gd name="connsiteX3" fmla="*/ 534937 w 1069873"/>
                <a:gd name="connsiteY3" fmla="*/ 1069874 h 1069873"/>
                <a:gd name="connsiteX4" fmla="*/ 0 w 1069873"/>
                <a:gd name="connsiteY4" fmla="*/ 534937 h 10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73" h="1069873">
                  <a:moveTo>
                    <a:pt x="0" y="534937"/>
                  </a:moveTo>
                  <a:cubicBezTo>
                    <a:pt x="0" y="239499"/>
                    <a:pt x="239499" y="0"/>
                    <a:pt x="534937" y="0"/>
                  </a:cubicBezTo>
                  <a:cubicBezTo>
                    <a:pt x="830375" y="0"/>
                    <a:pt x="1069874" y="239499"/>
                    <a:pt x="1069874" y="534937"/>
                  </a:cubicBezTo>
                  <a:cubicBezTo>
                    <a:pt x="1069874" y="830375"/>
                    <a:pt x="830375" y="1069874"/>
                    <a:pt x="534937" y="1069874"/>
                  </a:cubicBezTo>
                  <a:cubicBezTo>
                    <a:pt x="239499" y="1069874"/>
                    <a:pt x="0" y="830375"/>
                    <a:pt x="0" y="5349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4459" tIns="174459" rIns="174459" bIns="17445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W" sz="1400" kern="1200" dirty="0">
                  <a:solidFill>
                    <a:srgbClr val="FF0000"/>
                  </a:solidFill>
                </a:rPr>
                <a:t>Noun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5673836" y="1714490"/>
              <a:ext cx="1069873" cy="1069873"/>
            </a:xfrm>
            <a:custGeom>
              <a:avLst/>
              <a:gdLst>
                <a:gd name="connsiteX0" fmla="*/ 0 w 1069873"/>
                <a:gd name="connsiteY0" fmla="*/ 534937 h 1069873"/>
                <a:gd name="connsiteX1" fmla="*/ 534937 w 1069873"/>
                <a:gd name="connsiteY1" fmla="*/ 0 h 1069873"/>
                <a:gd name="connsiteX2" fmla="*/ 1069874 w 1069873"/>
                <a:gd name="connsiteY2" fmla="*/ 534937 h 1069873"/>
                <a:gd name="connsiteX3" fmla="*/ 534937 w 1069873"/>
                <a:gd name="connsiteY3" fmla="*/ 1069874 h 1069873"/>
                <a:gd name="connsiteX4" fmla="*/ 0 w 1069873"/>
                <a:gd name="connsiteY4" fmla="*/ 534937 h 10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73" h="1069873">
                  <a:moveTo>
                    <a:pt x="0" y="534937"/>
                  </a:moveTo>
                  <a:cubicBezTo>
                    <a:pt x="0" y="239499"/>
                    <a:pt x="239499" y="0"/>
                    <a:pt x="534937" y="0"/>
                  </a:cubicBezTo>
                  <a:cubicBezTo>
                    <a:pt x="830375" y="0"/>
                    <a:pt x="1069874" y="239499"/>
                    <a:pt x="1069874" y="534937"/>
                  </a:cubicBezTo>
                  <a:cubicBezTo>
                    <a:pt x="1069874" y="830375"/>
                    <a:pt x="830375" y="1069874"/>
                    <a:pt x="534937" y="1069874"/>
                  </a:cubicBezTo>
                  <a:cubicBezTo>
                    <a:pt x="239499" y="1069874"/>
                    <a:pt x="0" y="830375"/>
                    <a:pt x="0" y="534937"/>
                  </a:cubicBez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379" tIns="169379" rIns="169379" bIns="169379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W" sz="1000" kern="1200" dirty="0"/>
                <a:t>Pronoun</a:t>
              </a:r>
            </a:p>
          </p:txBody>
        </p:sp>
        <p:sp>
          <p:nvSpPr>
            <p:cNvPr id="17" name="Freeform 16"/>
            <p:cNvSpPr/>
            <p:nvPr/>
          </p:nvSpPr>
          <p:spPr>
            <a:xfrm>
              <a:off x="6320246" y="3275063"/>
              <a:ext cx="1069873" cy="1069873"/>
            </a:xfrm>
            <a:custGeom>
              <a:avLst/>
              <a:gdLst>
                <a:gd name="connsiteX0" fmla="*/ 0 w 1069873"/>
                <a:gd name="connsiteY0" fmla="*/ 534937 h 1069873"/>
                <a:gd name="connsiteX1" fmla="*/ 534937 w 1069873"/>
                <a:gd name="connsiteY1" fmla="*/ 0 h 1069873"/>
                <a:gd name="connsiteX2" fmla="*/ 1069874 w 1069873"/>
                <a:gd name="connsiteY2" fmla="*/ 534937 h 1069873"/>
                <a:gd name="connsiteX3" fmla="*/ 534937 w 1069873"/>
                <a:gd name="connsiteY3" fmla="*/ 1069874 h 1069873"/>
                <a:gd name="connsiteX4" fmla="*/ 0 w 1069873"/>
                <a:gd name="connsiteY4" fmla="*/ 534937 h 10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73" h="1069873">
                  <a:moveTo>
                    <a:pt x="0" y="534937"/>
                  </a:moveTo>
                  <a:cubicBezTo>
                    <a:pt x="0" y="239499"/>
                    <a:pt x="239499" y="0"/>
                    <a:pt x="534937" y="0"/>
                  </a:cubicBezTo>
                  <a:cubicBezTo>
                    <a:pt x="830375" y="0"/>
                    <a:pt x="1069874" y="239499"/>
                    <a:pt x="1069874" y="534937"/>
                  </a:cubicBezTo>
                  <a:cubicBezTo>
                    <a:pt x="1069874" y="830375"/>
                    <a:pt x="830375" y="1069874"/>
                    <a:pt x="534937" y="1069874"/>
                  </a:cubicBezTo>
                  <a:cubicBezTo>
                    <a:pt x="239499" y="1069874"/>
                    <a:pt x="0" y="830375"/>
                    <a:pt x="0" y="534937"/>
                  </a:cubicBez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9539" tIns="179539" rIns="179539" bIns="179539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W" sz="1800" kern="1200" dirty="0"/>
                <a:t>Verb</a:t>
              </a:r>
            </a:p>
          </p:txBody>
        </p:sp>
        <p:sp>
          <p:nvSpPr>
            <p:cNvPr id="18" name="Freeform 17"/>
            <p:cNvSpPr/>
            <p:nvPr/>
          </p:nvSpPr>
          <p:spPr>
            <a:xfrm>
              <a:off x="5673836" y="4835636"/>
              <a:ext cx="1069873" cy="1069873"/>
            </a:xfrm>
            <a:custGeom>
              <a:avLst/>
              <a:gdLst>
                <a:gd name="connsiteX0" fmla="*/ 0 w 1069873"/>
                <a:gd name="connsiteY0" fmla="*/ 534937 h 1069873"/>
                <a:gd name="connsiteX1" fmla="*/ 534937 w 1069873"/>
                <a:gd name="connsiteY1" fmla="*/ 0 h 1069873"/>
                <a:gd name="connsiteX2" fmla="*/ 1069874 w 1069873"/>
                <a:gd name="connsiteY2" fmla="*/ 534937 h 1069873"/>
                <a:gd name="connsiteX3" fmla="*/ 534937 w 1069873"/>
                <a:gd name="connsiteY3" fmla="*/ 1069874 h 1069873"/>
                <a:gd name="connsiteX4" fmla="*/ 0 w 1069873"/>
                <a:gd name="connsiteY4" fmla="*/ 534937 h 10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73" h="1069873">
                  <a:moveTo>
                    <a:pt x="0" y="534937"/>
                  </a:moveTo>
                  <a:cubicBezTo>
                    <a:pt x="0" y="239499"/>
                    <a:pt x="239499" y="0"/>
                    <a:pt x="534937" y="0"/>
                  </a:cubicBezTo>
                  <a:cubicBezTo>
                    <a:pt x="830375" y="0"/>
                    <a:pt x="1069874" y="239499"/>
                    <a:pt x="1069874" y="534937"/>
                  </a:cubicBezTo>
                  <a:cubicBezTo>
                    <a:pt x="1069874" y="830375"/>
                    <a:pt x="830375" y="1069874"/>
                    <a:pt x="534937" y="1069874"/>
                  </a:cubicBezTo>
                  <a:cubicBezTo>
                    <a:pt x="239499" y="1069874"/>
                    <a:pt x="0" y="830375"/>
                    <a:pt x="0" y="534937"/>
                  </a:cubicBez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8109" tIns="168109" rIns="168109" bIns="168109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W" sz="900" kern="1200" dirty="0">
                  <a:solidFill>
                    <a:schemeClr val="bg1"/>
                  </a:solidFill>
                </a:rPr>
                <a:t>Adjective</a:t>
              </a:r>
            </a:p>
          </p:txBody>
        </p:sp>
        <p:sp>
          <p:nvSpPr>
            <p:cNvPr id="19" name="Freeform 18"/>
            <p:cNvSpPr/>
            <p:nvPr/>
          </p:nvSpPr>
          <p:spPr>
            <a:xfrm>
              <a:off x="4113263" y="5482046"/>
              <a:ext cx="1069873" cy="1069873"/>
            </a:xfrm>
            <a:custGeom>
              <a:avLst/>
              <a:gdLst>
                <a:gd name="connsiteX0" fmla="*/ 0 w 1069873"/>
                <a:gd name="connsiteY0" fmla="*/ 534937 h 1069873"/>
                <a:gd name="connsiteX1" fmla="*/ 534937 w 1069873"/>
                <a:gd name="connsiteY1" fmla="*/ 0 h 1069873"/>
                <a:gd name="connsiteX2" fmla="*/ 1069874 w 1069873"/>
                <a:gd name="connsiteY2" fmla="*/ 534937 h 1069873"/>
                <a:gd name="connsiteX3" fmla="*/ 534937 w 1069873"/>
                <a:gd name="connsiteY3" fmla="*/ 1069874 h 1069873"/>
                <a:gd name="connsiteX4" fmla="*/ 0 w 1069873"/>
                <a:gd name="connsiteY4" fmla="*/ 534937 h 10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73" h="1069873">
                  <a:moveTo>
                    <a:pt x="0" y="534937"/>
                  </a:moveTo>
                  <a:cubicBezTo>
                    <a:pt x="0" y="239499"/>
                    <a:pt x="239499" y="0"/>
                    <a:pt x="534937" y="0"/>
                  </a:cubicBezTo>
                  <a:cubicBezTo>
                    <a:pt x="830375" y="0"/>
                    <a:pt x="1069874" y="239499"/>
                    <a:pt x="1069874" y="534937"/>
                  </a:cubicBezTo>
                  <a:cubicBezTo>
                    <a:pt x="1069874" y="830375"/>
                    <a:pt x="830375" y="1069874"/>
                    <a:pt x="534937" y="1069874"/>
                  </a:cubicBezTo>
                  <a:cubicBezTo>
                    <a:pt x="239499" y="1069874"/>
                    <a:pt x="0" y="830375"/>
                    <a:pt x="0" y="534937"/>
                  </a:cubicBez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1919" tIns="171919" rIns="171919" bIns="17191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W" sz="1200" kern="1200" dirty="0">
                  <a:solidFill>
                    <a:srgbClr val="FF0000"/>
                  </a:solidFill>
                </a:rPr>
                <a:t>Adverb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2552690" y="4835636"/>
              <a:ext cx="1069873" cy="1069873"/>
            </a:xfrm>
            <a:custGeom>
              <a:avLst/>
              <a:gdLst>
                <a:gd name="connsiteX0" fmla="*/ 0 w 1069873"/>
                <a:gd name="connsiteY0" fmla="*/ 534937 h 1069873"/>
                <a:gd name="connsiteX1" fmla="*/ 534937 w 1069873"/>
                <a:gd name="connsiteY1" fmla="*/ 0 h 1069873"/>
                <a:gd name="connsiteX2" fmla="*/ 1069874 w 1069873"/>
                <a:gd name="connsiteY2" fmla="*/ 534937 h 1069873"/>
                <a:gd name="connsiteX3" fmla="*/ 534937 w 1069873"/>
                <a:gd name="connsiteY3" fmla="*/ 1069874 h 1069873"/>
                <a:gd name="connsiteX4" fmla="*/ 0 w 1069873"/>
                <a:gd name="connsiteY4" fmla="*/ 534937 h 10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73" h="1069873">
                  <a:moveTo>
                    <a:pt x="0" y="534937"/>
                  </a:moveTo>
                  <a:cubicBezTo>
                    <a:pt x="0" y="239499"/>
                    <a:pt x="239499" y="0"/>
                    <a:pt x="534937" y="0"/>
                  </a:cubicBezTo>
                  <a:cubicBezTo>
                    <a:pt x="830375" y="0"/>
                    <a:pt x="1069874" y="239499"/>
                    <a:pt x="1069874" y="534937"/>
                  </a:cubicBezTo>
                  <a:cubicBezTo>
                    <a:pt x="1069874" y="830375"/>
                    <a:pt x="830375" y="1069874"/>
                    <a:pt x="534937" y="1069874"/>
                  </a:cubicBezTo>
                  <a:cubicBezTo>
                    <a:pt x="239499" y="1069874"/>
                    <a:pt x="0" y="830375"/>
                    <a:pt x="0" y="53493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8109" tIns="168109" rIns="168109" bIns="168109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W" sz="900" kern="1200" dirty="0">
                  <a:latin typeface="Times New Roman" pitchFamily="18" charset="0"/>
                  <a:cs typeface="Times New Roman" pitchFamily="18" charset="0"/>
                </a:rPr>
                <a:t>Preposition</a:t>
              </a:r>
              <a:endParaRPr lang="en-ZW" sz="900" kern="1200" dirty="0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906280" y="3275063"/>
              <a:ext cx="1069873" cy="1069873"/>
            </a:xfrm>
            <a:custGeom>
              <a:avLst/>
              <a:gdLst>
                <a:gd name="connsiteX0" fmla="*/ 0 w 1069873"/>
                <a:gd name="connsiteY0" fmla="*/ 534937 h 1069873"/>
                <a:gd name="connsiteX1" fmla="*/ 534937 w 1069873"/>
                <a:gd name="connsiteY1" fmla="*/ 0 h 1069873"/>
                <a:gd name="connsiteX2" fmla="*/ 1069874 w 1069873"/>
                <a:gd name="connsiteY2" fmla="*/ 534937 h 1069873"/>
                <a:gd name="connsiteX3" fmla="*/ 534937 w 1069873"/>
                <a:gd name="connsiteY3" fmla="*/ 1069874 h 1069873"/>
                <a:gd name="connsiteX4" fmla="*/ 0 w 1069873"/>
                <a:gd name="connsiteY4" fmla="*/ 534937 h 10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73" h="1069873">
                  <a:moveTo>
                    <a:pt x="0" y="534937"/>
                  </a:moveTo>
                  <a:cubicBezTo>
                    <a:pt x="0" y="239499"/>
                    <a:pt x="239499" y="0"/>
                    <a:pt x="534937" y="0"/>
                  </a:cubicBezTo>
                  <a:cubicBezTo>
                    <a:pt x="830375" y="0"/>
                    <a:pt x="1069874" y="239499"/>
                    <a:pt x="1069874" y="534937"/>
                  </a:cubicBezTo>
                  <a:cubicBezTo>
                    <a:pt x="1069874" y="830375"/>
                    <a:pt x="830375" y="1069874"/>
                    <a:pt x="534937" y="1069874"/>
                  </a:cubicBezTo>
                  <a:cubicBezTo>
                    <a:pt x="239499" y="1069874"/>
                    <a:pt x="0" y="830375"/>
                    <a:pt x="0" y="534937"/>
                  </a:cubicBezTo>
                  <a:close/>
                </a:path>
              </a:pathLst>
            </a:custGeom>
            <a:solidFill>
              <a:srgbClr val="D319D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8109" tIns="168109" rIns="168109" bIns="168109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W" sz="900" kern="1200" dirty="0">
                  <a:solidFill>
                    <a:schemeClr val="bg1"/>
                  </a:solidFill>
                </a:rPr>
                <a:t>Conjunction</a:t>
              </a:r>
            </a:p>
          </p:txBody>
        </p:sp>
        <p:sp>
          <p:nvSpPr>
            <p:cNvPr id="22" name="Freeform 21"/>
            <p:cNvSpPr/>
            <p:nvPr/>
          </p:nvSpPr>
          <p:spPr>
            <a:xfrm>
              <a:off x="2552690" y="1714490"/>
              <a:ext cx="1069873" cy="1069873"/>
            </a:xfrm>
            <a:custGeom>
              <a:avLst/>
              <a:gdLst>
                <a:gd name="connsiteX0" fmla="*/ 0 w 1069873"/>
                <a:gd name="connsiteY0" fmla="*/ 534937 h 1069873"/>
                <a:gd name="connsiteX1" fmla="*/ 534937 w 1069873"/>
                <a:gd name="connsiteY1" fmla="*/ 0 h 1069873"/>
                <a:gd name="connsiteX2" fmla="*/ 1069874 w 1069873"/>
                <a:gd name="connsiteY2" fmla="*/ 534937 h 1069873"/>
                <a:gd name="connsiteX3" fmla="*/ 534937 w 1069873"/>
                <a:gd name="connsiteY3" fmla="*/ 1069874 h 1069873"/>
                <a:gd name="connsiteX4" fmla="*/ 0 w 1069873"/>
                <a:gd name="connsiteY4" fmla="*/ 534937 h 106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873" h="1069873">
                  <a:moveTo>
                    <a:pt x="0" y="534937"/>
                  </a:moveTo>
                  <a:cubicBezTo>
                    <a:pt x="0" y="239499"/>
                    <a:pt x="239499" y="0"/>
                    <a:pt x="534937" y="0"/>
                  </a:cubicBezTo>
                  <a:cubicBezTo>
                    <a:pt x="830375" y="0"/>
                    <a:pt x="1069874" y="239499"/>
                    <a:pt x="1069874" y="534937"/>
                  </a:cubicBezTo>
                  <a:cubicBezTo>
                    <a:pt x="1069874" y="830375"/>
                    <a:pt x="830375" y="1069874"/>
                    <a:pt x="534937" y="1069874"/>
                  </a:cubicBezTo>
                  <a:cubicBezTo>
                    <a:pt x="239499" y="1069874"/>
                    <a:pt x="0" y="830375"/>
                    <a:pt x="0" y="534937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8109" tIns="168109" rIns="168109" bIns="168109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ZW" sz="900" kern="1200" dirty="0"/>
                <a:t>Interjection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524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Callout 6"/>
          <p:cNvSpPr/>
          <p:nvPr/>
        </p:nvSpPr>
        <p:spPr>
          <a:xfrm>
            <a:off x="1219200" y="838200"/>
            <a:ext cx="2514600" cy="1676400"/>
          </a:xfrm>
          <a:prstGeom prst="wedgeEllipse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4800" dirty="0"/>
              <a:t>Noun</a:t>
            </a:r>
          </a:p>
        </p:txBody>
      </p:sp>
      <p:sp>
        <p:nvSpPr>
          <p:cNvPr id="8" name="Rectangle 7"/>
          <p:cNvSpPr/>
          <p:nvPr/>
        </p:nvSpPr>
        <p:spPr>
          <a:xfrm>
            <a:off x="1752599" y="2963917"/>
            <a:ext cx="624489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W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*Words that name people, places, things, or ideas</a:t>
            </a:r>
            <a:r>
              <a:rPr lang="en-ZW" sz="28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endParaRPr lang="en-ZW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      Examples: </a:t>
            </a:r>
            <a:r>
              <a:rPr lang="en-ZW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dog, London, happiness,     		book, teacher</a:t>
            </a:r>
          </a:p>
          <a:p>
            <a:pPr algn="just"/>
            <a:endParaRPr lang="en-ZW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      Example in a sentence: </a:t>
            </a:r>
            <a:r>
              <a:rPr lang="en-ZW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cat sat on 				the mat.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905000" y="4366943"/>
            <a:ext cx="381000" cy="3126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13" name="Right Arrow 12"/>
          <p:cNvSpPr/>
          <p:nvPr/>
        </p:nvSpPr>
        <p:spPr>
          <a:xfrm>
            <a:off x="1905000" y="5638800"/>
            <a:ext cx="381000" cy="3126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08653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1447800" y="514350"/>
            <a:ext cx="2971800" cy="1447800"/>
          </a:xfrm>
          <a:prstGeom prst="wedgeRect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5400" dirty="0"/>
              <a:t>Pronoun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2514600"/>
            <a:ext cx="66691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W" sz="28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ZW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Words that replace nouns to avoid repetition</a:t>
            </a:r>
            <a:r>
              <a:rPr lang="en-ZW" sz="28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algn="just"/>
            <a:endParaRPr lang="en-ZW" sz="28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	Examples: </a:t>
            </a:r>
            <a:r>
              <a:rPr lang="en-ZW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he, she, it, they, we, you, I, 		       them, us</a:t>
            </a:r>
          </a:p>
          <a:p>
            <a:pPr algn="just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	Example in a sentence: </a:t>
            </a:r>
            <a:r>
              <a:rPr lang="en-ZW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She went to the 		store because she needed milk.</a:t>
            </a:r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934194" y="5181600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7" name="Right Arrow 6"/>
          <p:cNvSpPr/>
          <p:nvPr/>
        </p:nvSpPr>
        <p:spPr>
          <a:xfrm>
            <a:off x="1934194" y="3953829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403387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1219200" y="838200"/>
            <a:ext cx="2556000" cy="1692000"/>
          </a:xfrm>
          <a:prstGeom prst="wedgeEllipse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4800" dirty="0">
                <a:latin typeface="Times New Roman" pitchFamily="18" charset="0"/>
                <a:cs typeface="Times New Roman" pitchFamily="18" charset="0"/>
              </a:rPr>
              <a:t>Verb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2895600"/>
            <a:ext cx="62484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*Verbs: Words that express actions or states of being.</a:t>
            </a:r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ZW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run, jump, is, are, think, believe, feel</a:t>
            </a:r>
          </a:p>
          <a:p>
            <a:endParaRPr lang="en-ZW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Example in a sentence: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 runs fast.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621477" y="4259371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9" name="Right Arrow 8"/>
          <p:cNvSpPr/>
          <p:nvPr/>
        </p:nvSpPr>
        <p:spPr>
          <a:xfrm>
            <a:off x="1621477" y="5029200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25286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1524000" y="457200"/>
            <a:ext cx="2590800" cy="1447800"/>
          </a:xfrm>
          <a:prstGeom prst="cloud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Adjective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0" y="2192659"/>
            <a:ext cx="65151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W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*Words that describe or modify nouns or     pronouns.</a:t>
            </a:r>
          </a:p>
          <a:p>
            <a:pPr algn="just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red,  happy,  intelligent, beautiful</a:t>
            </a:r>
            <a:endParaRPr lang="en-ZW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ZW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Example in a sentence: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blue car is fast</a:t>
            </a:r>
            <a:r>
              <a:rPr lang="en-ZW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ZW" dirty="0"/>
              <a:t> 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607625" y="3572801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6" name="Right Arrow 5"/>
          <p:cNvSpPr/>
          <p:nvPr/>
        </p:nvSpPr>
        <p:spPr>
          <a:xfrm>
            <a:off x="1564079" y="4493181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76140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1600200" y="685800"/>
            <a:ext cx="2133600" cy="1295400"/>
          </a:xfrm>
          <a:prstGeom prst="wedgeRoundRect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3600" dirty="0"/>
              <a:t>Adverb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2551837"/>
            <a:ext cx="6324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*Words that describe or modify verbs, adjectives, or other adverbs</a:t>
            </a:r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endParaRPr lang="en-ZW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     Examples: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quickly, slowly, very, extremely,   		really, softly</a:t>
            </a:r>
          </a:p>
          <a:p>
            <a:endParaRPr lang="en-ZW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     Example in a sentence: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She sings beautifully</a:t>
            </a:r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00200" y="3947635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5" name="Right Arrow 4"/>
          <p:cNvSpPr/>
          <p:nvPr/>
        </p:nvSpPr>
        <p:spPr>
          <a:xfrm>
            <a:off x="1600200" y="5029200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5044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371600" y="381000"/>
            <a:ext cx="2556000" cy="1524000"/>
          </a:xfrm>
          <a:prstGeom prst="wedgeEllipse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Preposition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2438400"/>
            <a:ext cx="6858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ZW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Words that show the relationship between a noun or pronoun and other words in a sentence.</a:t>
            </a:r>
          </a:p>
          <a:p>
            <a:pPr algn="just"/>
            <a:endParaRPr lang="en-ZW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        Examples: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in, on, at, under, over, before, after, 			with, to </a:t>
            </a:r>
          </a:p>
          <a:p>
            <a:pPr algn="just"/>
            <a:endParaRPr lang="en-ZW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        Example in a sentence: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book is on the table.</a:t>
            </a:r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en-ZW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600200" y="4106971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5" name="Right Arrow 4"/>
          <p:cNvSpPr/>
          <p:nvPr/>
        </p:nvSpPr>
        <p:spPr>
          <a:xfrm>
            <a:off x="1600200" y="5181600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127413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1447800" y="495795"/>
            <a:ext cx="2160000" cy="1692000"/>
          </a:xfrm>
          <a:prstGeom prst="downArrow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Conjunction</a:t>
            </a:r>
            <a:endParaRPr lang="en-ZW" sz="2400" dirty="0">
              <a:solidFill>
                <a:schemeClr val="bg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0" y="2551837"/>
            <a:ext cx="731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ZW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Words that connect words, phrases, or   clauses</a:t>
            </a:r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ZW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285750" indent="-285750">
              <a:buFont typeface="Arial" charset="0"/>
              <a:buChar char="•"/>
            </a:pPr>
            <a:endParaRPr lang="en-ZW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charset="0"/>
              <a:buChar char="•"/>
            </a:pPr>
            <a:endParaRPr lang="en-ZW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       Examples: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and, but, or, so, because, yet, for</a:t>
            </a:r>
          </a:p>
          <a:p>
            <a:endParaRPr lang="en-ZW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       Example in a sentence: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like coffee, and she likes tea.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600200" y="3626682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8" name="Right Arrow 7"/>
          <p:cNvSpPr/>
          <p:nvPr/>
        </p:nvSpPr>
        <p:spPr>
          <a:xfrm>
            <a:off x="1600200" y="4716571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941197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84861" y="685800"/>
            <a:ext cx="2232000" cy="1476000"/>
          </a:xfrm>
          <a:prstGeom prst="flowChartDocumen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3200" dirty="0">
                <a:latin typeface="Times New Roman" pitchFamily="18" charset="0"/>
                <a:cs typeface="Times New Roman" pitchFamily="18" charset="0"/>
              </a:rPr>
              <a:t>Interjection</a:t>
            </a:r>
            <a:endParaRPr lang="en-ZW" sz="3200" dirty="0"/>
          </a:p>
        </p:txBody>
      </p:sp>
      <p:sp>
        <p:nvSpPr>
          <p:cNvPr id="3" name="Rectangle 2"/>
          <p:cNvSpPr/>
          <p:nvPr/>
        </p:nvSpPr>
        <p:spPr>
          <a:xfrm>
            <a:off x="1549728" y="2362200"/>
            <a:ext cx="728749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*Words that express strong emotion or feeling</a:t>
            </a:r>
            <a:r>
              <a:rPr lang="en-ZW" sz="2800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marL="457200" indent="-457200">
              <a:buFont typeface="Arial" charset="0"/>
              <a:buChar char="•"/>
            </a:pPr>
            <a:endParaRPr lang="en-ZW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ZW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Wow!, Ouch!, Oops!, Hey!, Hurray!, Oh!</a:t>
            </a:r>
          </a:p>
          <a:p>
            <a:endParaRPr lang="en-ZW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en-ZW" sz="2400" dirty="0">
                <a:latin typeface="Times New Roman" pitchFamily="18" charset="0"/>
                <a:cs typeface="Times New Roman" pitchFamily="18" charset="0"/>
              </a:rPr>
              <a:t>      Example in a sentence: </a:t>
            </a:r>
            <a:r>
              <a:rPr lang="en-ZW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Ouch! That hurt!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584861" y="3241942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sp>
        <p:nvSpPr>
          <p:cNvPr id="5" name="Right Arrow 4"/>
          <p:cNvSpPr/>
          <p:nvPr/>
        </p:nvSpPr>
        <p:spPr>
          <a:xfrm>
            <a:off x="1584861" y="4481006"/>
            <a:ext cx="381000" cy="31262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/>
          </a:p>
        </p:txBody>
      </p:sp>
      <p:pic>
        <p:nvPicPr>
          <p:cNvPr id="1026" name="Picture 2" descr="D:\মাদারিপুর টেকনিক্যাল কলেজ\শিক্ষক বাতায়ন\picture\download (5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78" y="381000"/>
            <a:ext cx="2664650" cy="156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14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CFDF08-829E-5ED0-95FA-DF191C506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09600"/>
            <a:ext cx="63246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4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386</TotalTime>
  <Words>449</Words>
  <Application>Microsoft Office PowerPoint</Application>
  <PresentationFormat>On-screen Show (4:3)</PresentationFormat>
  <Paragraphs>81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Calibri</vt:lpstr>
      <vt:lpstr>Lucida Sans Unicode</vt:lpstr>
      <vt:lpstr>NikoshBAN</vt:lpstr>
      <vt:lpstr>Tahoma</vt:lpstr>
      <vt:lpstr>Times New Roman</vt:lpstr>
      <vt:lpstr>Verdana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MUNZILA MIM</dc:creator>
  <cp:lastModifiedBy>Dell</cp:lastModifiedBy>
  <cp:revision>34</cp:revision>
  <dcterms:created xsi:type="dcterms:W3CDTF">2006-08-16T00:00:00Z</dcterms:created>
  <dcterms:modified xsi:type="dcterms:W3CDTF">2026-10-19T04:02:42Z</dcterms:modified>
</cp:coreProperties>
</file>