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Nirmala UI" panose="020B0502040204020203" pitchFamily="34" charset="0"/>
      <p:regular r:id="rId19"/>
      <p:bold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004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কুশল বিনিময়ের মাধ্যমে শিক্ষার্থীদের পাঠে আগ্রহী করে তুলুন এবং পাঠের শিরোনাম ঘোষণা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পাঠের বিষয় ও সময় বণ্টন সম্পর্কে শিক্ষার্থীদের স্পষ্ট ধারণা দিন।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আন্তরিক আলোচনার মাধ্যমে ক্লাসে একটি সৌহার্দ্যপূর্ণ ও অংশগ্রহণমূলক পরিবেশ তৈরি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বাস্তব জীবনের অভিজ্ঞতা থেকে শিক্ষার্থীদের প্রশ্ন করুন এবং কয়েকজনের পর্যবেক্ষণ শুনুন।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বোর্ডে আজকের পাঠের মূল প্রশ্নটি লিখুন।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শিখনফলটি হুবহু উল্লেখ করে শিক্ষার্থীদের আজকের লক্ষ্য বুঝিয়ে দিন।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শিক্ষার্থীদের ছবিটি পর্যবেক্ষণ করতে বলুন এবং ৫নং পৃষ্ঠার বক্সে ধারণা লিখতে সহায়তা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পায়ের আঙুলের ভিন্নতার কারণ নিয়ে চিন্তা করতে বলুন এবং মতামত লিখতে দিন।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শিক্ষার্থীদের দলে ভাগ করুন এবং দলীয় উপস্থাপন পর্যবেক্ষণ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উপস্থাপনের ওপর ভিত্তি করে অভিযোজনের ধারণা স্পষ্ট করুন এবং পাঠ্যাংশটি পড়তে বলুন।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শিখনফলের আলোকে মূল বক্তব্যটি পুনরাবৃত্তি করুন এবং শিক্ষার্থীদের মতামত নিন।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শিক্ষার্থীদের ধন্যবাদ জানিয়ে পরবর্তী পাঠের প্রস্তুতি নিয়ে আসার বার্তা দিয়ে পাঠ সমাপ্ত করুন।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1">
    <p:bg>
      <p:bgPr>
        <a:solidFill>
          <a:srgbClr val="E6F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2">
    <p:bg>
      <p:bgPr>
        <a:solidFill>
          <a:srgbClr val="E3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3">
    <p:bg>
      <p:bgPr>
        <a:solidFill>
          <a:srgbClr val="FFF8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4">
    <p:bg>
      <p:bgPr>
        <a:solidFill>
          <a:srgbClr val="E6F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5">
    <p:bg>
      <p:bgPr>
        <a:solidFill>
          <a:srgbClr val="E3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6">
    <p:bg>
      <p:bgPr>
        <a:solidFill>
          <a:srgbClr val="E3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7">
    <p:bg>
      <p:bgPr>
        <a:solidFill>
          <a:srgbClr val="EEF5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8">
    <p:bg>
      <p:bgPr>
        <a:solidFill>
          <a:srgbClr val="FF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9">
    <p:bg>
      <p:bgPr>
        <a:solidFill>
          <a:srgbClr val="FFF3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10">
    <p:bg>
      <p:bgPr>
        <a:solidFill>
          <a:srgbClr val="E3F4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11">
    <p:bg>
      <p:bgPr>
        <a:solidFill>
          <a:srgbClr val="FFF9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12">
    <p:bg>
      <p:bgPr>
        <a:solidFill>
          <a:srgbClr val="E6F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1">
    <p:bg>
      <p:bgPr>
        <a:solidFill>
          <a:srgbClr val="E6F5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নকশা: পাতা ও প্রজাপতি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182880"/>
            <a:ext cx="1280160" cy="10058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বিদ্যালয়ের নাম"/>
          <p:cNvSpPr txBox="1"/>
          <p:nvPr/>
        </p:nvSpPr>
        <p:spPr>
          <a:xfrm>
            <a:off x="640080" y="365760"/>
            <a:ext cx="9875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2"/>
                </a:solidFill>
              </a:rPr>
              <a:t>হরিনারায়ণপুর সরকারি </a:t>
            </a:r>
            <a:r>
              <a:rPr lang="en-US" sz="2800" b="1" dirty="0" err="1">
                <a:solidFill>
                  <a:schemeClr val="tx2"/>
                </a:solidFill>
              </a:rPr>
              <a:t>প্রাথমিক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err="1">
                <a:solidFill>
                  <a:schemeClr val="tx2"/>
                </a:solidFill>
              </a:rPr>
              <a:t>বিদ্যালয়,সদর,কুষ্টিয়া</a:t>
            </a:r>
            <a:endParaRPr lang="en-US" sz="2800" dirty="0"/>
          </a:p>
        </p:txBody>
      </p:sp>
      <p:sp>
        <p:nvSpPr>
          <p:cNvPr id="3" name="লেখার বাক্স"/>
          <p:cNvSpPr/>
          <p:nvPr/>
        </p:nvSpPr>
        <p:spPr>
          <a:xfrm>
            <a:off x="640080" y="1600200"/>
            <a:ext cx="6309360" cy="2011680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38100">
            <a:solidFill>
              <a:schemeClr val="accent1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2"/>
                </a:solidFill>
              </a:rPr>
              <a:t>পাঠ নং: ৪</a:t>
            </a:r>
            <a:endParaRPr lang="en-US" sz="2600" dirty="0"/>
          </a:p>
          <a:p>
            <a:pPr marL="0" indent="0" algn="ctr">
              <a:buNone/>
            </a:pPr>
            <a:r>
              <a:rPr lang="en-US" sz="4600" b="1" dirty="0">
                <a:solidFill>
                  <a:schemeClr val="tx2"/>
                </a:solidFill>
              </a:rPr>
              <a:t>জীবের অভিযোজন</a:t>
            </a:r>
            <a:endParaRPr lang="en-US" sz="2600" dirty="0"/>
          </a:p>
        </p:txBody>
      </p:sp>
      <p:sp>
        <p:nvSpPr>
          <p:cNvPr id="4" name="ট্যাগ"/>
          <p:cNvSpPr/>
          <p:nvPr/>
        </p:nvSpPr>
        <p:spPr>
          <a:xfrm>
            <a:off x="640080" y="3840480"/>
            <a:ext cx="1920240" cy="685800"/>
          </a:xfrm>
          <a:prstGeom prst="roundRect">
            <a:avLst>
              <a:gd name="adj" fmla="val 40000"/>
            </a:avLst>
          </a:prstGeom>
          <a:solidFill>
            <a:schemeClr val="accent2"/>
          </a:solidFill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শ্রেণি: ৫ম</a:t>
            </a:r>
            <a:endParaRPr lang="en-US" sz="2600" dirty="0"/>
          </a:p>
        </p:txBody>
      </p:sp>
      <p:sp>
        <p:nvSpPr>
          <p:cNvPr id="5" name="ট্যাগ"/>
          <p:cNvSpPr/>
          <p:nvPr/>
        </p:nvSpPr>
        <p:spPr>
          <a:xfrm>
            <a:off x="2697480" y="3840480"/>
            <a:ext cx="2743200" cy="685800"/>
          </a:xfrm>
          <a:prstGeom prst="roundRect">
            <a:avLst>
              <a:gd name="adj" fmla="val 40000"/>
            </a:avLst>
          </a:prstGeom>
          <a:solidFill>
            <a:schemeClr val="accent5"/>
          </a:solidFill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বিষয়: প্রাথমিক বিজ্ঞান</a:t>
            </a:r>
            <a:endParaRPr lang="en-US" sz="2000" dirty="0"/>
          </a:p>
        </p:txBody>
      </p:sp>
      <p:sp>
        <p:nvSpPr>
          <p:cNvPr id="6" name="ট্যাগ"/>
          <p:cNvSpPr/>
          <p:nvPr/>
        </p:nvSpPr>
        <p:spPr>
          <a:xfrm>
            <a:off x="5577840" y="3840480"/>
            <a:ext cx="1371600" cy="685800"/>
          </a:xfrm>
          <a:prstGeom prst="roundRect">
            <a:avLst>
              <a:gd name="adj" fmla="val 40000"/>
            </a:avLst>
          </a:prstGeom>
          <a:solidFill>
            <a:schemeClr val="accent4"/>
          </a:solidFill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অধ্যায়: ১</a:t>
            </a:r>
            <a:endParaRPr lang="en-US" sz="2000" dirty="0"/>
          </a:p>
        </p:txBody>
      </p:sp>
      <p:sp>
        <p:nvSpPr>
          <p:cNvPr id="7" name="লেখার বাক্স"/>
          <p:cNvSpPr/>
          <p:nvPr/>
        </p:nvSpPr>
        <p:spPr>
          <a:xfrm>
            <a:off x="640080" y="4754880"/>
            <a:ext cx="6309360" cy="100584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 w="38100">
            <a:solidFill>
              <a:schemeClr val="accent6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tx1"/>
                </a:solidFill>
              </a:rPr>
              <a:t>শিক্ষক: মো: আনোয়ারুল ইসলাম (প্রধান শিক্ষক)</a:t>
            </a:r>
            <a:endParaRPr lang="en-US" sz="2800" dirty="0"/>
          </a:p>
        </p:txBody>
      </p:sp>
      <p:pic>
        <p:nvPicPr>
          <p:cNvPr id="8" name="ছবি: পানিতে ভাসমান সবুজ কচুরিপানা" descr="পানিতে ভাসমান সবুজ কচুরিপান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800" y="1463040"/>
            <a:ext cx="3840480" cy="2743200"/>
          </a:xfrm>
          <a:prstGeom prst="rect">
            <a:avLst/>
          </a:prstGeom>
        </p:spPr>
      </p:pic>
      <p:pic>
        <p:nvPicPr>
          <p:cNvPr id="9" name="ছবি: একটি হাঁস" descr="একটি হাঁস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920" y="4297680"/>
            <a:ext cx="1920240" cy="1920240"/>
          </a:xfrm>
          <a:prstGeom prst="rect">
            <a:avLst/>
          </a:prstGeom>
        </p:spPr>
      </p:pic>
      <p:pic>
        <p:nvPicPr>
          <p:cNvPr id="10" name="ছবি: একটি মুরগি" descr="একটি মুরগি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6920" y="4297680"/>
            <a:ext cx="1920240" cy="19202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পাঠ পরিচিতি</a:t>
            </a:r>
            <a:endParaRPr lang="en-US" sz="4400" dirty="0"/>
          </a:p>
        </p:txBody>
      </p:sp>
      <p:sp>
        <p:nvSpPr>
          <p:cNvPr id="4" name="শ্রেণি"/>
          <p:cNvSpPr/>
          <p:nvPr/>
        </p:nvSpPr>
        <p:spPr>
          <a:xfrm>
            <a:off x="548640" y="1508760"/>
            <a:ext cx="3977640" cy="12801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0">
            <a:solidFill>
              <a:srgbClr val="1565C0"/>
            </a:solidFill>
          </a:ln>
        </p:spPr>
        <p:txBody>
          <a:bodyPr wrap="square" lIns="50800" tIns="203200" rIns="203200" bIns="5080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chemeClr val="tx1"/>
                </a:solidFill>
              </a:rPr>
              <a:t>শ্রেণি</a:t>
            </a:r>
            <a:endParaRPr lang="en-US" sz="2200" dirty="0"/>
          </a:p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৫ম</a:t>
            </a:r>
            <a:endParaRPr lang="en-US" sz="2200" dirty="0"/>
          </a:p>
        </p:txBody>
      </p:sp>
      <p:sp>
        <p:nvSpPr>
          <p:cNvPr id="5" name="বিষয়"/>
          <p:cNvSpPr/>
          <p:nvPr/>
        </p:nvSpPr>
        <p:spPr>
          <a:xfrm>
            <a:off x="4709160" y="1508760"/>
            <a:ext cx="3977640" cy="12801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0">
            <a:solidFill>
              <a:srgbClr val="2E7D32"/>
            </a:solidFill>
          </a:ln>
        </p:spPr>
        <p:txBody>
          <a:bodyPr wrap="square" lIns="50800" tIns="203200" rIns="203200" bIns="5080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chemeClr val="tx1"/>
                </a:solidFill>
              </a:rPr>
              <a:t>বিষয়</a:t>
            </a:r>
            <a:endParaRPr lang="en-US" sz="2200" dirty="0"/>
          </a:p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প্রাথমিক বিজ্ঞান</a:t>
            </a:r>
            <a:endParaRPr lang="en-US" sz="2200" dirty="0"/>
          </a:p>
        </p:txBody>
      </p:sp>
      <p:sp>
        <p:nvSpPr>
          <p:cNvPr id="6" name="অধ্যায়"/>
          <p:cNvSpPr/>
          <p:nvPr/>
        </p:nvSpPr>
        <p:spPr>
          <a:xfrm>
            <a:off x="548640" y="2971800"/>
            <a:ext cx="3977640" cy="12801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0">
            <a:solidFill>
              <a:srgbClr val="2E7D32"/>
            </a:solidFill>
          </a:ln>
        </p:spPr>
        <p:txBody>
          <a:bodyPr wrap="square" lIns="50800" tIns="203200" rIns="203200" bIns="5080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chemeClr val="tx1"/>
                </a:solidFill>
              </a:rPr>
              <a:t>অধ্যায়</a:t>
            </a:r>
            <a:endParaRPr lang="en-US" sz="2200" dirty="0"/>
          </a:p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১ (জীবের আবাসস্থল)</a:t>
            </a:r>
            <a:endParaRPr lang="en-US" sz="2200" dirty="0"/>
          </a:p>
        </p:txBody>
      </p:sp>
      <p:sp>
        <p:nvSpPr>
          <p:cNvPr id="7" name="পাঠের নাম"/>
          <p:cNvSpPr/>
          <p:nvPr/>
        </p:nvSpPr>
        <p:spPr>
          <a:xfrm>
            <a:off x="4709160" y="2971800"/>
            <a:ext cx="3977640" cy="12801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0">
            <a:solidFill>
              <a:srgbClr val="1565C0"/>
            </a:solidFill>
          </a:ln>
        </p:spPr>
        <p:txBody>
          <a:bodyPr wrap="square" lIns="50800" tIns="203200" rIns="203200" bIns="5080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chemeClr val="tx1"/>
                </a:solidFill>
              </a:rPr>
              <a:t>পাঠের নাম</a:t>
            </a:r>
            <a:endParaRPr lang="en-US" sz="2200" dirty="0"/>
          </a:p>
          <a:p>
            <a:pPr marL="0" indent="0" algn="l">
              <a:buNone/>
            </a:pPr>
            <a:r>
              <a:rPr lang="en-US" sz="2400" b="1" dirty="0">
                <a:solidFill>
                  <a:schemeClr val="tx2"/>
                </a:solidFill>
              </a:rPr>
              <a:t>জীবের অভিযোজন (পাঠ নং: ৪)</a:t>
            </a:r>
            <a:endParaRPr lang="en-US" sz="2200" dirty="0"/>
          </a:p>
        </p:txBody>
      </p:sp>
      <p:sp>
        <p:nvSpPr>
          <p:cNvPr id="8" name="পাঠ্যপুস্তকের পৃষ্ঠা নম্বর"/>
          <p:cNvSpPr/>
          <p:nvPr/>
        </p:nvSpPr>
        <p:spPr>
          <a:xfrm>
            <a:off x="548640" y="4434840"/>
            <a:ext cx="3977640" cy="12801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0">
            <a:solidFill>
              <a:srgbClr val="1565C0"/>
            </a:solidFill>
          </a:ln>
        </p:spPr>
        <p:txBody>
          <a:bodyPr wrap="square" lIns="50800" tIns="203200" rIns="203200" bIns="5080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chemeClr val="tx1"/>
                </a:solidFill>
              </a:rPr>
              <a:t>পাঠ্যপুস্তকের পৃষ্ঠা নম্বর</a:t>
            </a:r>
            <a:endParaRPr lang="en-US" sz="2200" dirty="0"/>
          </a:p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৫–৬</a:t>
            </a:r>
            <a:endParaRPr lang="en-US" sz="2200" dirty="0"/>
          </a:p>
        </p:txBody>
      </p:sp>
      <p:sp>
        <p:nvSpPr>
          <p:cNvPr id="9" name="সময়"/>
          <p:cNvSpPr/>
          <p:nvPr/>
        </p:nvSpPr>
        <p:spPr>
          <a:xfrm>
            <a:off x="4709160" y="4434840"/>
            <a:ext cx="3977640" cy="12801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50800">
            <a:solidFill>
              <a:srgbClr val="2E7D32"/>
            </a:solidFill>
          </a:ln>
        </p:spPr>
        <p:txBody>
          <a:bodyPr wrap="square" lIns="50800" tIns="203200" rIns="203200" bIns="50800" rtlCol="0" anchor="ctr"/>
          <a:lstStyle/>
          <a:p>
            <a:pPr marL="0" indent="0" algn="l">
              <a:buNone/>
            </a:pPr>
            <a:r>
              <a:rPr lang="en-US" sz="2200" dirty="0">
                <a:solidFill>
                  <a:schemeClr val="tx1"/>
                </a:solidFill>
              </a:rPr>
              <a:t>সময়</a:t>
            </a:r>
            <a:endParaRPr lang="en-US" sz="2200" dirty="0"/>
          </a:p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৪০ মিনিট</a:t>
            </a:r>
            <a:endParaRPr lang="en-US" sz="2200" dirty="0"/>
          </a:p>
        </p:txBody>
      </p:sp>
      <p:pic>
        <p:nvPicPr>
          <p:cNvPr id="10" name="ছবি: পাঠ্যবই" descr="পাঠ্যব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0252" y="1463040"/>
            <a:ext cx="1936376" cy="1371600"/>
          </a:xfrm>
          <a:prstGeom prst="rect">
            <a:avLst/>
          </a:prstGeom>
        </p:spPr>
      </p:pic>
      <p:pic>
        <p:nvPicPr>
          <p:cNvPr id="11" name="ছবি: পেনসিল" descr="পেনসিল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920" y="2926080"/>
            <a:ext cx="1463040" cy="1463040"/>
          </a:xfrm>
          <a:prstGeom prst="rect">
            <a:avLst/>
          </a:prstGeom>
        </p:spPr>
      </p:pic>
      <p:pic>
        <p:nvPicPr>
          <p:cNvPr id="12" name="ছবি: রঙিন দেয়ালঘড়ি" descr="রঙিন দেয়ালঘড়ি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0" y="4480560"/>
            <a:ext cx="1554480" cy="15544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শুভেচ্ছা ও কুশল বিনিময়</a:t>
            </a:r>
            <a:endParaRPr lang="en-US" sz="4400" dirty="0"/>
          </a:p>
        </p:txBody>
      </p:sp>
      <p:sp>
        <p:nvSpPr>
          <p:cNvPr id="4" name="লেখার বাক্স"/>
          <p:cNvSpPr/>
          <p:nvPr/>
        </p:nvSpPr>
        <p:spPr>
          <a:xfrm>
            <a:off x="548640" y="1554480"/>
            <a:ext cx="6766560" cy="4480560"/>
          </a:xfrm>
          <a:prstGeom prst="roundRect">
            <a:avLst>
              <a:gd name="adj" fmla="val 4082"/>
            </a:avLst>
          </a:prstGeom>
          <a:solidFill>
            <a:srgbClr val="E1F5FE"/>
          </a:solidFill>
          <a:ln w="38100">
            <a:solidFill>
              <a:schemeClr val="accent2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accent2"/>
                </a:solidFill>
              </a:rPr>
              <a:t>শুভ সকাল, প্রিয় শিক্ষার্থী বন্ধুরা!</a:t>
            </a:r>
            <a:endParaRPr lang="en-US" sz="2600" dirty="0"/>
          </a:p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কেমন আছো তোমরা সবাই?</a:t>
            </a:r>
            <a:endParaRPr lang="en-US" sz="2600" dirty="0"/>
          </a:p>
          <a:p>
            <a:pPr marL="0" indent="0" algn="l">
              <a:buNone/>
            </a:pPr>
            <a:r>
              <a:rPr lang="en-US" sz="2800" b="1" dirty="0">
                <a:solidFill>
                  <a:schemeClr val="accent5"/>
                </a:solidFill>
              </a:rPr>
              <a:t>চলো, আজকের বিজ্ঞান ক্লাসে জীবজগতের মজার কিছু কৌশল জেনে নিই!</a:t>
            </a:r>
            <a:endParaRPr lang="en-US" sz="2600" dirty="0"/>
          </a:p>
        </p:txBody>
      </p:sp>
      <p:pic>
        <p:nvPicPr>
          <p:cNvPr id="5" name="ছবি: হাসিখুশি দুজন শিক্ষার্থী ও হাসিমুখ সূর্য" descr="হাসিখুশি দুজন শিক্ষার্থী ও হাসিমুখ সূর্য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0" y="2423160"/>
            <a:ext cx="4114800" cy="2743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একটু ভেবে বলি</a:t>
            </a:r>
            <a:endParaRPr lang="en-US" sz="4400" dirty="0"/>
          </a:p>
        </p:txBody>
      </p:sp>
      <p:sp>
        <p:nvSpPr>
          <p:cNvPr id="4" name="ক্রমিক ১"/>
          <p:cNvSpPr/>
          <p:nvPr/>
        </p:nvSpPr>
        <p:spPr>
          <a:xfrm>
            <a:off x="548640" y="18719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১</a:t>
            </a:r>
            <a:endParaRPr lang="en-US" sz="2600" dirty="0"/>
          </a:p>
        </p:txBody>
      </p:sp>
      <p:sp>
        <p:nvSpPr>
          <p:cNvPr id="5" name="লেখার বাক্স"/>
          <p:cNvSpPr/>
          <p:nvPr/>
        </p:nvSpPr>
        <p:spPr>
          <a:xfrm>
            <a:off x="1371600" y="1600200"/>
            <a:ext cx="6126480" cy="1183640"/>
          </a:xfrm>
          <a:prstGeom prst="roundRect">
            <a:avLst>
              <a:gd name="adj" fmla="val 15451"/>
            </a:avLst>
          </a:prstGeom>
          <a:solidFill>
            <a:srgbClr val="FFFFFF"/>
          </a:solidFill>
          <a:ln w="38100">
            <a:solidFill>
              <a:schemeClr val="accent2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/>
                </a:solidFill>
              </a:rPr>
              <a:t>কীভাবে ঐ উদ্ভিদ ও প্রাণীটি তার পরিবেশে বেঁচে থাকে?</a:t>
            </a:r>
            <a:endParaRPr lang="en-US" sz="2400" dirty="0"/>
          </a:p>
        </p:txBody>
      </p:sp>
      <p:sp>
        <p:nvSpPr>
          <p:cNvPr id="6" name="ক্রমিক ২"/>
          <p:cNvSpPr/>
          <p:nvPr/>
        </p:nvSpPr>
        <p:spPr>
          <a:xfrm>
            <a:off x="548640" y="328422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২</a:t>
            </a:r>
            <a:endParaRPr lang="en-US" sz="2600" dirty="0"/>
          </a:p>
        </p:txBody>
      </p:sp>
      <p:sp>
        <p:nvSpPr>
          <p:cNvPr id="7" name="লেখার বাক্স"/>
          <p:cNvSpPr/>
          <p:nvPr/>
        </p:nvSpPr>
        <p:spPr>
          <a:xfrm>
            <a:off x="1371600" y="3012440"/>
            <a:ext cx="6126480" cy="1183640"/>
          </a:xfrm>
          <a:prstGeom prst="roundRect">
            <a:avLst>
              <a:gd name="adj" fmla="val 15451"/>
            </a:avLst>
          </a:prstGeom>
          <a:solidFill>
            <a:srgbClr val="FFFFFF"/>
          </a:solidFill>
          <a:ln w="38100">
            <a:solidFill>
              <a:schemeClr val="accent5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/>
                </a:solidFill>
              </a:rPr>
              <a:t>কীভাবে ঐ উদ্ভিদ ও প্রাণী নিজেকে রক্ষা করে?</a:t>
            </a:r>
            <a:endParaRPr lang="en-US" sz="2400" dirty="0"/>
          </a:p>
        </p:txBody>
      </p:sp>
      <p:sp>
        <p:nvSpPr>
          <p:cNvPr id="8" name="ক্রমিক ৩"/>
          <p:cNvSpPr/>
          <p:nvPr/>
        </p:nvSpPr>
        <p:spPr>
          <a:xfrm>
            <a:off x="548640" y="490982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৩</a:t>
            </a:r>
            <a:endParaRPr lang="en-US" sz="2600" dirty="0"/>
          </a:p>
        </p:txBody>
      </p:sp>
      <p:sp>
        <p:nvSpPr>
          <p:cNvPr id="9" name="লেখার বাক্স"/>
          <p:cNvSpPr/>
          <p:nvPr/>
        </p:nvSpPr>
        <p:spPr>
          <a:xfrm>
            <a:off x="1371600" y="4424680"/>
            <a:ext cx="6126480" cy="1610360"/>
          </a:xfrm>
          <a:prstGeom prst="roundRect">
            <a:avLst>
              <a:gd name="adj" fmla="val 11356"/>
            </a:avLst>
          </a:prstGeom>
          <a:solidFill>
            <a:srgbClr val="FFFFFF"/>
          </a:solidFill>
          <a:ln w="38100">
            <a:solidFill>
              <a:schemeClr val="accent4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/>
                </a:solidFill>
              </a:rPr>
              <a:t>তার খাবার খুঁজে পেতে, খাবার ধরতে বা খেতে পারে এজন্য এর শরীরের কোনো অংশ কি বিশেষভাবে উপযোগী?</a:t>
            </a:r>
            <a:endParaRPr lang="en-US" sz="2400" dirty="0"/>
          </a:p>
        </p:txBody>
      </p:sp>
      <p:pic>
        <p:nvPicPr>
          <p:cNvPr id="10" name="ছবি: চিন্তা করছে এমন একটি শিশু" descr="চিন্তা করছে এমন একটি শিশ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949" y="1463040"/>
            <a:ext cx="2598821" cy="3291840"/>
          </a:xfrm>
          <a:prstGeom prst="rect">
            <a:avLst/>
          </a:prstGeom>
        </p:spPr>
      </p:pic>
      <p:pic>
        <p:nvPicPr>
          <p:cNvPr id="11" name="ছবি: ফুল গাছ" descr="ফুল গাছ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0" y="4937760"/>
            <a:ext cx="1005840" cy="1005840"/>
          </a:xfrm>
          <a:prstGeom prst="rect">
            <a:avLst/>
          </a:prstGeom>
        </p:spPr>
      </p:pic>
      <p:pic>
        <p:nvPicPr>
          <p:cNvPr id="12" name="ছবি: পাখি" descr="পাখি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1080" y="5006340"/>
            <a:ext cx="1005840" cy="868680"/>
          </a:xfrm>
          <a:prstGeom prst="rect">
            <a:avLst/>
          </a:prstGeom>
        </p:spPr>
      </p:pic>
      <p:pic>
        <p:nvPicPr>
          <p:cNvPr id="13" name="ছবি: গরু" descr="গরু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92640" y="4937760"/>
            <a:ext cx="1005840" cy="1005840"/>
          </a:xfrm>
          <a:prstGeom prst="rect">
            <a:avLst/>
          </a:prstGeom>
        </p:spPr>
      </p:pic>
      <p:pic>
        <p:nvPicPr>
          <p:cNvPr id="14" name="ছবি: খরগোস" descr="খরগোস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44200" y="4937760"/>
            <a:ext cx="1005840" cy="10058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আজকের পাঠের মূল প্রশ্ন</a:t>
            </a:r>
            <a:endParaRPr lang="en-US" sz="4400" dirty="0"/>
          </a:p>
        </p:txBody>
      </p:sp>
      <p:sp>
        <p:nvSpPr>
          <p:cNvPr id="4" name="লেখার বাক্স"/>
          <p:cNvSpPr/>
          <p:nvPr/>
        </p:nvSpPr>
        <p:spPr>
          <a:xfrm>
            <a:off x="548640" y="1554480"/>
            <a:ext cx="6949440" cy="4480560"/>
          </a:xfrm>
          <a:prstGeom prst="roundRect">
            <a:avLst>
              <a:gd name="adj" fmla="val 4082"/>
            </a:avLst>
          </a:prstGeom>
          <a:solidFill>
            <a:srgbClr val="FFEE58"/>
          </a:solidFill>
          <a:ln w="38100">
            <a:solidFill>
              <a:schemeClr val="accent2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chemeClr val="tx2"/>
                </a:solidFill>
              </a:rPr>
              <a:t>বিভিন্ন পরিবেশে জীব কীভাবে নিজেকে খাপ খাওয়ায়?</a:t>
            </a:r>
            <a:endParaRPr lang="en-US" sz="2600" dirty="0"/>
          </a:p>
          <a:p>
            <a:pPr marL="0" indent="0" algn="ctr">
              <a:buNone/>
            </a:pPr>
            <a:r>
              <a:rPr lang="en-US" sz="2600" b="1" dirty="0">
                <a:solidFill>
                  <a:schemeClr val="tx1"/>
                </a:solidFill>
              </a:rPr>
              <a:t>(বিভিন্ন কাজের মাধ্যমে আমরা এই প্রশ্নের উত্তর জানব)</a:t>
            </a:r>
            <a:endParaRPr lang="en-US" sz="2600" dirty="0"/>
          </a:p>
        </p:txBody>
      </p:sp>
      <p:pic>
        <p:nvPicPr>
          <p:cNvPr id="5" name="ছবি: বড় রঙিন প্রশ্নবোধক চিহ্ন" descr="বড় রঙিন প্রশ্নবোধক চিহ্ন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0" y="1463040"/>
            <a:ext cx="2743200" cy="2743200"/>
          </a:xfrm>
          <a:prstGeom prst="rect">
            <a:avLst/>
          </a:prstGeom>
        </p:spPr>
      </p:pic>
      <p:pic>
        <p:nvPicPr>
          <p:cNvPr id="6" name="ছবি: সমুদ্রের দৃশ্য" descr="সমুদ্রের দৃশ্য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0" y="4638539"/>
            <a:ext cx="1325880" cy="781322"/>
          </a:xfrm>
          <a:prstGeom prst="rect">
            <a:avLst/>
          </a:prstGeom>
        </p:spPr>
      </p:pic>
      <p:pic>
        <p:nvPicPr>
          <p:cNvPr id="7" name="ছবি: জলাভূমির দৃশ্য" descr="জলাভূমির দৃশ্য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1120" y="4638539"/>
            <a:ext cx="1325880" cy="781322"/>
          </a:xfrm>
          <a:prstGeom prst="rect">
            <a:avLst/>
          </a:prstGeom>
        </p:spPr>
      </p:pic>
      <p:pic>
        <p:nvPicPr>
          <p:cNvPr id="8" name="ছবি: গাছ ও পুকুরের দৃশ্য" descr="গাছ ও পুকুরের দৃশ্য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2720" y="4587240"/>
            <a:ext cx="1325880" cy="8839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শিখনফল</a:t>
            </a:r>
            <a:endParaRPr lang="en-US" sz="4400" dirty="0"/>
          </a:p>
        </p:txBody>
      </p:sp>
      <p:sp>
        <p:nvSpPr>
          <p:cNvPr id="4" name="লেখার বাক্স"/>
          <p:cNvSpPr/>
          <p:nvPr/>
        </p:nvSpPr>
        <p:spPr>
          <a:xfrm>
            <a:off x="548640" y="1645920"/>
            <a:ext cx="6858000" cy="429768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 w="63500">
            <a:solidFill>
              <a:srgbClr val="1565C0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chemeClr val="tx2"/>
                </a:solidFill>
              </a:rPr>
              <a:t>১.১.৩ আগ্রহ নিয়ে বিভিন্ন আবাসস্থলে জীবের অভিযোজনের উপায় অনুসন্ধান করতে পারবে।</a:t>
            </a:r>
            <a:endParaRPr lang="en-US" sz="3800" dirty="0"/>
          </a:p>
        </p:txBody>
      </p:sp>
      <p:pic>
        <p:nvPicPr>
          <p:cNvPr id="5" name="ছবি: লক্ষ্যফলক" descr="লক্ষ্যফলক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0" y="1554480"/>
            <a:ext cx="2103120" cy="2103120"/>
          </a:xfrm>
          <a:prstGeom prst="rect">
            <a:avLst/>
          </a:prstGeom>
        </p:spPr>
      </p:pic>
      <p:pic>
        <p:nvPicPr>
          <p:cNvPr id="6" name="ছবি: ম্যাগনিফাইং গ্লাস হাতে অনুসন্ধিৎসু শিশু" descr="ম্যাগনিফাইং গ্লাস হাতে অনুসন্ধিৎসু শিশু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6478" y="3566160"/>
            <a:ext cx="2592324" cy="24688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একক কাজ: কচুরিপানা</a:t>
            </a:r>
            <a:endParaRPr lang="en-US" sz="4400" dirty="0"/>
          </a:p>
        </p:txBody>
      </p:sp>
      <p:sp>
        <p:nvSpPr>
          <p:cNvPr id="4" name="ক্রমিক ১"/>
          <p:cNvSpPr/>
          <p:nvPr/>
        </p:nvSpPr>
        <p:spPr>
          <a:xfrm>
            <a:off x="548640" y="1642872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১</a:t>
            </a:r>
            <a:endParaRPr lang="en-US" sz="2600" dirty="0"/>
          </a:p>
        </p:txBody>
      </p:sp>
      <p:sp>
        <p:nvSpPr>
          <p:cNvPr id="5" name="লেখার বাক্স"/>
          <p:cNvSpPr/>
          <p:nvPr/>
        </p:nvSpPr>
        <p:spPr>
          <a:xfrm>
            <a:off x="1371600" y="1434592"/>
            <a:ext cx="5943600" cy="105664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38100">
            <a:solidFill>
              <a:schemeClr val="accent2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পানিতে ভেসে থাকা কচুরিপানার ছবিটি মনোযোগ দিয়ে লক্ষ করো।</a:t>
            </a:r>
            <a:endParaRPr lang="en-US" sz="2200" dirty="0"/>
          </a:p>
        </p:txBody>
      </p:sp>
      <p:sp>
        <p:nvSpPr>
          <p:cNvPr id="6" name="ক্রমিক ২"/>
          <p:cNvSpPr/>
          <p:nvPr/>
        </p:nvSpPr>
        <p:spPr>
          <a:xfrm>
            <a:off x="548640" y="286410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২</a:t>
            </a:r>
            <a:endParaRPr lang="en-US" sz="2600" dirty="0"/>
          </a:p>
        </p:txBody>
      </p:sp>
      <p:sp>
        <p:nvSpPr>
          <p:cNvPr id="7" name="লেখার বাক্স"/>
          <p:cNvSpPr/>
          <p:nvPr/>
        </p:nvSpPr>
        <p:spPr>
          <a:xfrm>
            <a:off x="1371600" y="2655824"/>
            <a:ext cx="5943600" cy="105664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38100">
            <a:solidFill>
              <a:schemeClr val="accent5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বেঁচে থাকার জন্য কচুরিপানা কীভাবে জলজ পরিবেশে টিকে থাকে?</a:t>
            </a:r>
            <a:endParaRPr lang="en-US" sz="2200" dirty="0"/>
          </a:p>
        </p:txBody>
      </p:sp>
      <p:sp>
        <p:nvSpPr>
          <p:cNvPr id="8" name="ক্রমিক ৩"/>
          <p:cNvSpPr/>
          <p:nvPr/>
        </p:nvSpPr>
        <p:spPr>
          <a:xfrm>
            <a:off x="548640" y="4085336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৩</a:t>
            </a:r>
            <a:endParaRPr lang="en-US" sz="2600" dirty="0"/>
          </a:p>
        </p:txBody>
      </p:sp>
      <p:sp>
        <p:nvSpPr>
          <p:cNvPr id="9" name="লেখার বাক্স"/>
          <p:cNvSpPr/>
          <p:nvPr/>
        </p:nvSpPr>
        <p:spPr>
          <a:xfrm>
            <a:off x="1371600" y="3877056"/>
            <a:ext cx="5943600" cy="105664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38100">
            <a:solidFill>
              <a:schemeClr val="accent4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কচুরিপানার কাণ্ডে প্রচুর পরিমাণে ফাঁপা অংশ থাকার কারণ কী?</a:t>
            </a:r>
            <a:endParaRPr lang="en-US" sz="2200" dirty="0"/>
          </a:p>
        </p:txBody>
      </p:sp>
      <p:sp>
        <p:nvSpPr>
          <p:cNvPr id="10" name="ক্রমিক ৪"/>
          <p:cNvSpPr/>
          <p:nvPr/>
        </p:nvSpPr>
        <p:spPr>
          <a:xfrm>
            <a:off x="548640" y="5306568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৪</a:t>
            </a:r>
            <a:endParaRPr lang="en-US" sz="2600" dirty="0"/>
          </a:p>
        </p:txBody>
      </p:sp>
      <p:sp>
        <p:nvSpPr>
          <p:cNvPr id="11" name="লেখার বাক্স"/>
          <p:cNvSpPr/>
          <p:nvPr/>
        </p:nvSpPr>
        <p:spPr>
          <a:xfrm>
            <a:off x="1371600" y="5098288"/>
            <a:ext cx="5943600" cy="105664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38100">
            <a:solidFill>
              <a:schemeClr val="accent6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তোমার ধারণাটি </a:t>
            </a:r>
            <a:r>
              <a:rPr lang="en-US" sz="2200" b="1" dirty="0" err="1">
                <a:solidFill>
                  <a:schemeClr val="tx1"/>
                </a:solidFill>
              </a:rPr>
              <a:t>পাঠ্যপুস্তকের</a:t>
            </a:r>
            <a:r>
              <a:rPr lang="en-US" sz="2200" b="1" dirty="0">
                <a:solidFill>
                  <a:schemeClr val="tx1"/>
                </a:solidFill>
              </a:rPr>
              <a:t> ৬নং পৃষ্ঠার বক্সে লেখো।</a:t>
            </a:r>
            <a:endParaRPr lang="en-US" sz="2200" dirty="0"/>
          </a:p>
        </p:txBody>
      </p:sp>
      <p:pic>
        <p:nvPicPr>
          <p:cNvPr id="12" name="ছবি: পানিতে ভাসমান কচুরিপানা" descr="পানিতে ভাসমান কচুরিপান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1508760"/>
            <a:ext cx="3200400" cy="2286000"/>
          </a:xfrm>
          <a:prstGeom prst="rect">
            <a:avLst/>
          </a:prstGeom>
        </p:spPr>
      </p:pic>
      <p:pic>
        <p:nvPicPr>
          <p:cNvPr id="13" name="ছবি: কচুরিপানার ফাঁপা কাণ্ডের কাটা অংশ" descr="কচুরিপানার ফাঁপা কাণ্ডের কাটা অংশ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0" y="4160520"/>
            <a:ext cx="1737360" cy="1737360"/>
          </a:xfrm>
          <a:prstGeom prst="rect">
            <a:avLst/>
          </a:prstGeom>
        </p:spPr>
      </p:pic>
      <p:pic>
        <p:nvPicPr>
          <p:cNvPr id="14" name="ছবি: ৫ মিনিটের স্টপওয়াচ" descr="৫ মিনিটের স্টপওয়াচ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4114800"/>
            <a:ext cx="1188720" cy="1188720"/>
          </a:xfrm>
          <a:prstGeom prst="rect">
            <a:avLst/>
          </a:prstGeom>
        </p:spPr>
      </p:pic>
      <p:sp>
        <p:nvSpPr>
          <p:cNvPr id="15" name="টাইমার ডিসপ্লে: ৫ মিনিট"/>
          <p:cNvSpPr/>
          <p:nvPr/>
        </p:nvSpPr>
        <p:spPr>
          <a:xfrm>
            <a:off x="10332720" y="4160520"/>
            <a:ext cx="1554480" cy="777240"/>
          </a:xfrm>
          <a:prstGeom prst="roundRect">
            <a:avLst>
              <a:gd name="adj" fmla="val 17647"/>
            </a:avLst>
          </a:prstGeom>
          <a:solidFill>
            <a:srgbClr val="263238"/>
          </a:solidFill>
          <a:ln w="38100">
            <a:solidFill>
              <a:srgbClr val="00897B"/>
            </a:solidFill>
          </a:ln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B2FF59"/>
                </a:solidFill>
              </a:rPr>
              <a:t>০৫:০০</a:t>
            </a:r>
            <a:endParaRPr lang="en-US" sz="3600" dirty="0"/>
          </a:p>
        </p:txBody>
      </p:sp>
      <p:sp>
        <p:nvSpPr>
          <p:cNvPr id="16" name="ট্যাগ"/>
          <p:cNvSpPr/>
          <p:nvPr/>
        </p:nvSpPr>
        <p:spPr>
          <a:xfrm>
            <a:off x="10332720" y="4983480"/>
            <a:ext cx="1554480" cy="457200"/>
          </a:xfrm>
          <a:prstGeom prst="roundRect">
            <a:avLst>
              <a:gd name="adj" fmla="val 60000"/>
            </a:avLst>
          </a:prstGeom>
          <a:solidFill>
            <a:schemeClr val="accent6"/>
          </a:solidFill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সময়: ৫ মিনিট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একক কাজ: মুরগি ও হাঁসের পা</a:t>
            </a:r>
            <a:endParaRPr lang="en-US" sz="4400" dirty="0"/>
          </a:p>
        </p:txBody>
      </p:sp>
      <p:sp>
        <p:nvSpPr>
          <p:cNvPr id="4" name="ক্রমিক ১"/>
          <p:cNvSpPr/>
          <p:nvPr/>
        </p:nvSpPr>
        <p:spPr>
          <a:xfrm>
            <a:off x="548640" y="1642872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১</a:t>
            </a:r>
            <a:endParaRPr lang="en-US" sz="2600" dirty="0"/>
          </a:p>
        </p:txBody>
      </p:sp>
      <p:sp>
        <p:nvSpPr>
          <p:cNvPr id="5" name="লেখার বাক্স"/>
          <p:cNvSpPr/>
          <p:nvPr/>
        </p:nvSpPr>
        <p:spPr>
          <a:xfrm>
            <a:off x="1371600" y="1434592"/>
            <a:ext cx="5120640" cy="105664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38100">
            <a:solidFill>
              <a:schemeClr val="accent2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মুরগি এবং হাঁসের পায়ের আঙুলের গঠন মনোযোগ দিয়ে লক্ষ করো।</a:t>
            </a:r>
            <a:endParaRPr lang="en-US" sz="2200" dirty="0"/>
          </a:p>
        </p:txBody>
      </p:sp>
      <p:sp>
        <p:nvSpPr>
          <p:cNvPr id="6" name="ক্রমিক ২"/>
          <p:cNvSpPr/>
          <p:nvPr/>
        </p:nvSpPr>
        <p:spPr>
          <a:xfrm>
            <a:off x="548640" y="286410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২</a:t>
            </a:r>
            <a:endParaRPr lang="en-US" sz="2600" dirty="0"/>
          </a:p>
        </p:txBody>
      </p:sp>
      <p:sp>
        <p:nvSpPr>
          <p:cNvPr id="7" name="লেখার বাক্স"/>
          <p:cNvSpPr/>
          <p:nvPr/>
        </p:nvSpPr>
        <p:spPr>
          <a:xfrm>
            <a:off x="1371600" y="2655824"/>
            <a:ext cx="5120640" cy="105664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38100">
            <a:solidFill>
              <a:schemeClr val="accent5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পাঠ্যপুস্তকের ৬নং পৃষ্ঠার প্রদত্ত ছকটি নিজ নিজ খাতায় আঁকো।</a:t>
            </a:r>
            <a:endParaRPr lang="en-US" sz="2200" dirty="0"/>
          </a:p>
        </p:txBody>
      </p:sp>
      <p:sp>
        <p:nvSpPr>
          <p:cNvPr id="8" name="ক্রমিক ৩"/>
          <p:cNvSpPr/>
          <p:nvPr/>
        </p:nvSpPr>
        <p:spPr>
          <a:xfrm>
            <a:off x="548640" y="4085336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৩</a:t>
            </a:r>
            <a:endParaRPr lang="en-US" sz="2600" dirty="0"/>
          </a:p>
        </p:txBody>
      </p:sp>
      <p:sp>
        <p:nvSpPr>
          <p:cNvPr id="9" name="লেখার বাক্স"/>
          <p:cNvSpPr/>
          <p:nvPr/>
        </p:nvSpPr>
        <p:spPr>
          <a:xfrm>
            <a:off x="1371600" y="3877056"/>
            <a:ext cx="5120640" cy="105664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38100">
            <a:solidFill>
              <a:schemeClr val="accent4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মুরগি ও হাঁসের পায়ের আঙুলের ভিন্নতার কারণ কী হতে পারে?</a:t>
            </a:r>
            <a:endParaRPr lang="en-US" sz="2200" dirty="0"/>
          </a:p>
        </p:txBody>
      </p:sp>
      <p:sp>
        <p:nvSpPr>
          <p:cNvPr id="10" name="ক্রমিক ৪"/>
          <p:cNvSpPr/>
          <p:nvPr/>
        </p:nvSpPr>
        <p:spPr>
          <a:xfrm>
            <a:off x="548640" y="5306568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৪</a:t>
            </a:r>
            <a:endParaRPr lang="en-US" sz="2600" dirty="0"/>
          </a:p>
        </p:txBody>
      </p:sp>
      <p:sp>
        <p:nvSpPr>
          <p:cNvPr id="11" name="লেখার বাক্স"/>
          <p:cNvSpPr/>
          <p:nvPr/>
        </p:nvSpPr>
        <p:spPr>
          <a:xfrm>
            <a:off x="1371600" y="5098288"/>
            <a:ext cx="5120640" cy="105664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38100">
            <a:solidFill>
              <a:schemeClr val="accent6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ভিন্নতার কারণ সম্পর্কে তোমার মতামত খাতায় লেখো।</a:t>
            </a:r>
            <a:endParaRPr lang="en-US" sz="2200" dirty="0"/>
          </a:p>
        </p:txBody>
      </p:sp>
      <p:pic>
        <p:nvPicPr>
          <p:cNvPr id="12" name="ছবি: মুরগির নখযুক্ত পা" descr="মুরগির নখযুক্ত পা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534886"/>
            <a:ext cx="2377440" cy="3056709"/>
          </a:xfrm>
          <a:prstGeom prst="rect">
            <a:avLst/>
          </a:prstGeom>
        </p:spPr>
      </p:pic>
      <p:pic>
        <p:nvPicPr>
          <p:cNvPr id="13" name="ছবি: হাঁসের জোড়া লাগানো পা" descr="হাঁসের জোড়া লাগানো প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1534886"/>
            <a:ext cx="2377440" cy="3056709"/>
          </a:xfrm>
          <a:prstGeom prst="rect">
            <a:avLst/>
          </a:prstGeom>
        </p:spPr>
      </p:pic>
      <p:pic>
        <p:nvPicPr>
          <p:cNvPr id="14" name="ছবি: ৫ মিনিটের স্টপওয়াচ" descr="৫ মিনিটের স্টপওয়াচ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6560" y="4892040"/>
            <a:ext cx="1188720" cy="1188720"/>
          </a:xfrm>
          <a:prstGeom prst="rect">
            <a:avLst/>
          </a:prstGeom>
        </p:spPr>
      </p:pic>
      <p:sp>
        <p:nvSpPr>
          <p:cNvPr id="15" name="টাইমার ডিসপ্লে: ৫ মিনিট"/>
          <p:cNvSpPr/>
          <p:nvPr/>
        </p:nvSpPr>
        <p:spPr>
          <a:xfrm>
            <a:off x="7955280" y="4937760"/>
            <a:ext cx="1737360" cy="777240"/>
          </a:xfrm>
          <a:prstGeom prst="roundRect">
            <a:avLst>
              <a:gd name="adj" fmla="val 17647"/>
            </a:avLst>
          </a:prstGeom>
          <a:solidFill>
            <a:srgbClr val="263238"/>
          </a:solidFill>
          <a:ln w="38100">
            <a:solidFill>
              <a:srgbClr val="00897B"/>
            </a:solidFill>
          </a:ln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B2FF59"/>
                </a:solidFill>
              </a:rPr>
              <a:t>০৫:০০</a:t>
            </a:r>
            <a:endParaRPr lang="en-US" sz="3600" dirty="0"/>
          </a:p>
        </p:txBody>
      </p:sp>
      <p:sp>
        <p:nvSpPr>
          <p:cNvPr id="16" name="ট্যাগ"/>
          <p:cNvSpPr/>
          <p:nvPr/>
        </p:nvSpPr>
        <p:spPr>
          <a:xfrm>
            <a:off x="9784080" y="5074920"/>
            <a:ext cx="1828800" cy="640080"/>
          </a:xfrm>
          <a:prstGeom prst="roundRect">
            <a:avLst>
              <a:gd name="adj" fmla="val 42857"/>
            </a:avLst>
          </a:prstGeom>
          <a:solidFill>
            <a:schemeClr val="accent6"/>
          </a:solidFill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সময়: ৫ মিনিট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দলগত কাজ</a:t>
            </a:r>
            <a:endParaRPr lang="en-US" sz="4400" dirty="0"/>
          </a:p>
        </p:txBody>
      </p:sp>
      <p:sp>
        <p:nvSpPr>
          <p:cNvPr id="4" name="ক্রমিক ১"/>
          <p:cNvSpPr/>
          <p:nvPr/>
        </p:nvSpPr>
        <p:spPr>
          <a:xfrm>
            <a:off x="548640" y="183642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১</a:t>
            </a:r>
            <a:endParaRPr lang="en-US" sz="2600" dirty="0"/>
          </a:p>
        </p:txBody>
      </p:sp>
      <p:sp>
        <p:nvSpPr>
          <p:cNvPr id="5" name="লেখার বাক্স"/>
          <p:cNvSpPr/>
          <p:nvPr/>
        </p:nvSpPr>
        <p:spPr>
          <a:xfrm>
            <a:off x="1371600" y="1432560"/>
            <a:ext cx="5943600" cy="1447800"/>
          </a:xfrm>
          <a:prstGeom prst="roundRect">
            <a:avLst>
              <a:gd name="adj" fmla="val 12632"/>
            </a:avLst>
          </a:prstGeom>
          <a:solidFill>
            <a:srgbClr val="FFFFFF"/>
          </a:solidFill>
          <a:ln w="38100">
            <a:solidFill>
              <a:schemeClr val="accent2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প্রয়োজনীয় সংখ্যক দলে ভাগ হয়ে কচুরিপানা এবং মুরগি ও হাঁসের পায়ের পর্যবেক্ষণ নিয়ে আলোচনা করো।</a:t>
            </a:r>
            <a:endParaRPr lang="en-US" sz="2200" dirty="0"/>
          </a:p>
        </p:txBody>
      </p:sp>
      <p:sp>
        <p:nvSpPr>
          <p:cNvPr id="6" name="ক্রমিক ২"/>
          <p:cNvSpPr/>
          <p:nvPr/>
        </p:nvSpPr>
        <p:spPr>
          <a:xfrm>
            <a:off x="548640" y="327152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২</a:t>
            </a:r>
            <a:endParaRPr lang="en-US" sz="2600" dirty="0"/>
          </a:p>
        </p:txBody>
      </p:sp>
      <p:sp>
        <p:nvSpPr>
          <p:cNvPr id="7" name="লেখার বাক্স"/>
          <p:cNvSpPr/>
          <p:nvPr/>
        </p:nvSpPr>
        <p:spPr>
          <a:xfrm>
            <a:off x="1371600" y="3063240"/>
            <a:ext cx="5943600" cy="1056640"/>
          </a:xfrm>
          <a:prstGeom prst="roundRect">
            <a:avLst>
              <a:gd name="adj" fmla="val 17308"/>
            </a:avLst>
          </a:prstGeom>
          <a:solidFill>
            <a:srgbClr val="FFFFFF"/>
          </a:solidFill>
          <a:ln w="38100">
            <a:solidFill>
              <a:schemeClr val="accent5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প্রত্যেক দল থেকে একজন নিজেদের দলীয় সিদ্ধান্ত উপস্থাপন করো।</a:t>
            </a:r>
            <a:endParaRPr lang="en-US" sz="2200" dirty="0"/>
          </a:p>
        </p:txBody>
      </p:sp>
      <p:sp>
        <p:nvSpPr>
          <p:cNvPr id="8" name="ক্রমিক ৩"/>
          <p:cNvSpPr/>
          <p:nvPr/>
        </p:nvSpPr>
        <p:spPr>
          <a:xfrm>
            <a:off x="548640" y="43154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৩</a:t>
            </a:r>
            <a:endParaRPr lang="en-US" sz="2600" dirty="0"/>
          </a:p>
        </p:txBody>
      </p:sp>
      <p:sp>
        <p:nvSpPr>
          <p:cNvPr id="9" name="লেখার বাক্স"/>
          <p:cNvSpPr/>
          <p:nvPr/>
        </p:nvSpPr>
        <p:spPr>
          <a:xfrm>
            <a:off x="1371600" y="4302760"/>
            <a:ext cx="5943600" cy="665480"/>
          </a:xfrm>
          <a:prstGeom prst="roundRect">
            <a:avLst>
              <a:gd name="adj" fmla="val 27481"/>
            </a:avLst>
          </a:prstGeom>
          <a:solidFill>
            <a:srgbClr val="FFFFFF"/>
          </a:solidFill>
          <a:ln w="38100">
            <a:solidFill>
              <a:schemeClr val="accent4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200" b="1" dirty="0">
                <a:solidFill>
                  <a:schemeClr val="tx1"/>
                </a:solidFill>
              </a:rPr>
              <a:t>অন্য দলের মতামত মনোযোগ দিয়ে শোনো।</a:t>
            </a:r>
            <a:endParaRPr lang="en-US" sz="2200" dirty="0"/>
          </a:p>
        </p:txBody>
      </p:sp>
      <p:pic>
        <p:nvPicPr>
          <p:cNvPr id="10" name="ছবি: দলবদ্ধভাবে আলোচনা করছে চারজন শিশু" descr="দলবদ্ধভাবে আলোচনা করছে চারজন শিশ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5732" y="1554480"/>
            <a:ext cx="4130936" cy="2194560"/>
          </a:xfrm>
          <a:prstGeom prst="rect">
            <a:avLst/>
          </a:prstGeom>
        </p:spPr>
      </p:pic>
      <p:pic>
        <p:nvPicPr>
          <p:cNvPr id="11" name="ছবি: ১০ মিনিটের স্টপওয়াচ" descr="১০ মিনিটের স্টপওয়াচ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5074920"/>
            <a:ext cx="1188720" cy="1188720"/>
          </a:xfrm>
          <a:prstGeom prst="rect">
            <a:avLst/>
          </a:prstGeom>
        </p:spPr>
      </p:pic>
      <p:sp>
        <p:nvSpPr>
          <p:cNvPr id="12" name="টাইমার ডিসপ্লে: ১০ মিনিট"/>
          <p:cNvSpPr/>
          <p:nvPr/>
        </p:nvSpPr>
        <p:spPr>
          <a:xfrm>
            <a:off x="1828800" y="5120640"/>
            <a:ext cx="1737360" cy="777240"/>
          </a:xfrm>
          <a:prstGeom prst="roundRect">
            <a:avLst>
              <a:gd name="adj" fmla="val 17647"/>
            </a:avLst>
          </a:prstGeom>
          <a:solidFill>
            <a:srgbClr val="263238"/>
          </a:solidFill>
          <a:ln w="38100">
            <a:solidFill>
              <a:srgbClr val="00897B"/>
            </a:solidFill>
          </a:ln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B2FF59"/>
                </a:solidFill>
              </a:rPr>
              <a:t>১০:০০</a:t>
            </a:r>
            <a:endParaRPr lang="en-US" sz="3600" dirty="0"/>
          </a:p>
        </p:txBody>
      </p:sp>
      <p:sp>
        <p:nvSpPr>
          <p:cNvPr id="13" name="ট্যাগ"/>
          <p:cNvSpPr/>
          <p:nvPr/>
        </p:nvSpPr>
        <p:spPr>
          <a:xfrm>
            <a:off x="3657600" y="5257800"/>
            <a:ext cx="1828800" cy="640080"/>
          </a:xfrm>
          <a:prstGeom prst="roundRect">
            <a:avLst>
              <a:gd name="adj" fmla="val 42857"/>
            </a:avLst>
          </a:prstGeom>
          <a:solidFill>
            <a:schemeClr val="accent6"/>
          </a:solidFill>
          <a:ln/>
        </p:spPr>
        <p:txBody>
          <a:bodyPr wrap="square" lIns="50800" tIns="50800" rIns="50800" bIns="5080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bg1"/>
                </a:solidFill>
              </a:rPr>
              <a:t>সময়: ১০ মিনিট</a:t>
            </a:r>
            <a:endParaRPr lang="en-US" sz="2200" dirty="0"/>
          </a:p>
        </p:txBody>
      </p:sp>
      <p:pic>
        <p:nvPicPr>
          <p:cNvPr id="14" name="ছবি: বোর্ডের সামনে উপস্থাপন করছে একটি শিশু" descr="বোর্ডের সামনে উপস্থাপন করছে একটি শিশু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4736" y="3931920"/>
            <a:ext cx="2852928" cy="219456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পাঠ্যবই পড়ি ও ধারণা স্পষ্ট করি</a:t>
            </a:r>
            <a:endParaRPr lang="en-US" sz="4400" dirty="0"/>
          </a:p>
        </p:txBody>
      </p:sp>
      <p:sp>
        <p:nvSpPr>
          <p:cNvPr id="4" name="লেখার বাক্স"/>
          <p:cNvSpPr/>
          <p:nvPr/>
        </p:nvSpPr>
        <p:spPr>
          <a:xfrm>
            <a:off x="548640" y="1600200"/>
            <a:ext cx="6949440" cy="2377440"/>
          </a:xfrm>
          <a:prstGeom prst="roundRect">
            <a:avLst>
              <a:gd name="adj" fmla="val 7692"/>
            </a:avLst>
          </a:prstGeom>
          <a:solidFill>
            <a:srgbClr val="FFF3E0"/>
          </a:solidFill>
          <a:ln w="63500">
            <a:solidFill>
              <a:schemeClr val="accent2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accent2"/>
                </a:solidFill>
              </a:rPr>
              <a:t>অভিযোজন</a:t>
            </a:r>
            <a:endParaRPr lang="en-US" sz="2600" dirty="0"/>
          </a:p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প্রতিকূল পরিবেশে খাপ খাইয়ে টিকে থাকার প্রক্রিয়াই হলো জীবের অভিযোজন।</a:t>
            </a:r>
            <a:endParaRPr lang="en-US" sz="2600" dirty="0"/>
          </a:p>
        </p:txBody>
      </p:sp>
      <p:sp>
        <p:nvSpPr>
          <p:cNvPr id="5" name="লেখার বাক্স"/>
          <p:cNvSpPr/>
          <p:nvPr/>
        </p:nvSpPr>
        <p:spPr>
          <a:xfrm>
            <a:off x="548640" y="4206240"/>
            <a:ext cx="6949440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8100">
            <a:solidFill>
              <a:schemeClr val="accent6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1"/>
                </a:solidFill>
              </a:rPr>
              <a:t>পাঠ্যপুস্তকের ৬–৯নং পৃষ্ঠার ‘জীবের অভিযোজন সম্পর্কে আরও কিছু জানি’ অংশটি মনোযোগ সহকারে পড়ি।</a:t>
            </a:r>
            <a:endParaRPr lang="en-US" sz="2800" dirty="0"/>
          </a:p>
        </p:txBody>
      </p:sp>
      <p:pic>
        <p:nvPicPr>
          <p:cNvPr id="6" name="ছবি: খোলা বিজ্ঞান বই" descr="খোলা বিজ্ঞান ব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3805" y="1554480"/>
            <a:ext cx="2969111" cy="2103120"/>
          </a:xfrm>
          <a:prstGeom prst="rect">
            <a:avLst/>
          </a:prstGeom>
        </p:spPr>
      </p:pic>
      <p:pic>
        <p:nvPicPr>
          <p:cNvPr id="7" name="ছবি: বই পড়ছে একটি শিশু" descr="বই পড়ছে একটি শিশু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2851" y="3749040"/>
            <a:ext cx="2151017" cy="2377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পাঠের সারসংক্ষেপ</a:t>
            </a:r>
            <a:endParaRPr lang="en-US" sz="4400" dirty="0"/>
          </a:p>
        </p:txBody>
      </p:sp>
      <p:sp>
        <p:nvSpPr>
          <p:cNvPr id="4" name="ক্রমিক ১"/>
          <p:cNvSpPr/>
          <p:nvPr/>
        </p:nvSpPr>
        <p:spPr>
          <a:xfrm>
            <a:off x="548640" y="18643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১</a:t>
            </a:r>
            <a:endParaRPr lang="en-US" sz="2600" dirty="0"/>
          </a:p>
        </p:txBody>
      </p:sp>
      <p:sp>
        <p:nvSpPr>
          <p:cNvPr id="5" name="লেখার বাক্স"/>
          <p:cNvSpPr/>
          <p:nvPr/>
        </p:nvSpPr>
        <p:spPr>
          <a:xfrm>
            <a:off x="1371600" y="1554480"/>
            <a:ext cx="7315200" cy="125984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38100">
            <a:solidFill>
              <a:schemeClr val="accent2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/>
                </a:solidFill>
              </a:rPr>
              <a:t>নির্দিষ্ট পরিবেশে টিকে থাকার জন্য প্রতিটি জীবের বিশেষ শারীরিক বৈশিষ্ট্য থাকে।</a:t>
            </a:r>
            <a:endParaRPr lang="en-US" sz="2400" dirty="0"/>
          </a:p>
        </p:txBody>
      </p:sp>
      <p:sp>
        <p:nvSpPr>
          <p:cNvPr id="6" name="ক্রমিক ২"/>
          <p:cNvSpPr/>
          <p:nvPr/>
        </p:nvSpPr>
        <p:spPr>
          <a:xfrm>
            <a:off x="548640" y="33070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২</a:t>
            </a:r>
            <a:endParaRPr lang="en-US" sz="2600" dirty="0"/>
          </a:p>
        </p:txBody>
      </p:sp>
      <p:sp>
        <p:nvSpPr>
          <p:cNvPr id="7" name="লেখার বাক্স"/>
          <p:cNvSpPr/>
          <p:nvPr/>
        </p:nvSpPr>
        <p:spPr>
          <a:xfrm>
            <a:off x="1371600" y="2997200"/>
            <a:ext cx="7315200" cy="1259840"/>
          </a:xfrm>
          <a:prstGeom prst="roundRect">
            <a:avLst>
              <a:gd name="adj" fmla="val 14516"/>
            </a:avLst>
          </a:prstGeom>
          <a:solidFill>
            <a:srgbClr val="FFFFFF"/>
          </a:solidFill>
          <a:ln w="38100">
            <a:solidFill>
              <a:schemeClr val="accent5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/>
                </a:solidFill>
              </a:rPr>
              <a:t>কচুরিপানার কাণ্ডের ফাঁপা অংশ বাতাস ধরে রেখে এটিকে পানিতে ভেসে থাকতে সহায়তা করে।</a:t>
            </a:r>
            <a:endParaRPr lang="en-US" sz="2400" dirty="0"/>
          </a:p>
        </p:txBody>
      </p:sp>
      <p:sp>
        <p:nvSpPr>
          <p:cNvPr id="8" name="ক্রমিক ৩"/>
          <p:cNvSpPr/>
          <p:nvPr/>
        </p:nvSpPr>
        <p:spPr>
          <a:xfrm>
            <a:off x="548640" y="49631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chemeClr val="bg1"/>
                </a:solidFill>
              </a:rPr>
              <a:t>৩</a:t>
            </a:r>
            <a:endParaRPr lang="en-US" sz="2600" dirty="0"/>
          </a:p>
        </p:txBody>
      </p:sp>
      <p:sp>
        <p:nvSpPr>
          <p:cNvPr id="9" name="লেখার বাক্স"/>
          <p:cNvSpPr/>
          <p:nvPr/>
        </p:nvSpPr>
        <p:spPr>
          <a:xfrm>
            <a:off x="1371600" y="4439920"/>
            <a:ext cx="7315200" cy="1686560"/>
          </a:xfrm>
          <a:prstGeom prst="roundRect">
            <a:avLst>
              <a:gd name="adj" fmla="val 10843"/>
            </a:avLst>
          </a:prstGeom>
          <a:solidFill>
            <a:srgbClr val="FFFFFF"/>
          </a:solidFill>
          <a:ln w="38100">
            <a:solidFill>
              <a:schemeClr val="accent4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chemeClr val="tx1"/>
                </a:solidFill>
              </a:rPr>
              <a:t>হাঁসের পায়ের আঙুল চামড়া দিয়ে জোড়া থাকায় তা সাঁতারে সাহায্য করে, আর মুরগির শক্ত আঙুল মাটিতে হেঁটে খাবার খুঁজতে উপযোগী।</a:t>
            </a:r>
            <a:endParaRPr lang="en-US" sz="2400" dirty="0"/>
          </a:p>
        </p:txBody>
      </p:sp>
      <p:pic>
        <p:nvPicPr>
          <p:cNvPr id="10" name="ছবি: টিকচিহ্নযুক্ত নোটবোর্ড" descr="টিকচিহ্নযুক্ত নোটবোর্ড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1120" y="2377440"/>
            <a:ext cx="2743200" cy="2743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1" hasCustomPrompt="1"/>
          </p:nvPr>
        </p:nvSpPr>
        <p:spPr>
          <a:xfrm>
            <a:off x="548640" y="320040"/>
            <a:ext cx="9966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tx2"/>
                </a:solidFill>
              </a:rPr>
              <a:t>ধন্যবাদ!</a:t>
            </a:r>
            <a:endParaRPr lang="en-US" sz="4400" dirty="0"/>
          </a:p>
        </p:txBody>
      </p:sp>
      <p:sp>
        <p:nvSpPr>
          <p:cNvPr id="4" name="লেখার বাক্স"/>
          <p:cNvSpPr/>
          <p:nvPr/>
        </p:nvSpPr>
        <p:spPr>
          <a:xfrm>
            <a:off x="548640" y="1600200"/>
            <a:ext cx="6766560" cy="210312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38100">
            <a:solidFill>
              <a:schemeClr val="accent2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accent2"/>
                </a:solidFill>
              </a:rPr>
              <a:t>আজকের ক্লাসে তোমাদের সক্রিয় ও চমৎকার অংশগ্রহণের জন্য অনেক ধন্যবাদ!</a:t>
            </a:r>
            <a:endParaRPr lang="en-US" sz="3200" dirty="0"/>
          </a:p>
        </p:txBody>
      </p:sp>
      <p:sp>
        <p:nvSpPr>
          <p:cNvPr id="5" name="লেখার বাক্স"/>
          <p:cNvSpPr/>
          <p:nvPr/>
        </p:nvSpPr>
        <p:spPr>
          <a:xfrm>
            <a:off x="548640" y="3931920"/>
            <a:ext cx="6766560" cy="1828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8100">
            <a:solidFill>
              <a:schemeClr val="accent5"/>
            </a:solidFill>
          </a:ln>
        </p:spPr>
        <p:txBody>
          <a:bodyPr wrap="square" lIns="76200" tIns="203200" rIns="203200" bIns="7620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পরবর্তী পাঠ: পাঠ-৫ (স্থলজ পরিবেশে জীবের অভিযোজন)।</a:t>
            </a:r>
            <a:endParaRPr lang="en-US" sz="3000" dirty="0"/>
          </a:p>
        </p:txBody>
      </p:sp>
      <p:pic>
        <p:nvPicPr>
          <p:cNvPr id="6" name="ছবি: হাততালি দেওয়া হাসিমুখ শিক্ষার্থীরা, তারা ও প্রজাপতি" descr="হাততালি দেওয়া হাসিমুখ শিক্ষার্থীরা, তারা ও প্রজাপতি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0" y="1977390"/>
            <a:ext cx="4206240" cy="2628900"/>
          </a:xfrm>
          <a:prstGeom prst="rect">
            <a:avLst/>
          </a:prstGeom>
        </p:spPr>
      </p:pic>
      <p:pic>
        <p:nvPicPr>
          <p:cNvPr id="7" name="ছবি: প্রজাপতি বসা ফুল" descr="প্রজাপতি বসা ফুল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4846320"/>
            <a:ext cx="1371600" cy="13716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309360"/>
            <a:ext cx="822960" cy="4114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2000">
                <a:solidFill>
                  <a:schemeClr val="tx2"/>
                </a:solidFill>
              </a:defRPr>
            </a:lvl1pPr>
          </a:lstStyle>
          <a:p>
            <a:pPr algn="ctr"/>
            <a:fld id="{F7021451-1387-4CA6-816F-3879F97B5CBC}" type="slidenum">
              <a:rPr lang="en-US" b="1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iber Obhijojon">
  <a:themeElements>
    <a:clrScheme name="Jiber Obhijojon">
      <a:dk1>
        <a:srgbClr val="1F2933"/>
      </a:dk1>
      <a:lt1>
        <a:srgbClr val="FFFFFF"/>
      </a:lt1>
      <a:dk2>
        <a:srgbClr val="1B5E20"/>
      </a:dk2>
      <a:lt2>
        <a:srgbClr val="E3F4FD"/>
      </a:lt2>
      <a:accent1>
        <a:srgbClr val="2E7D32"/>
      </a:accent1>
      <a:accent2>
        <a:srgbClr val="F57C00"/>
      </a:accent2>
      <a:accent3>
        <a:srgbClr val="FFC107"/>
      </a:accent3>
      <a:accent4>
        <a:srgbClr val="EC407A"/>
      </a:accent4>
      <a:accent5>
        <a:srgbClr val="7E57C2"/>
      </a:accent5>
      <a:accent6>
        <a:srgbClr val="039BE5"/>
      </a:accent6>
      <a:hlink>
        <a:srgbClr val="0277BD"/>
      </a:hlink>
      <a:folHlink>
        <a:srgbClr val="7E57C2"/>
      </a:folHlink>
    </a:clrScheme>
    <a:fontScheme name="Jiber Obhijojon">
      <a:majorFont>
        <a:latin typeface="Nirmala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irmala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596</Words>
  <Application>Microsoft Office PowerPoint</Application>
  <PresentationFormat>Widescreen</PresentationFormat>
  <Paragraphs>117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Calibri</vt:lpstr>
      <vt:lpstr>Nirmala UI</vt:lpstr>
      <vt:lpstr>Arial</vt:lpstr>
      <vt:lpstr>Jiber Obhijojon</vt:lpstr>
      <vt:lpstr>PowerPoint Presentation</vt:lpstr>
      <vt:lpstr>পাঠ পরিচিতি</vt:lpstr>
      <vt:lpstr>শুভেচ্ছা ও কুশল বিনিময়</vt:lpstr>
      <vt:lpstr>একটু ভেবে বলি</vt:lpstr>
      <vt:lpstr>আজকের পাঠের মূল প্রশ্ন</vt:lpstr>
      <vt:lpstr>শিখনফল</vt:lpstr>
      <vt:lpstr>একক কাজ: কচুরিপানা</vt:lpstr>
      <vt:lpstr>একক কাজ: মুরগি ও হাঁসের পা</vt:lpstr>
      <vt:lpstr>দলগত কাজ</vt:lpstr>
      <vt:lpstr>পাঠ্যবই পড়ি ও ধারণা স্পষ্ট করি</vt:lpstr>
      <vt:lpstr>পাঠের সারসংক্ষেপ</vt:lpstr>
      <vt:lpstr>ধন্যবাদ!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পাঠ ৪ – জীবের অভিযোজন</dc:title>
  <dc:subject>PptxGenJS Presentation</dc:subject>
  <dc:creator>হরিনারায়ণপুর সরকারি প্রাথমিক বিদ্যালয়</dc:creator>
  <cp:lastModifiedBy>atv bd</cp:lastModifiedBy>
  <cp:revision>3</cp:revision>
  <dcterms:created xsi:type="dcterms:W3CDTF">2026-10-20T12:00:05Z</dcterms:created>
  <dcterms:modified xsi:type="dcterms:W3CDTF">2026-10-20T12:09:40Z</dcterms:modified>
</cp:coreProperties>
</file>