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73" r:id="rId2"/>
    <p:sldId id="274" r:id="rId3"/>
    <p:sldId id="275" r:id="rId4"/>
    <p:sldId id="276" r:id="rId5"/>
    <p:sldId id="293" r:id="rId6"/>
    <p:sldId id="277" r:id="rId7"/>
    <p:sldId id="257" r:id="rId8"/>
    <p:sldId id="258" r:id="rId9"/>
    <p:sldId id="259" r:id="rId10"/>
    <p:sldId id="260" r:id="rId11"/>
    <p:sldId id="297" r:id="rId12"/>
    <p:sldId id="272" r:id="rId13"/>
    <p:sldId id="261" r:id="rId14"/>
    <p:sldId id="284" r:id="rId15"/>
    <p:sldId id="262" r:id="rId16"/>
    <p:sldId id="286" r:id="rId17"/>
    <p:sldId id="287" r:id="rId18"/>
    <p:sldId id="289" r:id="rId19"/>
    <p:sldId id="290" r:id="rId20"/>
    <p:sldId id="291" r:id="rId21"/>
    <p:sldId id="295" r:id="rId22"/>
    <p:sldId id="265" r:id="rId23"/>
    <p:sldId id="266" r:id="rId24"/>
    <p:sldId id="267" r:id="rId25"/>
    <p:sldId id="26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dZaNJ7Hfy6NUcNbw7sOphg" hashData="mnsLeNzuoLCM72vFzOfIIYEkxxg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02" autoAdjust="0"/>
    <p:restoredTop sz="94660"/>
  </p:normalViewPr>
  <p:slideViewPr>
    <p:cSldViewPr>
      <p:cViewPr>
        <p:scale>
          <a:sx n="70" d="100"/>
          <a:sy n="70" d="100"/>
        </p:scale>
        <p:origin x="-1380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36F11-380C-47C3-8209-230BA80C4006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69347-E0F7-41F3-8598-A791A1460D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A296FF7-2D25-4047-B89B-DA197251CDC3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B0E4DA-7DBC-486D-B331-36D830BC6DFF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2115A6-6ACD-48B5-B0E8-E18F5C61F4F4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046C3B-A0C7-4F65-9BCB-1256C77C8EC0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3A24FF-9916-4D45-AEEA-E8CE93D0DEC4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2EA4CC-1B44-4318-83A8-710946FB6969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00EEE-1911-4AAB-8425-0A38A68E1DD0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D07CD2E-DEF6-4995-A269-2EC0423A8211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319213-09E6-4A6A-87B1-266D7DD59FAD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6537F-711E-4264-83DA-5613881E2F7F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3C2DF4-6794-4929-840B-788E14385754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3EB1C14-6A4D-4824-8E65-02D17667D64F}" type="datetime1">
              <a:rPr lang="en-US" smtClean="0"/>
              <a:pPr/>
              <a:t>10/3/2026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New%20folder\video%20(2).mp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2279809"/>
            <a:ext cx="70104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38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স্বাগতম</a:t>
            </a:r>
            <a:endParaRPr lang="en-US" sz="13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1828800"/>
            <a:ext cx="8305800" cy="40626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মোঃ</a:t>
            </a:r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মিজানুর</a:t>
            </a:r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রহমান</a:t>
            </a:r>
            <a:endParaRPr lang="en-US" sz="4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বিবিএস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অনার্স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), </a:t>
            </a: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এমবিএস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হিসাববিজ্ঞান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বি.এড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8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এম.এড</a:t>
            </a:r>
            <a:r>
              <a:rPr lang="en-US" sz="28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সহকারী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আর.আর.টেক্সটাইল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মিলস্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উচ্চ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বিদ্যালয়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।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 descr="miz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1905000"/>
            <a:ext cx="19050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7200" y="533400"/>
            <a:ext cx="82296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4800" b="1" spc="50" dirty="0" smtClean="0">
                <a:ln w="11430">
                  <a:solidFill>
                    <a:srgbClr val="7030A0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4800" b="1" spc="50" dirty="0" smtClean="0">
              <a:ln w="11430">
                <a:solidFill>
                  <a:srgbClr val="7030A0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1752600"/>
            <a:ext cx="85344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বাংলাদেশ</a:t>
            </a:r>
            <a:r>
              <a:rPr lang="en-US" sz="6000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ও </a:t>
            </a:r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বিশ্বপরিচয়</a:t>
            </a:r>
            <a:endParaRPr lang="en-US" sz="6000" dirty="0" smtClean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শ্রেণি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: ১০ম</a:t>
            </a:r>
          </a:p>
          <a:p>
            <a:pPr lvl="0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অধ্যায়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৩</a:t>
            </a:r>
            <a:endParaRPr lang="en-US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সময়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৫০ </a:t>
            </a:r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মিনিট</a:t>
            </a:r>
            <a:endParaRPr lang="en-US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81000"/>
            <a:ext cx="8458200" cy="11079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66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1050" b="1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pic>
        <p:nvPicPr>
          <p:cNvPr id="5" name="Picture 4" descr="bgs 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2667000"/>
            <a:ext cx="2400664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04800"/>
            <a:ext cx="723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নিচের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ছবিগুলো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লক্ষ্য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করো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।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pic>
        <p:nvPicPr>
          <p:cNvPr id="6" name="Picture 5" descr="Untitl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66800"/>
            <a:ext cx="3505200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Untitl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219200"/>
            <a:ext cx="34671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19375" y="4800600"/>
            <a:ext cx="3933825" cy="1905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723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চলো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একটি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ভিডিও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দেখি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pic>
        <p:nvPicPr>
          <p:cNvPr id="6" name="video (2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90600" y="1981200"/>
            <a:ext cx="6934200" cy="37338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533401"/>
            <a:ext cx="8001000" cy="1834158"/>
          </a:xfrm>
          <a:prstGeom prst="wav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পাঠ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শিরোনা</a:t>
            </a:r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3276600"/>
            <a:ext cx="75438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6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সৌরজগৎ</a:t>
            </a:r>
            <a:endParaRPr lang="en-US" sz="60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514600"/>
            <a:ext cx="78486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সৌরজগৎ কী তা বলতে পারবে।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33400"/>
            <a:ext cx="777240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শিখনফল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400" y="3581400"/>
            <a:ext cx="78486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2400" dirty="0" smtClean="0"/>
              <a:t>সূর্যের গঠন ও বৈশিষ্ট্য ব্যাখ্যা করতে পারবে।</a:t>
            </a:r>
            <a:endParaRPr lang="en-US" sz="2400" b="1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495800"/>
            <a:ext cx="79248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গ্রহগুলোর নাম ও বৈশিষ্ট্য অনুসারে তাদের মধ্যে তুলনা করতে পারবে।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733490"/>
            <a:ext cx="43434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2400" b="1" dirty="0" smtClean="0">
                <a:solidFill>
                  <a:srgbClr val="7030A0"/>
                </a:solidFill>
              </a:rPr>
              <a:t>এই পাঠ শেষে শিক্ষার্থীরা...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5562600"/>
            <a:ext cx="79248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2400" dirty="0" smtClean="0"/>
              <a:t>কেন একমাত্র পৃথিবীতেই জীবনধারণ সম্ভব তার কারণ বিশ্লেষণ করতে পারবে।</a:t>
            </a:r>
            <a:endParaRPr lang="en-US" sz="2400" b="1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533400"/>
            <a:ext cx="83058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s-IN" sz="4000" b="1" dirty="0" smtClean="0"/>
              <a:t>সৌরজগৎ কী?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4800" y="1752600"/>
            <a:ext cx="8458200" cy="41549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3200" b="1" dirty="0" smtClean="0">
                <a:solidFill>
                  <a:srgbClr val="0070C0"/>
                </a:solidFill>
              </a:rPr>
              <a:t>সংজ্ঞা:</a:t>
            </a:r>
            <a:r>
              <a:rPr lang="as-IN" sz="32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সূর্য এবং এর গ্রহ, উপগ্রহ, গ্রহাণুপুঞ্জ, ধূমকেতু ও উল্কা নিয়ে যে পরিবার গঠিত তাকে সৌরজগৎ বলে।</a:t>
            </a:r>
          </a:p>
          <a:p>
            <a:pPr algn="just">
              <a:lnSpc>
                <a:spcPct val="150000"/>
              </a:lnSpc>
            </a:pPr>
            <a:r>
              <a:rPr lang="as-IN" sz="3200" b="1" dirty="0" smtClean="0">
                <a:solidFill>
                  <a:srgbClr val="0070C0"/>
                </a:solidFill>
              </a:rPr>
              <a:t>মূল তথ্য:</a:t>
            </a:r>
            <a:endParaRPr lang="as-IN" sz="3200" dirty="0" smtClean="0">
              <a:solidFill>
                <a:srgbClr val="0070C0"/>
              </a:solidFill>
            </a:endParaRPr>
          </a:p>
          <a:p>
            <a:pPr lvl="1" algn="just">
              <a:lnSpc>
                <a:spcPct val="150000"/>
              </a:lnSpc>
            </a:pPr>
            <a:r>
              <a:rPr lang="as-IN" sz="2800" dirty="0" smtClean="0"/>
              <a:t>সৌরজগতের কেন্দ্র হলো সূর্য।</a:t>
            </a:r>
          </a:p>
          <a:p>
            <a:pPr lvl="1" algn="just">
              <a:lnSpc>
                <a:spcPct val="150000"/>
              </a:lnSpc>
            </a:pPr>
            <a:r>
              <a:rPr lang="as-IN" sz="2800" dirty="0" smtClean="0"/>
              <a:t>এতে ৮টি গ্রহ, শতাধিক উপগ্রহ এবং লক্ষ লক্ষ ধূমকেতু রয়েছে।</a:t>
            </a:r>
            <a:endParaRPr lang="as-IN" sz="28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066800"/>
            <a:ext cx="4572000" cy="51706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000" b="1" dirty="0" smtClean="0">
                <a:solidFill>
                  <a:srgbClr val="C00000"/>
                </a:solidFill>
              </a:rPr>
              <a:t> বৈশিষ্ট্য:</a:t>
            </a:r>
          </a:p>
          <a:p>
            <a:pPr lvl="1" algn="just">
              <a:lnSpc>
                <a:spcPct val="150000"/>
              </a:lnSpc>
            </a:pPr>
            <a:r>
              <a:rPr lang="as-IN" sz="2000" b="1" dirty="0" smtClean="0"/>
              <a:t>সূর্য একটি উজ্জ্বল নক্ষত্র এবং সকল গ্রহ-উপগ্রহের নিয়ন্ত্রক।</a:t>
            </a:r>
          </a:p>
          <a:p>
            <a:pPr lvl="1" algn="just">
              <a:lnSpc>
                <a:spcPct val="150000"/>
              </a:lnSpc>
            </a:pPr>
            <a:r>
              <a:rPr lang="as-IN" sz="2000" b="1" dirty="0" smtClean="0"/>
              <a:t>পৃথিবী অপেক্ষা এটি ১৩ লক্ষ গুণ বড় এবং ১৫ কোটি কিমি দূরে অবস্থিত।</a:t>
            </a:r>
          </a:p>
          <a:p>
            <a:pPr lvl="1" algn="just">
              <a:lnSpc>
                <a:spcPct val="150000"/>
              </a:lnSpc>
            </a:pPr>
            <a:r>
              <a:rPr lang="as-IN" sz="2000" b="1" dirty="0" smtClean="0"/>
              <a:t>উপাদান: ৯৫% হাইড্রোজেন, ৪% হিলিয়াম এবং ১% অন্যান্য গ্যাস।</a:t>
            </a:r>
          </a:p>
          <a:p>
            <a:pPr lvl="1" algn="just">
              <a:lnSpc>
                <a:spcPct val="150000"/>
              </a:lnSpc>
            </a:pPr>
            <a:r>
              <a:rPr lang="as-IN" sz="2000" b="1" dirty="0" smtClean="0"/>
              <a:t>তাপমাত্রা: উপরিভাগের তাপমাত্রা প্রায় ৫৭,০০০ ডিগ্রি সেলসিয়াস।</a:t>
            </a:r>
          </a:p>
          <a:p>
            <a:pPr algn="just">
              <a:lnSpc>
                <a:spcPct val="150000"/>
              </a:lnSpc>
            </a:pPr>
            <a:r>
              <a:rPr lang="as-IN" sz="2000" b="1" dirty="0" smtClean="0">
                <a:solidFill>
                  <a:srgbClr val="00B0F0"/>
                </a:solidFill>
              </a:rPr>
              <a:t>সৌরকলঙ্ক (</a:t>
            </a:r>
            <a:r>
              <a:rPr lang="en-US" sz="2000" b="1" dirty="0" smtClean="0">
                <a:solidFill>
                  <a:srgbClr val="00B0F0"/>
                </a:solidFill>
              </a:rPr>
              <a:t>Sun Spot): </a:t>
            </a:r>
            <a:r>
              <a:rPr lang="as-IN" sz="2000" b="1" dirty="0" smtClean="0">
                <a:solidFill>
                  <a:srgbClr val="00B0F0"/>
                </a:solidFill>
              </a:rPr>
              <a:t>সূর্যের মাঝে যে কালো দাগ দেখা যায়।</a:t>
            </a:r>
            <a:endParaRPr lang="as-IN" sz="2000" b="1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52400"/>
            <a:ext cx="8153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dirty="0" smtClean="0">
                <a:solidFill>
                  <a:srgbClr val="C00000"/>
                </a:solidFill>
              </a:rPr>
              <a:t>সূর্য</a:t>
            </a:r>
            <a:endParaRPr lang="as-IN" sz="3200" b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17410" name="AutoShape 2" descr="নাসার ক্যামেরায় ধরা পড়া সূর্যের দৃশ্য, AI generat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066800"/>
            <a:ext cx="3667125" cy="510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533400"/>
            <a:ext cx="8153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গ্রহসমূহের অবস্থান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2133600"/>
            <a:ext cx="8534400" cy="33239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b="1" u="sng" dirty="0" smtClean="0">
                <a:solidFill>
                  <a:srgbClr val="00B0F0"/>
                </a:solidFill>
              </a:rPr>
              <a:t>সূর্য থেকে দূরত্ব অনুযায়ী ৮টি গ্রহের ক্রম: </a:t>
            </a:r>
            <a:r>
              <a:rPr lang="as-IN" sz="2800" dirty="0" smtClean="0"/>
              <a:t>১. বুধ ২. শুক্র ৩. পৃথিবী ৪. মঙ্গল ৫. বৃহস্পতি ৬. শনি ৭. ইউরেনাস ৮. নেপচুন।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0070C0"/>
                </a:solidFill>
              </a:rPr>
              <a:t>সবচেয়ে বড় গ্রহ:</a:t>
            </a:r>
            <a:r>
              <a:rPr lang="as-IN" sz="28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বৃহস্পতি।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0070C0"/>
                </a:solidFill>
              </a:rPr>
              <a:t>সবচেয়ে ছোট গ্রহ:</a:t>
            </a:r>
            <a:r>
              <a:rPr lang="as-IN" sz="28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বুধ।</a:t>
            </a:r>
            <a:endParaRPr lang="as-IN" sz="28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962400"/>
            <a:ext cx="86106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/>
              <a:t>১.</a:t>
            </a:r>
            <a:r>
              <a:rPr lang="as-IN" sz="2400" dirty="0" smtClean="0"/>
              <a:t> সৌরজগৎ</a:t>
            </a:r>
            <a:r>
              <a:rPr lang="en-US" sz="2400" dirty="0" smtClean="0"/>
              <a:t> </a:t>
            </a:r>
            <a:r>
              <a:rPr lang="en-US" sz="2400" dirty="0" err="1" smtClean="0"/>
              <a:t>কী</a:t>
            </a:r>
            <a:r>
              <a:rPr lang="en-US" sz="2400" dirty="0" smtClean="0"/>
              <a:t> ?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/>
              <a:t>২.</a:t>
            </a:r>
            <a:r>
              <a:rPr lang="as-IN" sz="2400" dirty="0" smtClean="0"/>
              <a:t>সূর্য থেকে দূরত্ব অনুযায়ী ৮টি গ্রহের ক্রম</a:t>
            </a:r>
            <a:r>
              <a:rPr lang="en-US" sz="2400" dirty="0" smtClean="0"/>
              <a:t> </a:t>
            </a:r>
            <a:r>
              <a:rPr lang="en-US" sz="2400" dirty="0" err="1" smtClean="0"/>
              <a:t>তোমাদের</a:t>
            </a:r>
            <a:r>
              <a:rPr lang="as-IN" sz="2400" dirty="0" smtClean="0"/>
              <a:t> 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খাতায় লেখো।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609600"/>
            <a:ext cx="8153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32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একক</a:t>
            </a:r>
            <a:r>
              <a:rPr lang="as-IN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কাজ</a:t>
            </a:r>
            <a:endParaRPr lang="en-US" sz="32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2895600" cy="365125"/>
          </a:xfrm>
        </p:spPr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5486400"/>
            <a:ext cx="342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solidFill>
                  <a:srgbClr val="C00000"/>
                </a:solidFill>
              </a:rPr>
              <a:t>সময়: </a:t>
            </a:r>
            <a:r>
              <a:rPr lang="en-US" sz="3200" b="1" dirty="0" smtClean="0">
                <a:solidFill>
                  <a:srgbClr val="C00000"/>
                </a:solidFill>
              </a:rPr>
              <a:t>৩</a:t>
            </a:r>
            <a:r>
              <a:rPr lang="as-IN" sz="3200" b="1" dirty="0" smtClean="0">
                <a:solidFill>
                  <a:srgbClr val="C00000"/>
                </a:solidFill>
              </a:rPr>
              <a:t> মিনিট</a:t>
            </a:r>
          </a:p>
        </p:txBody>
      </p:sp>
      <p:pic>
        <p:nvPicPr>
          <p:cNvPr id="7" name="Picture 6" descr="single work.jpg"/>
          <p:cNvPicPr>
            <a:picLocks noChangeAspect="1"/>
          </p:cNvPicPr>
          <p:nvPr/>
        </p:nvPicPr>
        <p:blipFill>
          <a:blip r:embed="rId2"/>
          <a:srcRect r="5769"/>
          <a:stretch>
            <a:fillRect/>
          </a:stretch>
        </p:blipFill>
        <p:spPr>
          <a:xfrm>
            <a:off x="2743200" y="1524000"/>
            <a:ext cx="3733800" cy="2163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524000"/>
            <a:ext cx="4267200" cy="46166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dirty="0" smtClean="0"/>
              <a:t>সূর্যের নিকটতম ও ক্ষুদ্রতম গ্রহ।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সূর্যকে প্রদক্ষিণ করতে সময় লাগে </a:t>
            </a:r>
            <a:r>
              <a:rPr lang="as-IN" sz="2800" b="1" dirty="0" smtClean="0"/>
              <a:t>৮৮ দিন</a:t>
            </a:r>
            <a:r>
              <a:rPr lang="as-IN" sz="2800" dirty="0" smtClean="0"/>
              <a:t>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এর কোনো উপগ্রহ নেই।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পৃষ্ঠভাগ সমতল ভূমি, অসংখ্য গর্ত ও পাহাড়ে পূর্ণ।</a:t>
            </a:r>
            <a:endParaRPr lang="as-IN" sz="2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" y="533400"/>
            <a:ext cx="76962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s-IN" sz="4000" b="1" dirty="0" smtClean="0"/>
              <a:t>বুধ </a:t>
            </a:r>
            <a:endParaRPr lang="en-US" sz="4000" b="1" dirty="0" smtClean="0"/>
          </a:p>
        </p:txBody>
      </p:sp>
      <p:pic>
        <p:nvPicPr>
          <p:cNvPr id="2050" name="Picture 2" descr="C:\Users\User\Desktop\Untitled.jpg"/>
          <p:cNvPicPr>
            <a:picLocks noChangeAspect="1" noChangeArrowheads="1"/>
          </p:cNvPicPr>
          <p:nvPr/>
        </p:nvPicPr>
        <p:blipFill>
          <a:blip r:embed="rId2"/>
          <a:srcRect r="67480" b="67936"/>
          <a:stretch>
            <a:fillRect/>
          </a:stretch>
        </p:blipFill>
        <p:spPr bwMode="auto">
          <a:xfrm>
            <a:off x="5410200" y="1524000"/>
            <a:ext cx="3200400" cy="449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905000"/>
            <a:ext cx="5791200" cy="39241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dirty="0" smtClean="0"/>
              <a:t>একে ভোরে ‘শুকতারা’ এবং সন্ধ্যায় ‘সন্ধ্যাতারা’ হিসেবে দেখা যায়।</a:t>
            </a:r>
            <a:r>
              <a:rPr lang="en-US" sz="2400" dirty="0" smtClean="0"/>
              <a:t> </a:t>
            </a:r>
            <a:r>
              <a:rPr lang="as-IN" sz="2400" dirty="0" smtClean="0"/>
              <a:t>পৃথিবীর সবচেয়ে নিকটতম গ্রহ (দূরত্ব মাত্র ৪.২ কোটি কিমি)।</a:t>
            </a:r>
            <a:r>
              <a:rPr lang="en-US" sz="2400" dirty="0" smtClean="0"/>
              <a:t> </a:t>
            </a:r>
            <a:r>
              <a:rPr lang="as-IN" sz="2400" dirty="0" smtClean="0"/>
              <a:t>বায়ুমণ্ডলে ৯৬% কার্বন ডাই-অক্সাইড থাকায় এখানে </a:t>
            </a:r>
            <a:r>
              <a:rPr lang="as-IN" sz="2400" b="1" dirty="0" smtClean="0"/>
              <a:t>এসিড বৃষ্টি</a:t>
            </a:r>
            <a:r>
              <a:rPr lang="as-IN" sz="2400" dirty="0" smtClean="0"/>
              <a:t> হয়।</a:t>
            </a:r>
            <a:r>
              <a:rPr lang="en-US" sz="2400" dirty="0" smtClean="0"/>
              <a:t> </a:t>
            </a:r>
            <a:r>
              <a:rPr lang="as-IN" sz="2400" dirty="0" smtClean="0"/>
              <a:t>নিজের অক্ষে খুব ধীরগতিতে আবর্তিত হয় (বছরে মাত্র ২ বার সূর্য উদয় ও অস্ত যায়)।</a:t>
            </a:r>
            <a:endParaRPr lang="as-IN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Mizan</a:t>
            </a:r>
            <a:r>
              <a:rPr lang="en-US" dirty="0" smtClean="0"/>
              <a:t> Sir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1" y="457200"/>
            <a:ext cx="827736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শুক্র </a:t>
            </a:r>
            <a:endParaRPr lang="en-US" sz="3200" b="1" dirty="0" smtClean="0"/>
          </a:p>
        </p:txBody>
      </p:sp>
      <p:pic>
        <p:nvPicPr>
          <p:cNvPr id="3074" name="Picture 2" descr="C:\Users\User\Desktop\Untitled.jpg"/>
          <p:cNvPicPr>
            <a:picLocks noChangeAspect="1" noChangeArrowheads="1"/>
          </p:cNvPicPr>
          <p:nvPr/>
        </p:nvPicPr>
        <p:blipFill>
          <a:blip r:embed="rId2"/>
          <a:srcRect l="28862" r="28862" b="62826"/>
          <a:stretch>
            <a:fillRect/>
          </a:stretch>
        </p:blipFill>
        <p:spPr bwMode="auto">
          <a:xfrm>
            <a:off x="6248400" y="1905000"/>
            <a:ext cx="2667000" cy="388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1905000"/>
            <a:ext cx="5791200" cy="39241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B0F0"/>
                </a:solidFill>
              </a:rPr>
              <a:t>সূর্যের তৃতীয় নিকটতম গ্রহ।</a:t>
            </a:r>
          </a:p>
          <a:p>
            <a:pPr algn="just">
              <a:lnSpc>
                <a:spcPct val="150000"/>
              </a:lnSpc>
            </a:pPr>
            <a:r>
              <a:rPr lang="as-IN" sz="2400" dirty="0" smtClean="0"/>
              <a:t>সূর্যকে প্রদক্ষিণ করতে সময়: </a:t>
            </a:r>
            <a:r>
              <a:rPr lang="as-IN" sz="2400" b="1" dirty="0" smtClean="0"/>
              <a:t>৩৬৫ দিন ৫ ঘণ্টা ৪৮ মিনিট ৪৭ সেকেন্ড</a:t>
            </a:r>
            <a:r>
              <a:rPr lang="as-IN" sz="2400" dirty="0" smtClean="0"/>
              <a:t>।</a:t>
            </a:r>
            <a:r>
              <a:rPr lang="en-US" sz="2400" dirty="0" smtClean="0"/>
              <a:t> </a:t>
            </a:r>
            <a:r>
              <a:rPr lang="as-IN" sz="2400" b="1" dirty="0" smtClean="0"/>
              <a:t>একমাত্র গ্রহ</a:t>
            </a:r>
            <a:r>
              <a:rPr lang="as-IN" sz="2400" dirty="0" smtClean="0"/>
              <a:t> যেখানে জীবজন্তু ও উদ্ভিদের জীবনধারণের অনুকূল পরিবেশ (অক্সিজেন, নাইট্রোজেন ও পানি) রয়েছে।</a:t>
            </a:r>
          </a:p>
          <a:p>
            <a:pPr algn="just">
              <a:lnSpc>
                <a:spcPct val="150000"/>
              </a:lnSpc>
            </a:pPr>
            <a:r>
              <a:rPr lang="as-IN" sz="2400" dirty="0" smtClean="0"/>
              <a:t>উপগ্রহ: ১টি (চাঁদ)।</a:t>
            </a:r>
            <a:endParaRPr lang="as-IN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304800"/>
            <a:ext cx="85344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পৃথিবী </a:t>
            </a:r>
            <a:endParaRPr lang="en-US" sz="3200" b="1" dirty="0" smtClean="0"/>
          </a:p>
        </p:txBody>
      </p:sp>
      <p:pic>
        <p:nvPicPr>
          <p:cNvPr id="4098" name="Picture 2" descr="C:\Users\User\Desktop\Untitled.jpg"/>
          <p:cNvPicPr>
            <a:picLocks noChangeAspect="1" noChangeArrowheads="1"/>
          </p:cNvPicPr>
          <p:nvPr/>
        </p:nvPicPr>
        <p:blipFill>
          <a:blip r:embed="rId2"/>
          <a:srcRect l="63008" b="66032"/>
          <a:stretch>
            <a:fillRect/>
          </a:stretch>
        </p:blipFill>
        <p:spPr bwMode="auto">
          <a:xfrm>
            <a:off x="6172200" y="1905001"/>
            <a:ext cx="2895600" cy="388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981200"/>
            <a:ext cx="56388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dirty="0" smtClean="0"/>
              <a:t>পৃথিবীর নিকটতম প্রতিবেশী, খালি চোখে লালচে দেখায়।</a:t>
            </a:r>
          </a:p>
          <a:p>
            <a:pPr algn="just">
              <a:lnSpc>
                <a:spcPct val="150000"/>
              </a:lnSpc>
            </a:pPr>
            <a:r>
              <a:rPr lang="as-IN" sz="2400" dirty="0" smtClean="0"/>
              <a:t>পাহাড় ও গিরিখাতে মরিচা পড়ায় গ্রহটি লাল বর্ণ ধারণ করেছে।</a:t>
            </a:r>
          </a:p>
          <a:p>
            <a:pPr algn="just">
              <a:lnSpc>
                <a:spcPct val="150000"/>
              </a:lnSpc>
            </a:pPr>
            <a:r>
              <a:rPr lang="as-IN" sz="2400" dirty="0" smtClean="0"/>
              <a:t>উপগ্রহ: ২টি (</a:t>
            </a:r>
            <a:r>
              <a:rPr lang="as-IN" sz="2400" b="1" dirty="0" smtClean="0"/>
              <a:t>ডিমোস ও ফেবোস</a:t>
            </a:r>
            <a:r>
              <a:rPr lang="as-IN" sz="2400" dirty="0" smtClean="0"/>
              <a:t>)।</a:t>
            </a:r>
          </a:p>
          <a:p>
            <a:pPr algn="just">
              <a:lnSpc>
                <a:spcPct val="150000"/>
              </a:lnSpc>
            </a:pPr>
            <a:r>
              <a:rPr lang="as-IN" sz="2400" dirty="0" smtClean="0"/>
              <a:t>বায়ুমণ্ডলে ৩% নাইট্রোজেন ও ২% আর্গন গ্যাস আছে।</a:t>
            </a:r>
            <a:endParaRPr lang="as-IN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685800"/>
            <a:ext cx="85344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600" b="1" dirty="0" smtClean="0"/>
              <a:t>মঙ্গল</a:t>
            </a:r>
            <a:endParaRPr lang="en-US" sz="36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pic>
        <p:nvPicPr>
          <p:cNvPr id="5122" name="Picture 2" descr="C:\Users\User\Desktop\Untitled.jpg"/>
          <p:cNvPicPr>
            <a:picLocks noChangeAspect="1" noChangeArrowheads="1"/>
          </p:cNvPicPr>
          <p:nvPr/>
        </p:nvPicPr>
        <p:blipFill>
          <a:blip r:embed="rId2"/>
          <a:srcRect l="69512" t="32365" b="33968"/>
          <a:stretch>
            <a:fillRect/>
          </a:stretch>
        </p:blipFill>
        <p:spPr bwMode="auto">
          <a:xfrm>
            <a:off x="6248400" y="1981200"/>
            <a:ext cx="2514600" cy="388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905000"/>
            <a:ext cx="8305800" cy="22621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"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শুক্র গ্রহে এসিড বৃষ্টি হয় কেন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?" — 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বিষয়টি আলোচনা করে সংক্ষেপে খাতায় লেখো।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পৃথিবী ও মঙ্গল গ্রহের বায়ুমণ্ডলের প্রধান উপাদানগুলোর একটি তুলনামূলক তালিকা তৈরি করো।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609600"/>
            <a:ext cx="8153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s-IN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জোড়ায় কাজ</a:t>
            </a:r>
            <a:endParaRPr lang="en-US" sz="32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2895600" cy="365125"/>
          </a:xfrm>
        </p:spPr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4724400"/>
            <a:ext cx="342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solidFill>
                  <a:srgbClr val="C00000"/>
                </a:solidFill>
              </a:rPr>
              <a:t>সময়: ৫ মিনিট</a:t>
            </a:r>
          </a:p>
        </p:txBody>
      </p:sp>
      <p:pic>
        <p:nvPicPr>
          <p:cNvPr id="6" name="Picture 5" descr="jorai kaj.jpg"/>
          <p:cNvPicPr>
            <a:picLocks noChangeAspect="1"/>
          </p:cNvPicPr>
          <p:nvPr/>
        </p:nvPicPr>
        <p:blipFill>
          <a:blip r:embed="rId2"/>
          <a:srcRect r="4348"/>
          <a:stretch>
            <a:fillRect/>
          </a:stretch>
        </p:blipFill>
        <p:spPr>
          <a:xfrm>
            <a:off x="4953000" y="4343400"/>
            <a:ext cx="3352800" cy="1733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1371600"/>
            <a:ext cx="48768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2060"/>
                </a:solidFill>
              </a:rPr>
              <a:t>সৌরজগতের বৃহত্তম গ্রহ (পৃথিবীর চেয়ে ১৩০০ গুণ বড়)।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2060"/>
                </a:solidFill>
              </a:rPr>
              <a:t>এটি সূর্য থেকে অনেক দূরে হওয়ায় এর উপরিভাগের তাপমাত্রা খুব কম কিন্তু অভ্যন্তরে তাপমাত্রা অনেক বেশি।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2060"/>
                </a:solidFill>
              </a:rPr>
              <a:t>উপগ্রহ: ৯৭টি (প্রধান: লো, ইউরোপা, গ্যানিমেড ও ক্যালিস্টো)।</a:t>
            </a:r>
            <a:endParaRPr lang="as-IN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04800"/>
            <a:ext cx="74676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বৃহস্পতি</a:t>
            </a:r>
            <a:endParaRPr lang="en-US" sz="3200" b="1" dirty="0" smtClean="0"/>
          </a:p>
        </p:txBody>
      </p:sp>
      <p:pic>
        <p:nvPicPr>
          <p:cNvPr id="6146" name="Picture 2" descr="C:\Users\User\Desktop\Untitled.jpg"/>
          <p:cNvPicPr>
            <a:picLocks noChangeAspect="1" noChangeArrowheads="1"/>
          </p:cNvPicPr>
          <p:nvPr/>
        </p:nvPicPr>
        <p:blipFill>
          <a:blip r:embed="rId2"/>
          <a:srcRect l="71138" t="64429"/>
          <a:stretch>
            <a:fillRect/>
          </a:stretch>
        </p:blipFill>
        <p:spPr bwMode="auto">
          <a:xfrm>
            <a:off x="5562600" y="1371600"/>
            <a:ext cx="31242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" y="2209800"/>
            <a:ext cx="38862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002060"/>
                </a:solidFill>
              </a:rPr>
              <a:t>অবস্থান: </a:t>
            </a:r>
            <a:r>
              <a:rPr lang="as-IN" sz="2800" b="1" dirty="0" smtClean="0">
                <a:solidFill>
                  <a:srgbClr val="00B0F0"/>
                </a:solidFill>
              </a:rPr>
              <a:t>মঙ্গল ও বৃহস্পতির মাঝখানের বিশাল পরিসর।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00B0F0"/>
                </a:solidFill>
              </a:rPr>
              <a:t>এখানে অসংখ্য ক্ষুদ্র ক্ষুদ্র গ্রহাণু একত্রে পুঞ্জীভূত হয়ে সূর্যকে প্রদক্ষিণ করছে।</a:t>
            </a:r>
            <a:endParaRPr lang="as-IN" sz="2800" b="1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762000"/>
            <a:ext cx="74676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গ্রহাণুপুঞ্জ</a:t>
            </a:r>
            <a:endParaRPr lang="en-US" sz="3200" b="1" dirty="0" smtClean="0"/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2133600"/>
            <a:ext cx="3429000" cy="396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" y="4572000"/>
            <a:ext cx="754380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as-IN" sz="2400" dirty="0" smtClean="0"/>
              <a:t>সৌরজগতের দ্বিতীয় বৃহত্তম গ্রহ।</a:t>
            </a:r>
          </a:p>
          <a:p>
            <a:pPr algn="just"/>
            <a:r>
              <a:rPr lang="as-IN" sz="2400" dirty="0" smtClean="0"/>
              <a:t>এর অন্যতম বৈশিষ্ট্য হলো একে ঘিরে থাকা </a:t>
            </a:r>
            <a:r>
              <a:rPr lang="as-IN" sz="2400" b="1" dirty="0" smtClean="0"/>
              <a:t>তিনটি উজ্জ্বল বলয়</a:t>
            </a:r>
            <a:r>
              <a:rPr lang="as-IN" sz="2400" dirty="0" smtClean="0"/>
              <a:t>।</a:t>
            </a:r>
          </a:p>
          <a:p>
            <a:pPr algn="just"/>
            <a:r>
              <a:rPr lang="as-IN" sz="2400" dirty="0" smtClean="0"/>
              <a:t>উপগ্রহ: ৬২টি (প্রধান: টাইটান, টেথিস, হুয়া)।</a:t>
            </a:r>
            <a:endParaRPr lang="as-IN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762000"/>
            <a:ext cx="74676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শনি</a:t>
            </a:r>
            <a:endParaRPr lang="en-US" sz="3200" b="1" dirty="0" smtClean="0"/>
          </a:p>
        </p:txBody>
      </p:sp>
      <p:pic>
        <p:nvPicPr>
          <p:cNvPr id="7170" name="Picture 2" descr="C:\Users\User\Desktop\Untitled.jpg"/>
          <p:cNvPicPr>
            <a:picLocks noChangeAspect="1" noChangeArrowheads="1"/>
          </p:cNvPicPr>
          <p:nvPr/>
        </p:nvPicPr>
        <p:blipFill>
          <a:blip r:embed="rId2"/>
          <a:srcRect l="27236" t="64429" r="27236"/>
          <a:stretch>
            <a:fillRect/>
          </a:stretch>
        </p:blipFill>
        <p:spPr bwMode="auto">
          <a:xfrm>
            <a:off x="1981200" y="1752600"/>
            <a:ext cx="4800600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4343400"/>
            <a:ext cx="7543800" cy="11541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/>
              <a:t>ইউরেনাস:</a:t>
            </a:r>
            <a:r>
              <a:rPr lang="as-IN" sz="2400" dirty="0" smtClean="0"/>
              <a:t> তৃতীয় বৃহত্তম গ্রহ, শনির মতো বলয় আছে। মিথেন গ্যাসের আধিক্য রয়েছে। উপগ্রহ ২৭টি।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62000"/>
            <a:ext cx="80010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ইউরেনাস</a:t>
            </a:r>
          </a:p>
        </p:txBody>
      </p:sp>
      <p:pic>
        <p:nvPicPr>
          <p:cNvPr id="8194" name="Picture 2" descr="C:\Users\User\Desktop\Untitled.jpg"/>
          <p:cNvPicPr>
            <a:picLocks noChangeAspect="1" noChangeArrowheads="1"/>
          </p:cNvPicPr>
          <p:nvPr/>
        </p:nvPicPr>
        <p:blipFill>
          <a:blip r:embed="rId2"/>
          <a:srcRect t="62826" r="66260"/>
          <a:stretch>
            <a:fillRect/>
          </a:stretch>
        </p:blipFill>
        <p:spPr bwMode="auto">
          <a:xfrm>
            <a:off x="2819400" y="1905000"/>
            <a:ext cx="40386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4572000"/>
            <a:ext cx="7543800" cy="11541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/>
              <a:t>নেপচুন:</a:t>
            </a:r>
            <a:r>
              <a:rPr lang="as-IN" sz="2400" dirty="0" smtClean="0"/>
              <a:t> সূর্য থেকে অধিক দূরত্বের কারণে এটি অত্যন্ত শীতল। দেখতে অনেকটা নীলাভ বর্ণের।</a:t>
            </a:r>
            <a:endParaRPr lang="as-IN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457200"/>
            <a:ext cx="82296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নেপচুন</a:t>
            </a:r>
          </a:p>
        </p:txBody>
      </p:sp>
      <p:pic>
        <p:nvPicPr>
          <p:cNvPr id="9218" name="Picture 2" descr="C:\Users\User\Desktop\Untitled.jpg"/>
          <p:cNvPicPr>
            <a:picLocks noChangeAspect="1" noChangeArrowheads="1"/>
          </p:cNvPicPr>
          <p:nvPr/>
        </p:nvPicPr>
        <p:blipFill>
          <a:blip r:embed="rId2"/>
          <a:srcRect t="32161" r="69512" b="34070"/>
          <a:stretch>
            <a:fillRect/>
          </a:stretch>
        </p:blipFill>
        <p:spPr bwMode="auto">
          <a:xfrm>
            <a:off x="2362200" y="1828800"/>
            <a:ext cx="36576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371600"/>
            <a:ext cx="8229600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ক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Vrinda"/>
              </a:rPr>
              <a:t>-</a:t>
            </a:r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দল 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Vrinda"/>
              </a:rPr>
              <a:t>(</a:t>
            </a:r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সূর্য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Vrinda"/>
              </a:rPr>
              <a:t>):</a:t>
            </a:r>
            <a:r>
              <a:rPr lang="bn-IN" sz="2400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সূর্যের গঠন উপাদান এবং পৃথিবীর সাথে এর সম্পর্কের গুরুত্ব আলোচনা করো।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rgbClr val="0070C0"/>
                </a:solidFill>
                <a:latin typeface="Arial" charset="0"/>
              </a:rPr>
              <a:t>খ</a:t>
            </a:r>
            <a:r>
              <a:rPr lang="en-US" sz="2400" b="1" dirty="0" smtClean="0">
                <a:solidFill>
                  <a:srgbClr val="0070C0"/>
                </a:solidFill>
                <a:latin typeface="Arial" charset="0"/>
                <a:cs typeface="Vrinda"/>
              </a:rPr>
              <a:t>-</a:t>
            </a:r>
            <a:r>
              <a:rPr lang="bn-IN" sz="2400" b="1" dirty="0" smtClean="0">
                <a:solidFill>
                  <a:srgbClr val="0070C0"/>
                </a:solidFill>
                <a:latin typeface="Arial" charset="0"/>
              </a:rPr>
              <a:t>দল </a:t>
            </a:r>
            <a:r>
              <a:rPr lang="en-US" sz="2400" b="1" dirty="0" smtClean="0">
                <a:solidFill>
                  <a:srgbClr val="0070C0"/>
                </a:solidFill>
                <a:latin typeface="Arial" charset="0"/>
                <a:cs typeface="Vrinda"/>
              </a:rPr>
              <a:t>(</a:t>
            </a:r>
            <a:r>
              <a:rPr lang="bn-IN" sz="2400" b="1" dirty="0" smtClean="0">
                <a:solidFill>
                  <a:srgbClr val="0070C0"/>
                </a:solidFill>
                <a:latin typeface="Arial" charset="0"/>
              </a:rPr>
              <a:t>বৃহস্পতি ও শনি</a:t>
            </a:r>
            <a:r>
              <a:rPr lang="en-US" sz="2400" b="1" dirty="0" smtClean="0">
                <a:solidFill>
                  <a:srgbClr val="0070C0"/>
                </a:solidFill>
                <a:latin typeface="Arial" charset="0"/>
                <a:cs typeface="Vrinda"/>
              </a:rPr>
              <a:t>):</a:t>
            </a:r>
            <a:r>
              <a:rPr lang="bn-IN" sz="240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সৌরজগতের বৃহত্তম দুটি গ্রহের উপগ্রহ ও বিশেষ বৈশিষ্ট্যগুলো চিহ্নিত করো।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rgbClr val="7030A0"/>
                </a:solidFill>
                <a:latin typeface="Arial" charset="0"/>
              </a:rPr>
              <a:t>গ</a:t>
            </a:r>
            <a:r>
              <a:rPr lang="en-US" sz="2400" b="1" dirty="0" smtClean="0">
                <a:solidFill>
                  <a:srgbClr val="7030A0"/>
                </a:solidFill>
                <a:latin typeface="Arial" charset="0"/>
                <a:cs typeface="Vrinda"/>
              </a:rPr>
              <a:t>-</a:t>
            </a:r>
            <a:r>
              <a:rPr lang="bn-IN" sz="2400" b="1" dirty="0" smtClean="0">
                <a:solidFill>
                  <a:srgbClr val="7030A0"/>
                </a:solidFill>
                <a:latin typeface="Arial" charset="0"/>
              </a:rPr>
              <a:t>দল </a:t>
            </a:r>
            <a:r>
              <a:rPr lang="en-US" sz="2400" b="1" dirty="0" smtClean="0">
                <a:solidFill>
                  <a:srgbClr val="7030A0"/>
                </a:solidFill>
                <a:latin typeface="Arial" charset="0"/>
                <a:cs typeface="Vrinda"/>
              </a:rPr>
              <a:t>(</a:t>
            </a:r>
            <a:r>
              <a:rPr lang="bn-IN" sz="2400" b="1" dirty="0" smtClean="0">
                <a:solidFill>
                  <a:srgbClr val="7030A0"/>
                </a:solidFill>
                <a:latin typeface="Arial" charset="0"/>
              </a:rPr>
              <a:t>ইউরেনাস ও নেপচুন</a:t>
            </a:r>
            <a:r>
              <a:rPr lang="en-US" sz="2400" b="1" dirty="0" smtClean="0">
                <a:solidFill>
                  <a:srgbClr val="7030A0"/>
                </a:solidFill>
                <a:latin typeface="Arial" charset="0"/>
                <a:cs typeface="Vrinda"/>
              </a:rPr>
              <a:t>):</a:t>
            </a:r>
            <a:r>
              <a:rPr lang="bn-IN" sz="2400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এই দুটি গ্রহ কেন অত্যন্ত শীতল এবং এদের বাহ্যিক রং কেমন তা বিশ্লেষণ করো।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04800"/>
            <a:ext cx="8077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দলীয় কাজ </a:t>
            </a:r>
            <a:endParaRPr lang="en-US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86400" y="6019800"/>
            <a:ext cx="28956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সময়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Vrinda"/>
              </a:rPr>
              <a:t>: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</a:rPr>
              <a:t>১০</a:t>
            </a:r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 মিনিট</a:t>
            </a:r>
            <a:endParaRPr lang="en-US" sz="24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5" descr="group work.jpg"/>
          <p:cNvPicPr>
            <a:picLocks noChangeAspect="1"/>
          </p:cNvPicPr>
          <p:nvPr/>
        </p:nvPicPr>
        <p:blipFill>
          <a:blip r:embed="rId2"/>
          <a:srcRect r="4762"/>
          <a:stretch>
            <a:fillRect/>
          </a:stretch>
        </p:blipFill>
        <p:spPr>
          <a:xfrm>
            <a:off x="1066800" y="4882307"/>
            <a:ext cx="3581400" cy="1747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981200"/>
            <a:ext cx="8686800" cy="3785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b="1" dirty="0" smtClean="0">
                <a:solidFill>
                  <a:srgbClr val="0070C0"/>
                </a:solidFill>
              </a:rPr>
              <a:t>১. সৌরজগতের কেন্দ্র কোনটি? </a:t>
            </a:r>
            <a:r>
              <a:rPr lang="en-US" sz="2400" b="1" dirty="0" smtClean="0">
                <a:solidFill>
                  <a:srgbClr val="0070C0"/>
                </a:solidFill>
              </a:rPr>
              <a:t>                                               </a:t>
            </a:r>
            <a:r>
              <a:rPr lang="as-IN" sz="2400" b="1" dirty="0" smtClean="0">
                <a:solidFill>
                  <a:srgbClr val="0070C0"/>
                </a:solidFill>
              </a:rPr>
              <a:t>২. সৌরকলঙ্ক (</a:t>
            </a:r>
            <a:r>
              <a:rPr lang="en-US" sz="2400" b="1" dirty="0" smtClean="0">
                <a:solidFill>
                  <a:srgbClr val="0070C0"/>
                </a:solidFill>
              </a:rPr>
              <a:t>Sun Spot) </a:t>
            </a:r>
            <a:r>
              <a:rPr lang="as-IN" sz="2400" b="1" dirty="0" smtClean="0">
                <a:solidFill>
                  <a:srgbClr val="0070C0"/>
                </a:solidFill>
              </a:rPr>
              <a:t>বলতে কী বোঝায়? </a:t>
            </a:r>
            <a:r>
              <a:rPr lang="en-US" sz="2400" b="1" dirty="0" smtClean="0">
                <a:solidFill>
                  <a:srgbClr val="0070C0"/>
                </a:solidFill>
              </a:rPr>
              <a:t>                                        </a:t>
            </a:r>
            <a:r>
              <a:rPr lang="as-IN" sz="2400" b="1" dirty="0" smtClean="0">
                <a:solidFill>
                  <a:srgbClr val="0070C0"/>
                </a:solidFill>
              </a:rPr>
              <a:t>৩. পৃথিবীর একমাত্র উপগ্রহের নাম কী? </a:t>
            </a:r>
            <a:r>
              <a:rPr lang="en-US" sz="2400" b="1" dirty="0" smtClean="0">
                <a:solidFill>
                  <a:srgbClr val="0070C0"/>
                </a:solidFill>
              </a:rPr>
              <a:t>                                     </a:t>
            </a:r>
            <a:r>
              <a:rPr lang="as-IN" sz="2400" b="1" dirty="0" smtClean="0">
                <a:solidFill>
                  <a:srgbClr val="0070C0"/>
                </a:solidFill>
              </a:rPr>
              <a:t>৪. কোন গ্রহের বলয় রয়েছে? </a:t>
            </a:r>
            <a:r>
              <a:rPr lang="en-US" sz="2400" b="1" dirty="0" smtClean="0">
                <a:solidFill>
                  <a:srgbClr val="0070C0"/>
                </a:solidFill>
              </a:rPr>
              <a:t>                                                         </a:t>
            </a:r>
            <a:r>
              <a:rPr lang="as-IN" sz="2400" b="1" dirty="0" smtClean="0">
                <a:solidFill>
                  <a:srgbClr val="0070C0"/>
                </a:solidFill>
              </a:rPr>
              <a:t>৫. মঙ্গল গ্রহকে কেন লাল দেখায়?</a:t>
            </a:r>
            <a:endParaRPr lang="en-US" sz="2400" b="1" dirty="0" smtClean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533400"/>
            <a:ext cx="85344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মূল্যায়ন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2286000"/>
            <a:ext cx="2286000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10000"/>
            <a:ext cx="8305800" cy="28161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"</a:t>
            </a:r>
            <a:r>
              <a:rPr lang="bn-IN" sz="2400" b="1" dirty="0" smtClean="0">
                <a:solidFill>
                  <a:srgbClr val="002060"/>
                </a:solidFill>
                <a:latin typeface="Arial" charset="0"/>
              </a:rPr>
              <a:t>সৌরজগতের সকল গ্রহের মধ্যে একমাত্র পৃথিবীই প্রাণিকুল ও উদ্ভিদের বসবাসের উপযোগী</a:t>
            </a:r>
            <a:r>
              <a:rPr lang="en-US" sz="2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" — </a:t>
            </a:r>
            <a:r>
              <a:rPr lang="bn-IN" sz="2400" b="1" dirty="0" smtClean="0">
                <a:solidFill>
                  <a:srgbClr val="002060"/>
                </a:solidFill>
                <a:latin typeface="Arial" charset="0"/>
              </a:rPr>
              <a:t>পাঠ্যবইয়ের আলোকে এই উক্তিটির স্বপক্ষে তোমার যুক্তিগুলো লিখে আনবে।</a:t>
            </a:r>
            <a:endParaRPr lang="en-US" sz="2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rgbClr val="002060"/>
                </a:solidFill>
                <a:latin typeface="Arial" charset="0"/>
              </a:rPr>
              <a:t>একটি চার্ট পেপারে সূর্য থেকে দূরত্ব অনুযায়ী গ্রহগুলোর অবস্থানের একটি চিত্র অঙ্কন করবে।</a:t>
            </a:r>
            <a:endParaRPr lang="en-US" sz="2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28601"/>
            <a:ext cx="6858000" cy="1161633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বাড়ির কাজ </a:t>
            </a:r>
            <a:endParaRPr lang="en-US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Mizan</a:t>
            </a:r>
            <a:r>
              <a:rPr lang="en-US" dirty="0" smtClean="0"/>
              <a:t> Sir</a:t>
            </a:r>
            <a:endParaRPr lang="en-US" dirty="0"/>
          </a:p>
        </p:txBody>
      </p:sp>
      <p:pic>
        <p:nvPicPr>
          <p:cNvPr id="7" name="Picture 6" descr="barer kaj.jpg"/>
          <p:cNvPicPr>
            <a:picLocks noChangeAspect="1"/>
          </p:cNvPicPr>
          <p:nvPr/>
        </p:nvPicPr>
        <p:blipFill>
          <a:blip r:embed="rId2"/>
          <a:srcRect r="20000"/>
          <a:stretch>
            <a:fillRect/>
          </a:stretch>
        </p:blipFill>
        <p:spPr>
          <a:xfrm>
            <a:off x="1524000" y="1447800"/>
            <a:ext cx="6019800" cy="20574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2514600"/>
            <a:ext cx="52578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ধন্যবাদ</a:t>
            </a:r>
            <a:endParaRPr lang="en-US" sz="115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582</TotalTime>
  <Words>796</Words>
  <Application>Microsoft Office PowerPoint</Application>
  <PresentationFormat>On-screen Show (4:3)</PresentationFormat>
  <Paragraphs>113</Paragraphs>
  <Slides>25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394</cp:revision>
  <dcterms:created xsi:type="dcterms:W3CDTF">2026-03-11T13:01:56Z</dcterms:created>
  <dcterms:modified xsi:type="dcterms:W3CDTF">2026-10-03T15:04:01Z</dcterms:modified>
</cp:coreProperties>
</file>